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61" r:id="rId4"/>
    <p:sldId id="259" r:id="rId5"/>
    <p:sldId id="257" r:id="rId6"/>
    <p:sldId id="263" r:id="rId7"/>
    <p:sldId id="262" r:id="rId8"/>
    <p:sldId id="258" r:id="rId9"/>
    <p:sldId id="260" r:id="rId10"/>
    <p:sldId id="264" r:id="rId11"/>
    <p:sldId id="268" r:id="rId12"/>
    <p:sldId id="265" r:id="rId13"/>
    <p:sldId id="26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rebri Bold" panose="020B0604020202020204" charset="0"/>
      <p:regular r:id="rId20"/>
    </p:embeddedFont>
    <p:embeddedFont>
      <p:font typeface="Garet Bold" panose="020B0604020202020204" charset="0"/>
      <p:regular r:id="rId21"/>
    </p:embeddedFont>
    <p:embeddedFont>
      <p:font typeface="Glacial Indifference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</p:embeddedFont>
    <p:embeddedFont>
      <p:font typeface="Open Sans Bold Bold" panose="020B0604020202020204" charset="0"/>
      <p:regular r:id="rId28"/>
    </p:embeddedFont>
    <p:embeddedFont>
      <p:font typeface="Open Sauce" panose="020B0604020202020204" charset="0"/>
      <p:regular r:id="rId29"/>
    </p:embeddedFont>
    <p:embeddedFont>
      <p:font typeface="Open Sauce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latkovsky" initials="DS" lastIdx="1" clrIdx="0">
    <p:extLst>
      <p:ext uri="{19B8F6BF-5375-455C-9EA6-DF929625EA0E}">
        <p15:presenceInfo xmlns:p15="http://schemas.microsoft.com/office/powerpoint/2012/main" userId="S-1-5-21-1793365754-2815748053-4040115102-15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371" autoAdjust="0"/>
  </p:normalViewPr>
  <p:slideViewPr>
    <p:cSldViewPr>
      <p:cViewPr varScale="1">
        <p:scale>
          <a:sx n="71" d="100"/>
          <a:sy n="71" d="100"/>
        </p:scale>
        <p:origin x="139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E9E75-7864-4283-89E2-2F8E1DDD007A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D53FF-FAF8-4455-8510-28F45309F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NORMAL EXPLANATION:</a:t>
            </a:r>
          </a:p>
          <a:p>
            <a:r>
              <a:rPr lang="sk-SK" dirty="0"/>
              <a:t>VR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r>
              <a:rPr lang="sk-SK" dirty="0"/>
              <a:t> of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technology</a:t>
            </a:r>
            <a:r>
              <a:rPr lang="sk-SK" dirty="0"/>
              <a:t> to </a:t>
            </a:r>
            <a:r>
              <a:rPr lang="sk-SK" dirty="0" err="1"/>
              <a:t>create</a:t>
            </a:r>
            <a:r>
              <a:rPr lang="sk-SK" dirty="0"/>
              <a:t> </a:t>
            </a:r>
            <a:r>
              <a:rPr lang="sk-SK" dirty="0" err="1"/>
              <a:t>simulated</a:t>
            </a:r>
            <a:r>
              <a:rPr lang="sk-SK" dirty="0"/>
              <a:t> </a:t>
            </a:r>
            <a:r>
              <a:rPr lang="sk-SK" dirty="0" err="1"/>
              <a:t>environments</a:t>
            </a:r>
            <a:endParaRPr lang="sk-SK" dirty="0"/>
          </a:p>
          <a:p>
            <a:endParaRPr lang="sk-SK" dirty="0"/>
          </a:p>
          <a:p>
            <a:r>
              <a:rPr lang="sk-SK" dirty="0"/>
              <a:t>User – </a:t>
            </a:r>
            <a:r>
              <a:rPr lang="sk-SK" dirty="0" err="1"/>
              <a:t>inside</a:t>
            </a:r>
            <a:r>
              <a:rPr lang="sk-SK" dirty="0"/>
              <a:t> a 3D </a:t>
            </a:r>
            <a:r>
              <a:rPr lang="sk-SK" dirty="0" err="1"/>
              <a:t>world</a:t>
            </a:r>
            <a:r>
              <a:rPr lang="sk-SK" dirty="0"/>
              <a:t> – </a:t>
            </a:r>
            <a:r>
              <a:rPr lang="sk-SK" dirty="0" err="1"/>
              <a:t>immersed</a:t>
            </a:r>
            <a:r>
              <a:rPr lang="sk-SK" dirty="0"/>
              <a:t> &amp;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interact</a:t>
            </a:r>
            <a:r>
              <a:rPr lang="sk-SK" dirty="0"/>
              <a:t> w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objects</a:t>
            </a:r>
            <a:r>
              <a:rPr lang="sk-SK" dirty="0"/>
              <a:t> </a:t>
            </a:r>
            <a:r>
              <a:rPr lang="sk-SK"/>
              <a:t>inside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D53FF-FAF8-4455-8510-28F45309F9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10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XR </a:t>
            </a:r>
            <a:r>
              <a:rPr lang="sk-SK" dirty="0" err="1"/>
              <a:t>experimentation</a:t>
            </a:r>
            <a:r>
              <a:rPr lang="sk-SK" dirty="0"/>
              <a:t> </a:t>
            </a:r>
            <a:r>
              <a:rPr lang="sk-SK" dirty="0" err="1"/>
              <a:t>deals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exploring</a:t>
            </a:r>
            <a:r>
              <a:rPr lang="sk-SK" dirty="0"/>
              <a:t> </a:t>
            </a:r>
            <a:r>
              <a:rPr lang="sk-SK" dirty="0" err="1"/>
              <a:t>options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 </a:t>
            </a:r>
            <a:r>
              <a:rPr lang="sk-SK" dirty="0" err="1"/>
              <a:t>Combat</a:t>
            </a:r>
            <a:r>
              <a:rPr lang="sk-SK" dirty="0"/>
              <a:t> </a:t>
            </a:r>
            <a:r>
              <a:rPr lang="sk-SK" dirty="0" err="1"/>
              <a:t>Support</a:t>
            </a:r>
            <a:r>
              <a:rPr lang="sk-SK" dirty="0"/>
              <a:t> </a:t>
            </a:r>
            <a:r>
              <a:rPr lang="sk-SK" dirty="0" err="1"/>
              <a:t>Kit</a:t>
            </a:r>
            <a:r>
              <a:rPr lang="sk-SK" dirty="0"/>
              <a:t> 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technologies</a:t>
            </a:r>
            <a:r>
              <a:rPr lang="sk-SK" dirty="0"/>
              <a:t> </a:t>
            </a:r>
            <a:r>
              <a:rPr lang="sk-SK" dirty="0" err="1"/>
              <a:t>together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D53FF-FAF8-4455-8510-28F45309F9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2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D53FF-FAF8-4455-8510-28F45309F9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81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10" Type="http://schemas.openxmlformats.org/officeDocument/2006/relationships/image" Target="../media/image102.jp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9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5.jpeg"/><Relationship Id="rId2" Type="http://schemas.openxmlformats.org/officeDocument/2006/relationships/image" Target="../media/image105.png"/><Relationship Id="rId16" Type="http://schemas.openxmlformats.org/officeDocument/2006/relationships/hyperlink" Target="mailto:david.slatkovsky@eodcoe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5" Type="http://schemas.openxmlformats.org/officeDocument/2006/relationships/hyperlink" Target="mailto:etacs@eodcoe.org" TargetMode="External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sv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svg"/><Relationship Id="rId3" Type="http://schemas.openxmlformats.org/officeDocument/2006/relationships/image" Target="../media/image55.png"/><Relationship Id="rId21" Type="http://schemas.openxmlformats.org/officeDocument/2006/relationships/image" Target="../media/image10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69.png"/><Relationship Id="rId2" Type="http://schemas.openxmlformats.org/officeDocument/2006/relationships/image" Target="../media/image54.jpg"/><Relationship Id="rId16" Type="http://schemas.openxmlformats.org/officeDocument/2006/relationships/image" Target="../media/image68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svg"/><Relationship Id="rId19" Type="http://schemas.openxmlformats.org/officeDocument/2006/relationships/image" Target="../media/image25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Relationship Id="rId22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7" r="-175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257800" y="7382180"/>
            <a:ext cx="12001501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307"/>
              </a:lnSpc>
            </a:pPr>
            <a:r>
              <a:rPr lang="sk-SK" sz="8863" spc="124" dirty="0">
                <a:solidFill>
                  <a:srgbClr val="FFFFFF"/>
                </a:solidFill>
                <a:latin typeface="Open Sans Bold Bold"/>
              </a:rPr>
              <a:t>FOR EOD TRAINING</a:t>
            </a:r>
            <a:endParaRPr lang="en-US" sz="8863" spc="124" dirty="0">
              <a:solidFill>
                <a:srgbClr val="FFFFFF"/>
              </a:solidFill>
              <a:latin typeface="Open Sans Bo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48401" y="6032222"/>
            <a:ext cx="110109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307"/>
              </a:lnSpc>
            </a:pPr>
            <a:r>
              <a:rPr lang="en-US" sz="8863" spc="124" dirty="0">
                <a:solidFill>
                  <a:srgbClr val="FFDE59"/>
                </a:solidFill>
                <a:latin typeface="Open Sans Bold Bold"/>
              </a:rPr>
              <a:t>  </a:t>
            </a:r>
            <a:r>
              <a:rPr lang="sk-SK" sz="8863" spc="124" dirty="0">
                <a:solidFill>
                  <a:srgbClr val="FFDE59"/>
                </a:solidFill>
                <a:latin typeface="Open Sans Bold Bold"/>
              </a:rPr>
              <a:t>VIRTUAL REALITY</a:t>
            </a:r>
            <a:endParaRPr lang="en-US" sz="8863" spc="124" dirty="0">
              <a:solidFill>
                <a:srgbClr val="FFDE59"/>
              </a:solidFill>
              <a:latin typeface="Open Sans 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629401" y="8885555"/>
            <a:ext cx="10629900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sk-SK" sz="2199" spc="81" dirty="0">
                <a:solidFill>
                  <a:srgbClr val="FFFFFF"/>
                </a:solidFill>
                <a:latin typeface="Open Sans"/>
              </a:rPr>
              <a:t>2LT David SLATKOVSKY, EOD </a:t>
            </a:r>
            <a:r>
              <a:rPr lang="sk-SK" sz="2199" spc="81" dirty="0" err="1">
                <a:solidFill>
                  <a:srgbClr val="FFFFFF"/>
                </a:solidFill>
                <a:latin typeface="Open Sans"/>
              </a:rPr>
              <a:t>Officer</a:t>
            </a:r>
            <a:r>
              <a:rPr lang="sk-SK" sz="2199" spc="81" dirty="0">
                <a:solidFill>
                  <a:srgbClr val="FFFFFF"/>
                </a:solidFill>
                <a:latin typeface="Open Sans"/>
              </a:rPr>
              <a:t> of EOD Technologies Department</a:t>
            </a:r>
            <a:endParaRPr lang="en-US" sz="2199" spc="8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19A05-9CED-7638-2C7E-A7E595CBDC61}"/>
              </a:ext>
            </a:extLst>
          </p:cNvPr>
          <p:cNvSpPr txBox="1"/>
          <p:nvPr/>
        </p:nvSpPr>
        <p:spPr>
          <a:xfrm>
            <a:off x="5562600" y="4457700"/>
            <a:ext cx="106299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sk-SK" sz="2800" spc="81" dirty="0" err="1">
                <a:solidFill>
                  <a:srgbClr val="FFFFFF"/>
                </a:solidFill>
                <a:latin typeface="Open Sans"/>
              </a:rPr>
              <a:t>Explosive</a:t>
            </a:r>
            <a:r>
              <a:rPr lang="sk-SK" sz="2800" spc="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sk-SK" sz="2800" spc="81" dirty="0" err="1">
                <a:solidFill>
                  <a:srgbClr val="FFFFFF"/>
                </a:solidFill>
                <a:latin typeface="Open Sans"/>
              </a:rPr>
              <a:t>Ordnance</a:t>
            </a:r>
            <a:r>
              <a:rPr lang="sk-SK" sz="2800" spc="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sk-SK" sz="2800" spc="81" dirty="0" err="1">
                <a:solidFill>
                  <a:srgbClr val="FFFFFF"/>
                </a:solidFill>
                <a:latin typeface="Open Sans"/>
              </a:rPr>
              <a:t>Disposal</a:t>
            </a:r>
            <a:r>
              <a:rPr lang="sk-SK" sz="2800" spc="81" dirty="0">
                <a:solidFill>
                  <a:srgbClr val="FFFFFF"/>
                </a:solidFill>
                <a:latin typeface="Open Sans"/>
              </a:rPr>
              <a:t> Centre of Excellence</a:t>
            </a:r>
            <a:endParaRPr lang="en-US" sz="2800" spc="8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782" y="8566292"/>
            <a:ext cx="18288000" cy="6195060"/>
          </a:xfrm>
          <a:custGeom>
            <a:avLst/>
            <a:gdLst/>
            <a:ahLst/>
            <a:cxnLst/>
            <a:rect l="l" t="t" r="r" b="b"/>
            <a:pathLst>
              <a:path w="18288000" h="6195060">
                <a:moveTo>
                  <a:pt x="0" y="0"/>
                </a:moveTo>
                <a:lnTo>
                  <a:pt x="18288000" y="0"/>
                </a:lnTo>
                <a:lnTo>
                  <a:pt x="18288000" y="6195060"/>
                </a:lnTo>
                <a:lnTo>
                  <a:pt x="0" y="619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8786" y="2392625"/>
            <a:ext cx="611593" cy="480865"/>
          </a:xfrm>
          <a:custGeom>
            <a:avLst/>
            <a:gdLst/>
            <a:ahLst/>
            <a:cxnLst/>
            <a:rect l="l" t="t" r="r" b="b"/>
            <a:pathLst>
              <a:path w="611593" h="480865">
                <a:moveTo>
                  <a:pt x="0" y="0"/>
                </a:moveTo>
                <a:lnTo>
                  <a:pt x="611593" y="0"/>
                </a:lnTo>
                <a:lnTo>
                  <a:pt x="611593" y="480865"/>
                </a:lnTo>
                <a:lnTo>
                  <a:pt x="0" y="480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53099" y="5523173"/>
            <a:ext cx="560776" cy="480865"/>
          </a:xfrm>
          <a:custGeom>
            <a:avLst/>
            <a:gdLst/>
            <a:ahLst/>
            <a:cxnLst/>
            <a:rect l="l" t="t" r="r" b="b"/>
            <a:pathLst>
              <a:path w="560776" h="480865">
                <a:moveTo>
                  <a:pt x="0" y="0"/>
                </a:moveTo>
                <a:lnTo>
                  <a:pt x="560776" y="0"/>
                </a:lnTo>
                <a:lnTo>
                  <a:pt x="560776" y="480865"/>
                </a:lnTo>
                <a:lnTo>
                  <a:pt x="0" y="480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3447620" y="-2057400"/>
            <a:ext cx="6187669" cy="4114800"/>
          </a:xfrm>
          <a:custGeom>
            <a:avLst/>
            <a:gdLst/>
            <a:ahLst/>
            <a:cxnLst/>
            <a:rect l="l" t="t" r="r" b="b"/>
            <a:pathLst>
              <a:path w="6187669" h="4114800">
                <a:moveTo>
                  <a:pt x="0" y="0"/>
                </a:moveTo>
                <a:lnTo>
                  <a:pt x="6187669" y="0"/>
                </a:lnTo>
                <a:lnTo>
                  <a:pt x="6187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752600" y="2374733"/>
            <a:ext cx="3162168" cy="126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>
                <a:solidFill>
                  <a:srgbClr val="FFFFFF"/>
                </a:solidFill>
                <a:latin typeface="Open Sauce Bold"/>
              </a:rPr>
              <a:t>Access to </a:t>
            </a: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bulk</a:t>
            </a:r>
            <a:r>
              <a:rPr lang="sk-SK" sz="2400" dirty="0">
                <a:solidFill>
                  <a:srgbClr val="FFFFFF"/>
                </a:solidFill>
                <a:latin typeface="Open Sauce Bold"/>
              </a:rPr>
              <a:t> of </a:t>
            </a: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information</a:t>
            </a:r>
            <a:r>
              <a:rPr lang="sk-SK" sz="2400" dirty="0">
                <a:solidFill>
                  <a:srgbClr val="FFFFFF"/>
                </a:solidFill>
                <a:latin typeface="Open Sauce Bold"/>
              </a:rPr>
              <a:t> in </a:t>
            </a: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one</a:t>
            </a:r>
            <a:r>
              <a:rPr lang="sk-SK" sz="2400" dirty="0">
                <a:solidFill>
                  <a:srgbClr val="FFFFFF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place</a:t>
            </a:r>
            <a:endParaRPr lang="en-US" sz="2400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52600" y="5519655"/>
            <a:ext cx="3162168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Constant</a:t>
            </a:r>
            <a:r>
              <a:rPr lang="sk-SK" sz="2400" dirty="0">
                <a:solidFill>
                  <a:srgbClr val="FFFFFF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practice</a:t>
            </a:r>
            <a:endParaRPr lang="en-US" sz="2400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0CC50CE-8F4A-8436-9BA7-85D501B62A6D}"/>
              </a:ext>
            </a:extLst>
          </p:cNvPr>
          <p:cNvSpPr/>
          <p:nvPr/>
        </p:nvSpPr>
        <p:spPr>
          <a:xfrm>
            <a:off x="932902" y="4274289"/>
            <a:ext cx="611593" cy="480865"/>
          </a:xfrm>
          <a:custGeom>
            <a:avLst/>
            <a:gdLst/>
            <a:ahLst/>
            <a:cxnLst/>
            <a:rect l="l" t="t" r="r" b="b"/>
            <a:pathLst>
              <a:path w="611593" h="480865">
                <a:moveTo>
                  <a:pt x="0" y="0"/>
                </a:moveTo>
                <a:lnTo>
                  <a:pt x="611593" y="0"/>
                </a:lnTo>
                <a:lnTo>
                  <a:pt x="611593" y="480865"/>
                </a:lnTo>
                <a:lnTo>
                  <a:pt x="0" y="480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5F358B22-5EC7-2733-0A97-E85A519D054E}"/>
              </a:ext>
            </a:extLst>
          </p:cNvPr>
          <p:cNvSpPr txBox="1"/>
          <p:nvPr/>
        </p:nvSpPr>
        <p:spPr>
          <a:xfrm>
            <a:off x="1752991" y="4251954"/>
            <a:ext cx="3162168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Identification</a:t>
            </a:r>
            <a:endParaRPr lang="en-US" sz="2400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DC7C853-095F-5B3D-921B-315A3012465C}"/>
              </a:ext>
            </a:extLst>
          </p:cNvPr>
          <p:cNvSpPr/>
          <p:nvPr/>
        </p:nvSpPr>
        <p:spPr>
          <a:xfrm>
            <a:off x="938785" y="6708602"/>
            <a:ext cx="611593" cy="480865"/>
          </a:xfrm>
          <a:custGeom>
            <a:avLst/>
            <a:gdLst/>
            <a:ahLst/>
            <a:cxnLst/>
            <a:rect l="l" t="t" r="r" b="b"/>
            <a:pathLst>
              <a:path w="611593" h="480865">
                <a:moveTo>
                  <a:pt x="0" y="0"/>
                </a:moveTo>
                <a:lnTo>
                  <a:pt x="611593" y="0"/>
                </a:lnTo>
                <a:lnTo>
                  <a:pt x="611593" y="480865"/>
                </a:lnTo>
                <a:lnTo>
                  <a:pt x="0" y="480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D92B412-B0C3-FD99-D257-ECFD0CAA2813}"/>
              </a:ext>
            </a:extLst>
          </p:cNvPr>
          <p:cNvSpPr txBox="1"/>
          <p:nvPr/>
        </p:nvSpPr>
        <p:spPr>
          <a:xfrm>
            <a:off x="1752600" y="6532126"/>
            <a:ext cx="3162168" cy="8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Decision-making</a:t>
            </a:r>
            <a:r>
              <a:rPr lang="sk-SK" sz="2400" dirty="0">
                <a:solidFill>
                  <a:srgbClr val="FFFFFF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rgbClr val="FFFFFF"/>
                </a:solidFill>
                <a:latin typeface="Open Sauce Bold"/>
              </a:rPr>
              <a:t>process</a:t>
            </a:r>
            <a:endParaRPr lang="en-US" sz="2400" dirty="0">
              <a:solidFill>
                <a:srgbClr val="FFFFFF"/>
              </a:solidFill>
              <a:latin typeface="Open Sauce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8A2C92-2C40-72D2-FD12-4375A4A529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971421"/>
            <a:ext cx="7086600" cy="7086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715000" y="2967818"/>
            <a:ext cx="6012343" cy="2473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sk-SK" sz="4400" dirty="0">
                <a:solidFill>
                  <a:srgbClr val="FFFFFF"/>
                </a:solidFill>
                <a:latin typeface="Open Sans Bold Bold"/>
              </a:rPr>
              <a:t>AREAS OF EOD TRAINING, THAT WILL BE IMPROVED </a:t>
            </a:r>
            <a:endParaRPr lang="en-US" sz="4400" dirty="0">
              <a:solidFill>
                <a:srgbClr val="FFFFFF"/>
              </a:solidFill>
              <a:latin typeface="Open Sans Bol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2E35C28-F1A3-4924-2C83-13D3E7BD1E38}"/>
              </a:ext>
            </a:extLst>
          </p:cNvPr>
          <p:cNvSpPr/>
          <p:nvPr/>
        </p:nvSpPr>
        <p:spPr>
          <a:xfrm>
            <a:off x="0" y="0"/>
            <a:ext cx="18288000" cy="11218052"/>
          </a:xfrm>
          <a:custGeom>
            <a:avLst/>
            <a:gdLst/>
            <a:ahLst/>
            <a:cxnLst/>
            <a:rect l="l" t="t" r="r" b="b"/>
            <a:pathLst>
              <a:path w="18288000" h="6195060">
                <a:moveTo>
                  <a:pt x="0" y="0"/>
                </a:moveTo>
                <a:lnTo>
                  <a:pt x="18288000" y="0"/>
                </a:lnTo>
                <a:lnTo>
                  <a:pt x="18288000" y="6195060"/>
                </a:lnTo>
                <a:lnTo>
                  <a:pt x="0" y="6195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63177A-EC2D-4C31-203E-14A5096CB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571500"/>
            <a:ext cx="10287000" cy="10287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41F0E-3B7C-AB71-7B46-ACB7F2102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028700"/>
            <a:ext cx="86106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5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0341" y="4397823"/>
            <a:ext cx="673024" cy="488784"/>
          </a:xfrm>
          <a:custGeom>
            <a:avLst/>
            <a:gdLst/>
            <a:ahLst/>
            <a:cxnLst/>
            <a:rect l="l" t="t" r="r" b="b"/>
            <a:pathLst>
              <a:path w="673024" h="488784">
                <a:moveTo>
                  <a:pt x="0" y="0"/>
                </a:moveTo>
                <a:lnTo>
                  <a:pt x="673024" y="0"/>
                </a:lnTo>
                <a:lnTo>
                  <a:pt x="673024" y="488784"/>
                </a:lnTo>
                <a:lnTo>
                  <a:pt x="0" y="48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106925" y="4349210"/>
            <a:ext cx="673024" cy="611610"/>
          </a:xfrm>
          <a:custGeom>
            <a:avLst/>
            <a:gdLst/>
            <a:ahLst/>
            <a:cxnLst/>
            <a:rect l="l" t="t" r="r" b="b"/>
            <a:pathLst>
              <a:path w="673024" h="611610">
                <a:moveTo>
                  <a:pt x="0" y="0"/>
                </a:moveTo>
                <a:lnTo>
                  <a:pt x="673024" y="0"/>
                </a:lnTo>
                <a:lnTo>
                  <a:pt x="673024" y="611610"/>
                </a:lnTo>
                <a:lnTo>
                  <a:pt x="0" y="611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577646" y="4328193"/>
            <a:ext cx="653643" cy="653643"/>
          </a:xfrm>
          <a:custGeom>
            <a:avLst/>
            <a:gdLst/>
            <a:ahLst/>
            <a:cxnLst/>
            <a:rect l="l" t="t" r="r" b="b"/>
            <a:pathLst>
              <a:path w="653643" h="653643">
                <a:moveTo>
                  <a:pt x="0" y="0"/>
                </a:moveTo>
                <a:lnTo>
                  <a:pt x="653643" y="0"/>
                </a:lnTo>
                <a:lnTo>
                  <a:pt x="653643" y="653643"/>
                </a:lnTo>
                <a:lnTo>
                  <a:pt x="0" y="65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2220122" y="-1486471"/>
            <a:ext cx="7315200" cy="21579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5400000">
            <a:off x="15100518" y="4482556"/>
            <a:ext cx="4395388" cy="6584851"/>
          </a:xfrm>
          <a:custGeom>
            <a:avLst/>
            <a:gdLst/>
            <a:ahLst/>
            <a:cxnLst/>
            <a:rect l="l" t="t" r="r" b="b"/>
            <a:pathLst>
              <a:path w="4395388" h="6584851">
                <a:moveTo>
                  <a:pt x="0" y="0"/>
                </a:moveTo>
                <a:lnTo>
                  <a:pt x="4395388" y="0"/>
                </a:lnTo>
                <a:lnTo>
                  <a:pt x="4395388" y="6584851"/>
                </a:lnTo>
                <a:lnTo>
                  <a:pt x="0" y="65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0" y="6673879"/>
            <a:ext cx="18471578" cy="3613121"/>
            <a:chOff x="0" y="0"/>
            <a:chExt cx="24628771" cy="481749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25318" b="25318"/>
            <a:stretch>
              <a:fillRect/>
            </a:stretch>
          </p:blipFill>
          <p:spPr>
            <a:xfrm>
              <a:off x="0" y="0"/>
              <a:ext cx="24628771" cy="4817495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14005787" y="6627397"/>
            <a:ext cx="10635677" cy="39884"/>
          </a:xfrm>
          <a:custGeom>
            <a:avLst/>
            <a:gdLst/>
            <a:ahLst/>
            <a:cxnLst/>
            <a:rect l="l" t="t" r="r" b="b"/>
            <a:pathLst>
              <a:path w="10635677" h="39884">
                <a:moveTo>
                  <a:pt x="0" y="0"/>
                </a:moveTo>
                <a:lnTo>
                  <a:pt x="10635676" y="0"/>
                </a:lnTo>
                <a:lnTo>
                  <a:pt x="10635676" y="39884"/>
                </a:lnTo>
                <a:lnTo>
                  <a:pt x="0" y="39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045401" y="1554326"/>
            <a:ext cx="668187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2"/>
              </a:lnSpc>
            </a:pPr>
            <a:r>
              <a:rPr lang="en-US" sz="7039" dirty="0">
                <a:solidFill>
                  <a:srgbClr val="000000"/>
                </a:solidFill>
                <a:latin typeface="Open Sans Bold Bold"/>
              </a:rPr>
              <a:t>CONTACT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09683" y="4683574"/>
            <a:ext cx="3598491" cy="569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sk-SK" dirty="0">
                <a:solidFill>
                  <a:srgbClr val="000000"/>
                </a:solidFill>
                <a:latin typeface="Open Sauce"/>
                <a:hlinkClick r:id="rId15"/>
              </a:rPr>
              <a:t>etacs@eodcoe.org</a:t>
            </a:r>
            <a:endParaRPr lang="sk-SK" dirty="0">
              <a:solidFill>
                <a:srgbClr val="000000"/>
              </a:solidFill>
              <a:latin typeface="Open Sauce"/>
            </a:endParaRPr>
          </a:p>
          <a:p>
            <a:pPr>
              <a:lnSpc>
                <a:spcPts val="2340"/>
              </a:lnSpc>
            </a:pPr>
            <a:r>
              <a:rPr lang="sk-SK" dirty="0">
                <a:solidFill>
                  <a:srgbClr val="000000"/>
                </a:solidFill>
                <a:latin typeface="Open Sauce"/>
                <a:hlinkClick r:id="rId16"/>
              </a:rPr>
              <a:t>david.slatkovsky@eodcoe.org</a:t>
            </a:r>
            <a:r>
              <a:rPr lang="sk-SK" dirty="0">
                <a:solidFill>
                  <a:srgbClr val="000000"/>
                </a:solidFill>
                <a:latin typeface="Open Sauce"/>
              </a:rPr>
              <a:t> </a:t>
            </a:r>
            <a:endParaRPr lang="en-US" sz="18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09684" y="4216849"/>
            <a:ext cx="2828986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ns Bold Bold"/>
              </a:rPr>
              <a:t>EMAIL ADDRESS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46648" y="4749500"/>
            <a:ext cx="2532829" cy="56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sk-SK" sz="1800" dirty="0">
                <a:solidFill>
                  <a:srgbClr val="000000"/>
                </a:solidFill>
                <a:latin typeface="Open Sauce"/>
              </a:rPr>
              <a:t>+421 911 679 429</a:t>
            </a:r>
          </a:p>
          <a:p>
            <a:pPr>
              <a:lnSpc>
                <a:spcPts val="2340"/>
              </a:lnSpc>
            </a:pPr>
            <a:r>
              <a:rPr lang="sk-SK" dirty="0">
                <a:solidFill>
                  <a:srgbClr val="000000"/>
                </a:solidFill>
                <a:latin typeface="Open Sauce"/>
              </a:rPr>
              <a:t>+421 960 333 561</a:t>
            </a:r>
            <a:endParaRPr lang="en-US" sz="18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046648" y="4229649"/>
            <a:ext cx="2532829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ns Bold Bold"/>
              </a:rPr>
              <a:t>PHONE NUMBER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91715" y="4238934"/>
            <a:ext cx="3570918" cy="35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2199" dirty="0">
                <a:solidFill>
                  <a:srgbClr val="000000"/>
                </a:solidFill>
                <a:latin typeface="Open Sans Bold Bold"/>
              </a:rPr>
              <a:t>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63139" y="4753650"/>
            <a:ext cx="5715000" cy="569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dirty="0">
                <a:solidFill>
                  <a:srgbClr val="000000"/>
                </a:solidFill>
                <a:latin typeface="Open Sauce"/>
              </a:rPr>
              <a:t>https://www.eodcoe.org/en/technology-dept/eod/iedd-vr/xr-training-combat-support-kit/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7" r="-175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7007043"/>
            <a:ext cx="9918127" cy="162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89"/>
              </a:lnSpc>
            </a:pPr>
            <a:r>
              <a:rPr lang="en-US" sz="9563" spc="889" dirty="0">
                <a:solidFill>
                  <a:srgbClr val="FFFFFF"/>
                </a:solidFill>
                <a:latin typeface="Open Sans Bold Bold"/>
              </a:rPr>
              <a:t>THANK YOU!!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885555"/>
            <a:ext cx="1023823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spc="204" dirty="0">
                <a:solidFill>
                  <a:srgbClr val="FFFFFF"/>
                </a:solidFill>
                <a:latin typeface="Open Sauce"/>
              </a:rPr>
              <a:t>IN THE FUTURE TECHNOLOGY IS DEVELOPING VERY FAST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3803281"/>
            <a:ext cx="9722291" cy="3741185"/>
            <a:chOff x="0" y="0"/>
            <a:chExt cx="867643" cy="754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643" cy="754731"/>
            </a:xfrm>
            <a:custGeom>
              <a:avLst/>
              <a:gdLst/>
              <a:ahLst/>
              <a:cxnLst/>
              <a:rect l="l" t="t" r="r" b="b"/>
              <a:pathLst>
                <a:path w="867643" h="754731">
                  <a:moveTo>
                    <a:pt x="0" y="0"/>
                  </a:moveTo>
                  <a:lnTo>
                    <a:pt x="867643" y="0"/>
                  </a:lnTo>
                  <a:lnTo>
                    <a:pt x="867643" y="754731"/>
                  </a:lnTo>
                  <a:lnTo>
                    <a:pt x="0" y="754731"/>
                  </a:lnTo>
                  <a:close/>
                </a:path>
              </a:pathLst>
            </a:custGeom>
            <a:solidFill>
              <a:srgbClr val="E97145"/>
            </a:solidFill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600200" y="7268548"/>
            <a:ext cx="8093732" cy="8552"/>
          </a:xfrm>
          <a:prstGeom prst="line">
            <a:avLst/>
          </a:prstGeom>
          <a:ln w="47625" cap="flat">
            <a:solidFill>
              <a:srgbClr val="B24E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7086600" y="3284563"/>
            <a:ext cx="10058400" cy="0"/>
          </a:xfrm>
          <a:prstGeom prst="line">
            <a:avLst/>
          </a:prstGeom>
          <a:ln w="47625" cap="flat">
            <a:solidFill>
              <a:srgbClr val="5A42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56595" y="4827514"/>
            <a:ext cx="1592425" cy="1444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18"/>
              </a:lnSpc>
            </a:pPr>
            <a:r>
              <a:rPr lang="sk-SK" sz="9600" dirty="0">
                <a:solidFill>
                  <a:schemeClr val="bg1"/>
                </a:solidFill>
                <a:latin typeface="Garet Bold"/>
              </a:rPr>
              <a:t>2</a:t>
            </a:r>
            <a:r>
              <a:rPr lang="en-US" sz="9600" dirty="0">
                <a:solidFill>
                  <a:schemeClr val="bg1"/>
                </a:solidFill>
                <a:latin typeface="Garet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72200" y="1353494"/>
            <a:ext cx="1298703" cy="1444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18"/>
              </a:lnSpc>
            </a:pPr>
            <a:r>
              <a:rPr lang="sk-SK" sz="9600" dirty="0">
                <a:solidFill>
                  <a:schemeClr val="bg1"/>
                </a:solidFill>
                <a:latin typeface="Garet Bold"/>
              </a:rPr>
              <a:t>1</a:t>
            </a:r>
            <a:r>
              <a:rPr lang="en-US" sz="9600" dirty="0">
                <a:solidFill>
                  <a:schemeClr val="bg1"/>
                </a:solidFill>
                <a:latin typeface="Garet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3343" y="3857866"/>
            <a:ext cx="7521281" cy="3139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00"/>
              </a:lnSpc>
            </a:pPr>
            <a:r>
              <a:rPr lang="sk-SK" sz="3200" b="0" i="0" dirty="0">
                <a:solidFill>
                  <a:schemeClr val="bg1"/>
                </a:solidFill>
                <a:effectLst/>
                <a:latin typeface="Söhne"/>
              </a:rPr>
              <a:t>VR </a:t>
            </a:r>
            <a:r>
              <a:rPr lang="sk-SK" sz="3200" b="0" i="0" dirty="0" err="1">
                <a:solidFill>
                  <a:schemeClr val="bg1"/>
                </a:solidFill>
                <a:effectLst/>
                <a:latin typeface="Söhne"/>
              </a:rPr>
              <a:t>is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 like a high-stakes game of make-believe for grown-ups, </a:t>
            </a:r>
            <a:endParaRPr lang="sk-SK" sz="3200" b="0" i="0" dirty="0">
              <a:solidFill>
                <a:schemeClr val="bg1"/>
              </a:solidFill>
              <a:effectLst/>
              <a:latin typeface="Söhne"/>
            </a:endParaRPr>
          </a:p>
          <a:p>
            <a:pPr algn="just">
              <a:lnSpc>
                <a:spcPts val="5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where your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Söhne"/>
              </a:rPr>
              <a:t>imagination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 gets a promotion </a:t>
            </a:r>
            <a:endParaRPr lang="sk-SK" sz="3200" b="0" i="0" dirty="0">
              <a:solidFill>
                <a:schemeClr val="bg1"/>
              </a:solidFill>
              <a:effectLst/>
              <a:latin typeface="Söhne"/>
            </a:endParaRPr>
          </a:p>
          <a:p>
            <a:pPr algn="just">
              <a:lnSpc>
                <a:spcPts val="5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and your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Söhne"/>
              </a:rPr>
              <a:t>senses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 take a vacation from reality.</a:t>
            </a:r>
            <a:endParaRPr lang="sk-SK" sz="3200" b="0" i="0" dirty="0">
              <a:solidFill>
                <a:schemeClr val="bg1"/>
              </a:solidFill>
              <a:effectLst/>
              <a:latin typeface="Söhne"/>
            </a:endParaRPr>
          </a:p>
          <a:p>
            <a:pPr algn="just">
              <a:lnSpc>
                <a:spcPts val="5000"/>
              </a:lnSpc>
            </a:pPr>
            <a:r>
              <a:rPr lang="sk-SK" sz="3200" dirty="0">
                <a:solidFill>
                  <a:schemeClr val="bg1"/>
                </a:solidFill>
                <a:latin typeface="Söhne"/>
              </a:rPr>
              <a:t>(AI, 2023)</a:t>
            </a:r>
            <a:endParaRPr lang="en-US" sz="3200" dirty="0">
              <a:solidFill>
                <a:schemeClr val="bg1"/>
              </a:solidFill>
              <a:latin typeface="Glacial Indifferenc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70903" y="1195648"/>
            <a:ext cx="9597897" cy="186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Virtual Reality is like a cosmic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Söhne"/>
              </a:rPr>
              <a:t>escape pod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for your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Söhne"/>
              </a:rPr>
              <a:t>senses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Söhne"/>
              </a:rPr>
              <a:t>, where you can trade the ordinary for the extraordinary, all without leaving your favorite chair</a:t>
            </a:r>
            <a:r>
              <a:rPr lang="en-US" sz="3200" dirty="0">
                <a:solidFill>
                  <a:schemeClr val="bg1"/>
                </a:solidFill>
                <a:latin typeface="Glacial Indifference"/>
              </a:rPr>
              <a:t>.</a:t>
            </a:r>
            <a:r>
              <a:rPr lang="sk-SK" sz="3200" dirty="0">
                <a:solidFill>
                  <a:schemeClr val="bg1"/>
                </a:solidFill>
                <a:latin typeface="Glacial Indifference"/>
              </a:rPr>
              <a:t> (AI, 2023)</a:t>
            </a:r>
            <a:endParaRPr lang="en-US" sz="3200" dirty="0">
              <a:solidFill>
                <a:schemeClr val="bg1"/>
              </a:solidFill>
              <a:latin typeface="Glacial Indifferen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147068" y="8487377"/>
            <a:ext cx="9722291" cy="1206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sk-SK" sz="5400" dirty="0" err="1">
                <a:solidFill>
                  <a:schemeClr val="bg1"/>
                </a:solidFill>
                <a:latin typeface="Cerebri Bold"/>
              </a:rPr>
              <a:t>What</a:t>
            </a:r>
            <a:r>
              <a:rPr lang="sk-SK" sz="5400" dirty="0">
                <a:solidFill>
                  <a:schemeClr val="bg1"/>
                </a:solidFill>
                <a:latin typeface="Cerebri Bold"/>
              </a:rPr>
              <a:t> </a:t>
            </a:r>
            <a:r>
              <a:rPr lang="sk-SK" sz="5400" dirty="0" err="1">
                <a:solidFill>
                  <a:schemeClr val="bg1"/>
                </a:solidFill>
                <a:latin typeface="Cerebri Bold"/>
              </a:rPr>
              <a:t>is</a:t>
            </a:r>
            <a:r>
              <a:rPr lang="sk-SK" sz="5400" dirty="0">
                <a:solidFill>
                  <a:schemeClr val="bg1"/>
                </a:solidFill>
                <a:latin typeface="Cerebri Bold"/>
              </a:rPr>
              <a:t> </a:t>
            </a:r>
            <a:r>
              <a:rPr lang="sk-SK" sz="5400" dirty="0" err="1">
                <a:solidFill>
                  <a:schemeClr val="bg1"/>
                </a:solidFill>
                <a:latin typeface="Cerebri Bold"/>
              </a:rPr>
              <a:t>Virtual</a:t>
            </a:r>
            <a:r>
              <a:rPr lang="sk-SK" sz="5400" dirty="0">
                <a:solidFill>
                  <a:schemeClr val="bg1"/>
                </a:solidFill>
                <a:latin typeface="Cerebri Bold"/>
              </a:rPr>
              <a:t> Reality</a:t>
            </a:r>
            <a:endParaRPr lang="en-US" sz="5400" dirty="0">
              <a:solidFill>
                <a:schemeClr val="bg1"/>
              </a:solidFill>
              <a:latin typeface="Cerebri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502403" y="5265229"/>
            <a:ext cx="6206333" cy="7650333"/>
          </a:xfrm>
          <a:custGeom>
            <a:avLst/>
            <a:gdLst/>
            <a:ahLst/>
            <a:cxnLst/>
            <a:rect l="l" t="t" r="r" b="b"/>
            <a:pathLst>
              <a:path w="6206333" h="7650333">
                <a:moveTo>
                  <a:pt x="0" y="0"/>
                </a:moveTo>
                <a:lnTo>
                  <a:pt x="6206333" y="0"/>
                </a:lnTo>
                <a:lnTo>
                  <a:pt x="6206333" y="7650334"/>
                </a:lnTo>
                <a:lnTo>
                  <a:pt x="0" y="7650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DADF9087-D6C3-B16F-0F4F-25D279811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52" y="1109823"/>
            <a:ext cx="7524692" cy="54755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400000">
            <a:off x="16951753" y="9565847"/>
            <a:ext cx="4033397" cy="3418304"/>
          </a:xfrm>
          <a:custGeom>
            <a:avLst/>
            <a:gdLst/>
            <a:ahLst/>
            <a:cxnLst/>
            <a:rect l="l" t="t" r="r" b="b"/>
            <a:pathLst>
              <a:path w="4033397" h="3418304">
                <a:moveTo>
                  <a:pt x="0" y="0"/>
                </a:moveTo>
                <a:lnTo>
                  <a:pt x="4033398" y="0"/>
                </a:lnTo>
                <a:lnTo>
                  <a:pt x="4033398" y="3418304"/>
                </a:lnTo>
                <a:lnTo>
                  <a:pt x="0" y="3418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837578" y="3476470"/>
            <a:ext cx="4208100" cy="42081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100"/>
                </a:lnTo>
                <a:lnTo>
                  <a:pt x="0" y="420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59639" y="-1211968"/>
            <a:ext cx="3039808" cy="4114800"/>
          </a:xfrm>
          <a:custGeom>
            <a:avLst/>
            <a:gdLst/>
            <a:ahLst/>
            <a:cxnLst/>
            <a:rect l="l" t="t" r="r" b="b"/>
            <a:pathLst>
              <a:path w="3039808" h="4114800">
                <a:moveTo>
                  <a:pt x="0" y="0"/>
                </a:moveTo>
                <a:lnTo>
                  <a:pt x="3039809" y="0"/>
                </a:lnTo>
                <a:lnTo>
                  <a:pt x="30398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941968" y="1109824"/>
            <a:ext cx="444768" cy="667569"/>
          </a:xfrm>
          <a:custGeom>
            <a:avLst/>
            <a:gdLst/>
            <a:ahLst/>
            <a:cxnLst/>
            <a:rect l="l" t="t" r="r" b="b"/>
            <a:pathLst>
              <a:path w="444768" h="667569">
                <a:moveTo>
                  <a:pt x="0" y="0"/>
                </a:moveTo>
                <a:lnTo>
                  <a:pt x="444768" y="0"/>
                </a:lnTo>
                <a:lnTo>
                  <a:pt x="444768" y="667570"/>
                </a:lnTo>
                <a:lnTo>
                  <a:pt x="0" y="667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941968" y="3142685"/>
            <a:ext cx="548241" cy="667569"/>
          </a:xfrm>
          <a:custGeom>
            <a:avLst/>
            <a:gdLst/>
            <a:ahLst/>
            <a:cxnLst/>
            <a:rect l="l" t="t" r="r" b="b"/>
            <a:pathLst>
              <a:path w="548241" h="667569">
                <a:moveTo>
                  <a:pt x="0" y="0"/>
                </a:moveTo>
                <a:lnTo>
                  <a:pt x="548241" y="0"/>
                </a:lnTo>
                <a:lnTo>
                  <a:pt x="548241" y="667570"/>
                </a:lnTo>
                <a:lnTo>
                  <a:pt x="0" y="667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917768" y="5310075"/>
            <a:ext cx="572441" cy="667569"/>
          </a:xfrm>
          <a:custGeom>
            <a:avLst/>
            <a:gdLst/>
            <a:ahLst/>
            <a:cxnLst/>
            <a:rect l="l" t="t" r="r" b="b"/>
            <a:pathLst>
              <a:path w="572441" h="667569">
                <a:moveTo>
                  <a:pt x="0" y="0"/>
                </a:moveTo>
                <a:lnTo>
                  <a:pt x="572441" y="0"/>
                </a:lnTo>
                <a:lnTo>
                  <a:pt x="572441" y="667569"/>
                </a:lnTo>
                <a:lnTo>
                  <a:pt x="0" y="667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0910258" y="7270066"/>
            <a:ext cx="476478" cy="667569"/>
          </a:xfrm>
          <a:custGeom>
            <a:avLst/>
            <a:gdLst/>
            <a:ahLst/>
            <a:cxnLst/>
            <a:rect l="l" t="t" r="r" b="b"/>
            <a:pathLst>
              <a:path w="476478" h="667569">
                <a:moveTo>
                  <a:pt x="0" y="0"/>
                </a:moveTo>
                <a:lnTo>
                  <a:pt x="476478" y="0"/>
                </a:lnTo>
                <a:lnTo>
                  <a:pt x="476478" y="667570"/>
                </a:lnTo>
                <a:lnTo>
                  <a:pt x="0" y="667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874926" y="4729660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9874926" y="6713941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9874926" y="6431044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7"/>
                </a:lnTo>
                <a:lnTo>
                  <a:pt x="0" y="2828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9874926" y="6148146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9874926" y="5865248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9874926" y="5578353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9874926" y="5295456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7"/>
                </a:lnTo>
                <a:lnTo>
                  <a:pt x="0" y="2828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9874926" y="5012558"/>
            <a:ext cx="449044" cy="282898"/>
          </a:xfrm>
          <a:custGeom>
            <a:avLst/>
            <a:gdLst/>
            <a:ahLst/>
            <a:cxnLst/>
            <a:rect l="l" t="t" r="r" b="b"/>
            <a:pathLst>
              <a:path w="449044" h="282898">
                <a:moveTo>
                  <a:pt x="0" y="0"/>
                </a:moveTo>
                <a:lnTo>
                  <a:pt x="449044" y="0"/>
                </a:lnTo>
                <a:lnTo>
                  <a:pt x="449044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1433097" y="6996839"/>
            <a:ext cx="7620001" cy="1685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6"/>
              </a:lnSpc>
            </a:pPr>
            <a:r>
              <a:rPr lang="sk-SK" sz="4800" dirty="0">
                <a:solidFill>
                  <a:srgbClr val="000000"/>
                </a:solidFill>
                <a:latin typeface="Open Sans Bold Bold"/>
              </a:rPr>
              <a:t>SIGNIFICANTLY IMPROVE EOD TRAINING</a:t>
            </a:r>
            <a:endParaRPr lang="en-US" sz="4800" dirty="0">
              <a:solidFill>
                <a:srgbClr val="000000"/>
              </a:solidFill>
              <a:latin typeface="Open Sans Bol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801541" y="952500"/>
            <a:ext cx="3080363" cy="90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5"/>
              </a:lnSpc>
            </a:pP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Immersive</a:t>
            </a:r>
            <a:endParaRPr lang="sk-SK" sz="2399" dirty="0">
              <a:solidFill>
                <a:srgbClr val="000000"/>
              </a:solidFill>
              <a:latin typeface="Open Sauce Bold"/>
            </a:endParaRPr>
          </a:p>
          <a:p>
            <a:pPr>
              <a:lnSpc>
                <a:spcPts val="3695"/>
              </a:lnSpc>
            </a:pP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Training</a:t>
            </a:r>
            <a:endParaRPr lang="en-US" sz="239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801541" y="5152750"/>
            <a:ext cx="3080363" cy="90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5"/>
              </a:lnSpc>
            </a:pP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Reduce</a:t>
            </a:r>
            <a:r>
              <a:rPr lang="sk-SK" sz="23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the</a:t>
            </a:r>
            <a:r>
              <a:rPr lang="sk-SK" sz="2399" dirty="0">
                <a:solidFill>
                  <a:srgbClr val="000000"/>
                </a:solidFill>
                <a:latin typeface="Open Sauce Bold"/>
              </a:rPr>
              <a:t> risk in </a:t>
            </a: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training</a:t>
            </a:r>
            <a:endParaRPr lang="en-US" sz="239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801541" y="2985361"/>
            <a:ext cx="3080363" cy="90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5"/>
              </a:lnSpc>
            </a:pP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Improve</a:t>
            </a:r>
            <a:r>
              <a:rPr lang="sk-SK" sz="23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Time</a:t>
            </a:r>
            <a:r>
              <a:rPr lang="sk-SK" sz="2399" dirty="0">
                <a:solidFill>
                  <a:srgbClr val="000000"/>
                </a:solidFill>
                <a:latin typeface="Open Sauce Bold"/>
              </a:rPr>
              <a:t> Management</a:t>
            </a:r>
            <a:endParaRPr lang="en-US" sz="239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801540" y="7153309"/>
            <a:ext cx="3080363" cy="90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5"/>
              </a:lnSpc>
            </a:pPr>
            <a:r>
              <a:rPr lang="sk-SK" sz="2399" dirty="0">
                <a:solidFill>
                  <a:srgbClr val="000000"/>
                </a:solidFill>
                <a:latin typeface="Open Sauce Bold"/>
              </a:rPr>
              <a:t>More </a:t>
            </a: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efficient</a:t>
            </a:r>
            <a:r>
              <a:rPr lang="sk-SK" sz="23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sk-SK" sz="2399" dirty="0" err="1">
                <a:solidFill>
                  <a:srgbClr val="000000"/>
                </a:solidFill>
                <a:latin typeface="Open Sauce Bold"/>
              </a:rPr>
              <a:t>training</a:t>
            </a:r>
            <a:endParaRPr lang="en-US" sz="239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941968" y="2099093"/>
            <a:ext cx="6317332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Realistic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&amp;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engaging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environment</a:t>
            </a: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Learn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by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doing</a:t>
            </a: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941968" y="6295165"/>
            <a:ext cx="6317332" cy="3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Virtual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environment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as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safe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as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could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be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. 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941968" y="4141478"/>
            <a:ext cx="6317332" cy="687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Conduct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tasks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that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would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take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hours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to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prepare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real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life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repeatedly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941968" y="8366126"/>
            <a:ext cx="6317332" cy="687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Improving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decision-making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process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by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increasing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overall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time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spent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on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conducting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tasks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 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521098" y="1979996"/>
            <a:ext cx="10723741" cy="6327007"/>
          </a:xfrm>
          <a:custGeom>
            <a:avLst/>
            <a:gdLst/>
            <a:ahLst/>
            <a:cxnLst/>
            <a:rect l="l" t="t" r="r" b="b"/>
            <a:pathLst>
              <a:path w="10723741" h="6327007">
                <a:moveTo>
                  <a:pt x="0" y="0"/>
                </a:moveTo>
                <a:lnTo>
                  <a:pt x="10723741" y="0"/>
                </a:lnTo>
                <a:lnTo>
                  <a:pt x="10723741" y="6327008"/>
                </a:lnTo>
                <a:lnTo>
                  <a:pt x="0" y="632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700000">
            <a:off x="1900226" y="3205322"/>
            <a:ext cx="4208100" cy="42081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100"/>
                </a:lnTo>
                <a:lnTo>
                  <a:pt x="0" y="420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2700000">
            <a:off x="2080512" y="3380361"/>
            <a:ext cx="3847529" cy="3858022"/>
            <a:chOff x="0" y="0"/>
            <a:chExt cx="5130039" cy="514403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l="21951" r="21951"/>
            <a:stretch>
              <a:fillRect/>
            </a:stretch>
          </p:blipFill>
          <p:spPr>
            <a:xfrm>
              <a:off x="0" y="0"/>
              <a:ext cx="5130039" cy="514403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7409974" y="4169383"/>
            <a:ext cx="614147" cy="548127"/>
          </a:xfrm>
          <a:custGeom>
            <a:avLst/>
            <a:gdLst/>
            <a:ahLst/>
            <a:cxnLst/>
            <a:rect l="l" t="t" r="r" b="b"/>
            <a:pathLst>
              <a:path w="614147" h="548127">
                <a:moveTo>
                  <a:pt x="0" y="0"/>
                </a:moveTo>
                <a:lnTo>
                  <a:pt x="614148" y="0"/>
                </a:lnTo>
                <a:lnTo>
                  <a:pt x="614148" y="548127"/>
                </a:lnTo>
                <a:lnTo>
                  <a:pt x="0" y="548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587402" y="4169383"/>
            <a:ext cx="639215" cy="548127"/>
          </a:xfrm>
          <a:custGeom>
            <a:avLst/>
            <a:gdLst/>
            <a:ahLst/>
            <a:cxnLst/>
            <a:rect l="l" t="t" r="r" b="b"/>
            <a:pathLst>
              <a:path w="639215" h="548127">
                <a:moveTo>
                  <a:pt x="0" y="0"/>
                </a:moveTo>
                <a:lnTo>
                  <a:pt x="639215" y="0"/>
                </a:lnTo>
                <a:lnTo>
                  <a:pt x="639215" y="548127"/>
                </a:lnTo>
                <a:lnTo>
                  <a:pt x="0" y="5481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024122" y="1426465"/>
            <a:ext cx="5617945" cy="478566"/>
          </a:xfrm>
          <a:custGeom>
            <a:avLst/>
            <a:gdLst/>
            <a:ahLst/>
            <a:cxnLst/>
            <a:rect l="l" t="t" r="r" b="b"/>
            <a:pathLst>
              <a:path w="5617945" h="478566">
                <a:moveTo>
                  <a:pt x="0" y="0"/>
                </a:moveTo>
                <a:lnTo>
                  <a:pt x="5617945" y="0"/>
                </a:lnTo>
                <a:lnTo>
                  <a:pt x="5617945" y="478566"/>
                </a:lnTo>
                <a:lnTo>
                  <a:pt x="0" y="478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416070" y="7818888"/>
            <a:ext cx="551675" cy="618123"/>
          </a:xfrm>
          <a:custGeom>
            <a:avLst/>
            <a:gdLst/>
            <a:ahLst/>
            <a:cxnLst/>
            <a:rect l="l" t="t" r="r" b="b"/>
            <a:pathLst>
              <a:path w="551675" h="618123">
                <a:moveTo>
                  <a:pt x="0" y="0"/>
                </a:moveTo>
                <a:lnTo>
                  <a:pt x="551676" y="0"/>
                </a:lnTo>
                <a:lnTo>
                  <a:pt x="551676" y="618124"/>
                </a:lnTo>
                <a:lnTo>
                  <a:pt x="0" y="618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2587402" y="5212003"/>
            <a:ext cx="4977354" cy="1549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Accomodate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parameters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environment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to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your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preferences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and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enjoy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different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conditions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comfort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your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home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/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office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/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classroom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409974" y="5212003"/>
            <a:ext cx="4691040" cy="2344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08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Use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3D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models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explosive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ordnance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tools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and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accessories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</a:p>
          <a:p>
            <a:pPr marL="342900" indent="-342900">
              <a:lnSpc>
                <a:spcPts val="308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Preparation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EOD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tasks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matter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seconds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conducting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them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matter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minutes</a:t>
            </a: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 marL="800100" lvl="1" indent="-342900">
              <a:lnSpc>
                <a:spcPts val="308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416070" y="8696976"/>
            <a:ext cx="9664969" cy="75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Always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be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able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to dive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straight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into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your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tasks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practicing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repeatedly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EOD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work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, or just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specific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parts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it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409974" y="1076325"/>
            <a:ext cx="886193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sk-SK" sz="5600" dirty="0">
                <a:solidFill>
                  <a:srgbClr val="000000"/>
                </a:solidFill>
                <a:latin typeface="Open Sans Bold Bold"/>
              </a:rPr>
              <a:t>POSSIBILITIES OF VR FOR EOD ARE LIMITLESS</a:t>
            </a:r>
            <a:endParaRPr lang="en-US" sz="5600" dirty="0">
              <a:solidFill>
                <a:srgbClr val="000000"/>
              </a:solidFill>
              <a:latin typeface="Open Sans Bol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97421" y="4175147"/>
            <a:ext cx="2918609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Be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outside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-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inside</a:t>
            </a:r>
            <a:endParaRPr lang="en-US" sz="2400" dirty="0">
              <a:solidFill>
                <a:srgbClr val="004AAD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392702" y="4016727"/>
            <a:ext cx="3294541" cy="84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Have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all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the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tools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at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your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disposal</a:t>
            </a:r>
            <a:endParaRPr lang="en-US" sz="2400" dirty="0">
              <a:solidFill>
                <a:srgbClr val="004AAD"/>
              </a:solidFill>
              <a:latin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392702" y="7848140"/>
            <a:ext cx="4431406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Focus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on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what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is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important</a:t>
            </a:r>
            <a:endParaRPr lang="en-US" sz="2400" dirty="0">
              <a:solidFill>
                <a:srgbClr val="004AAD"/>
              </a:solidFill>
              <a:latin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7564756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6540414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7062696" y="9612476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4" y="0"/>
                </a:lnTo>
                <a:lnTo>
                  <a:pt x="26562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6011260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813214" y="7603451"/>
            <a:ext cx="7626427" cy="5367098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0" y="0"/>
                </a:moveTo>
                <a:lnTo>
                  <a:pt x="7626428" y="0"/>
                </a:lnTo>
                <a:lnTo>
                  <a:pt x="7626428" y="5367098"/>
                </a:lnTo>
                <a:lnTo>
                  <a:pt x="0" y="536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6577107" cy="8229600"/>
            <a:chOff x="0" y="0"/>
            <a:chExt cx="8769475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5524" r="25524"/>
            <a:stretch>
              <a:fillRect/>
            </a:stretch>
          </p:blipFill>
          <p:spPr>
            <a:xfrm>
              <a:off x="0" y="0"/>
              <a:ext cx="8769475" cy="109728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5400000">
            <a:off x="5441470" y="-511651"/>
            <a:ext cx="4417843" cy="2556827"/>
          </a:xfrm>
          <a:custGeom>
            <a:avLst/>
            <a:gdLst/>
            <a:ahLst/>
            <a:cxnLst/>
            <a:rect l="l" t="t" r="r" b="b"/>
            <a:pathLst>
              <a:path w="4417843" h="2556827">
                <a:moveTo>
                  <a:pt x="0" y="0"/>
                </a:moveTo>
                <a:lnTo>
                  <a:pt x="4417843" y="0"/>
                </a:lnTo>
                <a:lnTo>
                  <a:pt x="4417843" y="2556827"/>
                </a:lnTo>
                <a:lnTo>
                  <a:pt x="0" y="2556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8338240" y="1104900"/>
            <a:ext cx="6449670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sk-SK" sz="5600" dirty="0">
                <a:solidFill>
                  <a:srgbClr val="000000"/>
                </a:solidFill>
                <a:latin typeface="Open Sans Bold Bold"/>
              </a:rPr>
              <a:t>NEW APPROACH TO EDUCATION &amp; TRAINING</a:t>
            </a:r>
            <a:endParaRPr lang="en-US" sz="5600" dirty="0">
              <a:solidFill>
                <a:srgbClr val="000000"/>
              </a:solidFill>
              <a:latin typeface="Open Sans Bol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38240" y="5481588"/>
            <a:ext cx="8331681" cy="225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Implementing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new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technologies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such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as VR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can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have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additional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benefits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: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Attracting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new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generation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of EOD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personnel</a:t>
            </a:r>
            <a:endParaRPr lang="sk-SK" sz="1999" spc="185" dirty="0">
              <a:solidFill>
                <a:srgbClr val="000000"/>
              </a:solidFill>
              <a:latin typeface="Open Sauce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Refreshing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knowledge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by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using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different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tools</a:t>
            </a:r>
            <a:r>
              <a:rPr lang="sk-SK" sz="1999" spc="185" dirty="0">
                <a:solidFill>
                  <a:srgbClr val="000000"/>
                </a:solidFill>
                <a:latin typeface="Open Sauce"/>
              </a:rPr>
              <a:t> and </a:t>
            </a:r>
            <a:r>
              <a:rPr lang="sk-SK" sz="1999" spc="185" dirty="0" err="1">
                <a:solidFill>
                  <a:srgbClr val="000000"/>
                </a:solidFill>
                <a:latin typeface="Open Sauce"/>
              </a:rPr>
              <a:t>conditions</a:t>
            </a:r>
            <a:endParaRPr lang="sk-SK" sz="1999" spc="185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4723" y="7871799"/>
            <a:ext cx="1827908" cy="35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3"/>
              </a:lnSpc>
            </a:pPr>
            <a:r>
              <a:rPr lang="en-US" sz="2102">
                <a:solidFill>
                  <a:srgbClr val="FFFFFF"/>
                </a:solidFill>
                <a:latin typeface="Open Sans Bold"/>
              </a:rPr>
              <a:t>CLIK HERE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51837" y="4256945"/>
            <a:ext cx="8141181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sk-SK" sz="2400" dirty="0">
                <a:solidFill>
                  <a:srgbClr val="004AAD"/>
                </a:solidFill>
                <a:latin typeface="Open Sans Bold"/>
              </a:rPr>
              <a:t>„A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Breath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of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Innovation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 in EOD </a:t>
            </a:r>
            <a:r>
              <a:rPr lang="sk-SK" sz="2400" dirty="0" err="1">
                <a:solidFill>
                  <a:srgbClr val="004AAD"/>
                </a:solidFill>
                <a:latin typeface="Open Sans Bold"/>
              </a:rPr>
              <a:t>Training</a:t>
            </a:r>
            <a:r>
              <a:rPr lang="sk-SK" sz="2400" dirty="0">
                <a:solidFill>
                  <a:srgbClr val="004AAD"/>
                </a:solidFill>
                <a:latin typeface="Open Sans Bold"/>
              </a:rPr>
              <a:t>“</a:t>
            </a:r>
            <a:endParaRPr lang="en-US" sz="2400" dirty="0">
              <a:solidFill>
                <a:srgbClr val="004AAD"/>
              </a:solidFill>
              <a:latin typeface="Open Sans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011260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706269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756475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6540414" y="9669085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5" y="0"/>
                </a:lnTo>
                <a:lnTo>
                  <a:pt x="265625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DA7E503-E9D9-5DC4-88B3-F54AF7DBA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487" y="4731755"/>
            <a:ext cx="9041541" cy="694440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400000">
            <a:off x="5480326" y="833767"/>
            <a:ext cx="6133809" cy="1786472"/>
          </a:xfrm>
          <a:custGeom>
            <a:avLst/>
            <a:gdLst/>
            <a:ahLst/>
            <a:cxnLst/>
            <a:rect l="l" t="t" r="r" b="b"/>
            <a:pathLst>
              <a:path w="6133809" h="1786472">
                <a:moveTo>
                  <a:pt x="0" y="0"/>
                </a:moveTo>
                <a:lnTo>
                  <a:pt x="6133810" y="0"/>
                </a:lnTo>
                <a:lnTo>
                  <a:pt x="6133810" y="1786472"/>
                </a:lnTo>
                <a:lnTo>
                  <a:pt x="0" y="1786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00000">
            <a:off x="15614578" y="2470078"/>
            <a:ext cx="2673422" cy="2673422"/>
          </a:xfrm>
          <a:custGeom>
            <a:avLst/>
            <a:gdLst/>
            <a:ahLst/>
            <a:cxnLst/>
            <a:rect l="l" t="t" r="r" b="b"/>
            <a:pathLst>
              <a:path w="2673422" h="2673422">
                <a:moveTo>
                  <a:pt x="0" y="0"/>
                </a:moveTo>
                <a:lnTo>
                  <a:pt x="2673422" y="0"/>
                </a:lnTo>
                <a:lnTo>
                  <a:pt x="2673422" y="2673422"/>
                </a:lnTo>
                <a:lnTo>
                  <a:pt x="0" y="2673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908256" y="-1370804"/>
            <a:ext cx="10396287" cy="6133809"/>
          </a:xfrm>
          <a:custGeom>
            <a:avLst/>
            <a:gdLst/>
            <a:ahLst/>
            <a:cxnLst/>
            <a:rect l="l" t="t" r="r" b="b"/>
            <a:pathLst>
              <a:path w="10396287" h="6133809">
                <a:moveTo>
                  <a:pt x="0" y="0"/>
                </a:moveTo>
                <a:lnTo>
                  <a:pt x="10396287" y="0"/>
                </a:lnTo>
                <a:lnTo>
                  <a:pt x="10396287" y="6133809"/>
                </a:lnTo>
                <a:lnTo>
                  <a:pt x="0" y="6133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973115" y="4116290"/>
            <a:ext cx="1837196" cy="1825713"/>
          </a:xfrm>
          <a:custGeom>
            <a:avLst/>
            <a:gdLst/>
            <a:ahLst/>
            <a:cxnLst/>
            <a:rect l="l" t="t" r="r" b="b"/>
            <a:pathLst>
              <a:path w="1837196" h="1825713">
                <a:moveTo>
                  <a:pt x="0" y="0"/>
                </a:moveTo>
                <a:lnTo>
                  <a:pt x="1837196" y="0"/>
                </a:lnTo>
                <a:lnTo>
                  <a:pt x="1837196" y="1825713"/>
                </a:lnTo>
                <a:lnTo>
                  <a:pt x="0" y="18257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5400000">
            <a:off x="-1698771" y="-1698771"/>
            <a:ext cx="2727471" cy="2727471"/>
          </a:xfrm>
          <a:custGeom>
            <a:avLst/>
            <a:gdLst/>
            <a:ahLst/>
            <a:cxnLst/>
            <a:rect l="l" t="t" r="r" b="b"/>
            <a:pathLst>
              <a:path w="2727471" h="2727471">
                <a:moveTo>
                  <a:pt x="0" y="0"/>
                </a:moveTo>
                <a:lnTo>
                  <a:pt x="2727471" y="0"/>
                </a:lnTo>
                <a:lnTo>
                  <a:pt x="2727471" y="2727471"/>
                </a:lnTo>
                <a:lnTo>
                  <a:pt x="0" y="2727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028700" y="1019175"/>
            <a:ext cx="6609846" cy="19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3"/>
              </a:lnSpc>
            </a:pPr>
            <a:r>
              <a:rPr lang="sk-SK" sz="5600" dirty="0">
                <a:solidFill>
                  <a:srgbClr val="000000"/>
                </a:solidFill>
                <a:latin typeface="Open Sans Bold Bold"/>
              </a:rPr>
              <a:t>CHALLENGES OF VR EOD TRAINING</a:t>
            </a:r>
            <a:endParaRPr lang="en-US" sz="5600" dirty="0">
              <a:solidFill>
                <a:srgbClr val="000000"/>
              </a:solidFill>
              <a:latin typeface="Open Sans Bol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10311" y="1921312"/>
            <a:ext cx="8644804" cy="220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chemeClr val="bg1"/>
                </a:solidFill>
                <a:latin typeface="Open Sauce"/>
              </a:rPr>
              <a:t>Each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country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uses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their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own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procedures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to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deal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with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EO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threat</a:t>
            </a:r>
            <a:endParaRPr lang="sk-SK" sz="2000" dirty="0">
              <a:solidFill>
                <a:schemeClr val="bg1"/>
              </a:solidFill>
              <a:latin typeface="Open Sauce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chemeClr val="bg1"/>
                </a:solidFill>
                <a:latin typeface="Open Sauce"/>
              </a:rPr>
              <a:t>Difference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 in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tools</a:t>
            </a:r>
            <a:r>
              <a:rPr lang="sk-SK" sz="2000" dirty="0">
                <a:solidFill>
                  <a:schemeClr val="bg1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chemeClr val="bg1"/>
                </a:solidFill>
                <a:latin typeface="Open Sauce"/>
              </a:rPr>
              <a:t>dummies</a:t>
            </a:r>
            <a:endParaRPr lang="sk-SK" sz="2000" dirty="0">
              <a:solidFill>
                <a:schemeClr val="bg1"/>
              </a:solidFill>
              <a:latin typeface="Open Sauce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Create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a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tool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which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fits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needs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of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all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nations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latin typeface="Open Sauce"/>
              </a:rPr>
              <a:t>within</a:t>
            </a:r>
            <a:r>
              <a:rPr lang="sk-SK" sz="2000" b="1" dirty="0">
                <a:solidFill>
                  <a:schemeClr val="bg1"/>
                </a:solidFill>
                <a:latin typeface="Open Sauce"/>
              </a:rPr>
              <a:t> NATO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sz="2000" b="1" dirty="0">
              <a:solidFill>
                <a:schemeClr val="bg1"/>
              </a:solidFill>
              <a:latin typeface="Open Sauce"/>
            </a:endParaRPr>
          </a:p>
          <a:p>
            <a:pPr>
              <a:lnSpc>
                <a:spcPts val="3080"/>
              </a:lnSpc>
            </a:pP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929139" y="1009569"/>
            <a:ext cx="4688217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 err="1">
                <a:solidFill>
                  <a:schemeClr val="bg1"/>
                </a:solidFill>
                <a:latin typeface="Open Sauce Bold"/>
              </a:rPr>
              <a:t>Compatibility</a:t>
            </a:r>
            <a:r>
              <a:rPr lang="sk-SK" sz="24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chemeClr val="bg1"/>
                </a:solidFill>
                <a:latin typeface="Open Sauce Bold"/>
              </a:rPr>
              <a:t>within</a:t>
            </a:r>
            <a:r>
              <a:rPr lang="sk-SK" sz="2400" dirty="0">
                <a:solidFill>
                  <a:schemeClr val="bg1"/>
                </a:solidFill>
                <a:latin typeface="Open Sauce Bold"/>
              </a:rPr>
              <a:t> NATO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205882"/>
            <a:ext cx="6495672" cy="3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sk-SK" sz="2000" spc="74" dirty="0">
                <a:solidFill>
                  <a:srgbClr val="0070C0"/>
                </a:solidFill>
                <a:latin typeface="Open Sauce"/>
              </a:rPr>
              <a:t>„</a:t>
            </a:r>
            <a:r>
              <a:rPr lang="sk-SK" sz="2000" spc="74" dirty="0" err="1">
                <a:solidFill>
                  <a:srgbClr val="0070C0"/>
                </a:solidFill>
                <a:latin typeface="Open Sauce"/>
              </a:rPr>
              <a:t>Challenge</a:t>
            </a:r>
            <a:r>
              <a:rPr lang="sk-SK" sz="2000" spc="74" dirty="0">
                <a:solidFill>
                  <a:srgbClr val="0070C0"/>
                </a:solidFill>
                <a:latin typeface="Open Sauce"/>
              </a:rPr>
              <a:t> </a:t>
            </a:r>
            <a:r>
              <a:rPr lang="sk-SK" sz="2000" spc="74" dirty="0" err="1">
                <a:solidFill>
                  <a:srgbClr val="0070C0"/>
                </a:solidFill>
                <a:latin typeface="Open Sauce"/>
              </a:rPr>
              <a:t>is</a:t>
            </a:r>
            <a:r>
              <a:rPr lang="sk-SK" sz="2000" spc="74" dirty="0">
                <a:solidFill>
                  <a:srgbClr val="0070C0"/>
                </a:solidFill>
                <a:latin typeface="Open Sauce"/>
              </a:rPr>
              <a:t> </a:t>
            </a:r>
            <a:r>
              <a:rPr lang="sk-SK" sz="2000" spc="74" dirty="0" err="1">
                <a:solidFill>
                  <a:srgbClr val="0070C0"/>
                </a:solidFill>
                <a:latin typeface="Open Sauce"/>
              </a:rPr>
              <a:t>an</a:t>
            </a:r>
            <a:r>
              <a:rPr lang="sk-SK" sz="2000" spc="74" dirty="0">
                <a:solidFill>
                  <a:srgbClr val="0070C0"/>
                </a:solidFill>
                <a:latin typeface="Open Sauce"/>
              </a:rPr>
              <a:t> </a:t>
            </a:r>
            <a:r>
              <a:rPr lang="sk-SK" sz="2000" spc="74" dirty="0" err="1">
                <a:solidFill>
                  <a:srgbClr val="0070C0"/>
                </a:solidFill>
                <a:latin typeface="Open Sauce"/>
              </a:rPr>
              <a:t>opportunity</a:t>
            </a:r>
            <a:r>
              <a:rPr lang="sk-SK" sz="2000" spc="74" dirty="0">
                <a:solidFill>
                  <a:srgbClr val="0070C0"/>
                </a:solidFill>
                <a:latin typeface="Open Sauce"/>
              </a:rPr>
              <a:t> to </a:t>
            </a:r>
            <a:r>
              <a:rPr lang="sk-SK" sz="2000" spc="74" dirty="0" err="1">
                <a:solidFill>
                  <a:srgbClr val="0070C0"/>
                </a:solidFill>
                <a:latin typeface="Open Sauce"/>
              </a:rPr>
              <a:t>rise</a:t>
            </a:r>
            <a:r>
              <a:rPr lang="sk-SK" sz="2000" spc="74" dirty="0">
                <a:solidFill>
                  <a:srgbClr val="0070C0"/>
                </a:solidFill>
                <a:latin typeface="Open Sauce"/>
              </a:rPr>
              <a:t>“ </a:t>
            </a:r>
            <a:endParaRPr lang="en-US" sz="2000" spc="74" dirty="0">
              <a:solidFill>
                <a:srgbClr val="0070C0"/>
              </a:solidFill>
              <a:latin typeface="Open Sauce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557B3A19-1429-713C-C2D4-0CE4951ACD4E}"/>
              </a:ext>
            </a:extLst>
          </p:cNvPr>
          <p:cNvSpPr/>
          <p:nvPr/>
        </p:nvSpPr>
        <p:spPr>
          <a:xfrm>
            <a:off x="9100676" y="996546"/>
            <a:ext cx="445808" cy="542840"/>
          </a:xfrm>
          <a:custGeom>
            <a:avLst/>
            <a:gdLst/>
            <a:ahLst/>
            <a:cxnLst/>
            <a:rect l="l" t="t" r="r" b="b"/>
            <a:pathLst>
              <a:path w="445808" h="542840">
                <a:moveTo>
                  <a:pt x="0" y="0"/>
                </a:moveTo>
                <a:lnTo>
                  <a:pt x="445808" y="0"/>
                </a:lnTo>
                <a:lnTo>
                  <a:pt x="445808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610284" y="3747717"/>
            <a:ext cx="2562858" cy="2562858"/>
          </a:xfrm>
          <a:custGeom>
            <a:avLst/>
            <a:gdLst/>
            <a:ahLst/>
            <a:cxnLst/>
            <a:rect l="l" t="t" r="r" b="b"/>
            <a:pathLst>
              <a:path w="2562858" h="2562858">
                <a:moveTo>
                  <a:pt x="0" y="0"/>
                </a:moveTo>
                <a:lnTo>
                  <a:pt x="2562858" y="0"/>
                </a:lnTo>
                <a:lnTo>
                  <a:pt x="2562858" y="2562858"/>
                </a:lnTo>
                <a:lnTo>
                  <a:pt x="0" y="2562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380878" y="4518311"/>
            <a:ext cx="1021670" cy="1021670"/>
          </a:xfrm>
          <a:custGeom>
            <a:avLst/>
            <a:gdLst/>
            <a:ahLst/>
            <a:cxnLst/>
            <a:rect l="l" t="t" r="r" b="b"/>
            <a:pathLst>
              <a:path w="1021670" h="1021670">
                <a:moveTo>
                  <a:pt x="0" y="0"/>
                </a:moveTo>
                <a:lnTo>
                  <a:pt x="1021670" y="0"/>
                </a:lnTo>
                <a:lnTo>
                  <a:pt x="1021670" y="1021670"/>
                </a:lnTo>
                <a:lnTo>
                  <a:pt x="0" y="1021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FE86D11C-2209-34A8-8169-A39410B71DD0}"/>
              </a:ext>
            </a:extLst>
          </p:cNvPr>
          <p:cNvSpPr txBox="1"/>
          <p:nvPr/>
        </p:nvSpPr>
        <p:spPr>
          <a:xfrm>
            <a:off x="9329564" y="6113376"/>
            <a:ext cx="5105182" cy="1549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Every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detail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matters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and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there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are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many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things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to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keep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mind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at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all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times</a:t>
            </a: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>
              <a:lnSpc>
                <a:spcPts val="3080"/>
              </a:lnSpc>
            </a:pP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>
              <a:lnSpc>
                <a:spcPts val="3080"/>
              </a:lnSpc>
            </a:pP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839A75F6-DC57-54FB-453C-FD63D5B74726}"/>
              </a:ext>
            </a:extLst>
          </p:cNvPr>
          <p:cNvSpPr txBox="1"/>
          <p:nvPr/>
        </p:nvSpPr>
        <p:spPr>
          <a:xfrm>
            <a:off x="9829800" y="5379237"/>
            <a:ext cx="5323904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 err="1">
                <a:solidFill>
                  <a:srgbClr val="000000"/>
                </a:solidFill>
                <a:latin typeface="Open Sauce Bold"/>
              </a:rPr>
              <a:t>Paying</a:t>
            </a:r>
            <a:r>
              <a:rPr lang="sk-SK" sz="2400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rgbClr val="000000"/>
                </a:solidFill>
                <a:latin typeface="Open Sauce Bold"/>
              </a:rPr>
              <a:t>attention</a:t>
            </a:r>
            <a:r>
              <a:rPr lang="sk-SK" sz="2400" dirty="0">
                <a:solidFill>
                  <a:srgbClr val="000000"/>
                </a:solidFill>
                <a:latin typeface="Open Sauce Bold"/>
              </a:rPr>
              <a:t> to </a:t>
            </a:r>
            <a:r>
              <a:rPr lang="sk-SK" sz="2400" dirty="0" err="1">
                <a:solidFill>
                  <a:srgbClr val="000000"/>
                </a:solidFill>
                <a:latin typeface="Open Sauce Bold"/>
              </a:rPr>
              <a:t>details</a:t>
            </a:r>
            <a:endParaRPr lang="en-US" sz="240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56DEF2B-9E14-F495-895D-1F2A360C40F7}"/>
              </a:ext>
            </a:extLst>
          </p:cNvPr>
          <p:cNvSpPr/>
          <p:nvPr/>
        </p:nvSpPr>
        <p:spPr>
          <a:xfrm>
            <a:off x="12524409" y="7750156"/>
            <a:ext cx="614147" cy="548127"/>
          </a:xfrm>
          <a:custGeom>
            <a:avLst/>
            <a:gdLst/>
            <a:ahLst/>
            <a:cxnLst/>
            <a:rect l="l" t="t" r="r" b="b"/>
            <a:pathLst>
              <a:path w="614147" h="548127">
                <a:moveTo>
                  <a:pt x="0" y="0"/>
                </a:moveTo>
                <a:lnTo>
                  <a:pt x="614148" y="0"/>
                </a:lnTo>
                <a:lnTo>
                  <a:pt x="614148" y="548127"/>
                </a:lnTo>
                <a:lnTo>
                  <a:pt x="0" y="548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22046D84-DFB1-BAC0-9A3E-400C1DF0E1A8}"/>
              </a:ext>
            </a:extLst>
          </p:cNvPr>
          <p:cNvSpPr txBox="1"/>
          <p:nvPr/>
        </p:nvSpPr>
        <p:spPr>
          <a:xfrm>
            <a:off x="12725400" y="8467136"/>
            <a:ext cx="5105182" cy="194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Anything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can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be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created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but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requirements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for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quality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product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is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very</a:t>
            </a: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Open Sauce"/>
              </a:rPr>
              <a:t>high</a:t>
            </a: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>
              <a:lnSpc>
                <a:spcPts val="3080"/>
              </a:lnSpc>
            </a:pPr>
            <a:endParaRPr lang="sk-SK" sz="2000" dirty="0">
              <a:solidFill>
                <a:srgbClr val="000000"/>
              </a:solidFill>
              <a:latin typeface="Open Sauce"/>
            </a:endParaRPr>
          </a:p>
          <a:p>
            <a:pPr>
              <a:lnSpc>
                <a:spcPts val="3080"/>
              </a:lnSpc>
            </a:pPr>
            <a:r>
              <a:rPr lang="sk-SK" sz="2000" dirty="0">
                <a:solidFill>
                  <a:srgbClr val="000000"/>
                </a:solidFill>
                <a:latin typeface="Open Sauce"/>
              </a:rPr>
              <a:t> </a:t>
            </a:r>
            <a:endParaRPr lang="en-US" sz="2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F6EDD0BE-E343-804D-C68E-2D61AD5BA932}"/>
              </a:ext>
            </a:extLst>
          </p:cNvPr>
          <p:cNvSpPr/>
          <p:nvPr/>
        </p:nvSpPr>
        <p:spPr>
          <a:xfrm>
            <a:off x="9084421" y="5218457"/>
            <a:ext cx="444768" cy="667569"/>
          </a:xfrm>
          <a:custGeom>
            <a:avLst/>
            <a:gdLst/>
            <a:ahLst/>
            <a:cxnLst/>
            <a:rect l="l" t="t" r="r" b="b"/>
            <a:pathLst>
              <a:path w="444768" h="667569">
                <a:moveTo>
                  <a:pt x="0" y="0"/>
                </a:moveTo>
                <a:lnTo>
                  <a:pt x="444768" y="0"/>
                </a:lnTo>
                <a:lnTo>
                  <a:pt x="444768" y="667570"/>
                </a:lnTo>
                <a:lnTo>
                  <a:pt x="0" y="66757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882D2DCD-BC61-671A-EFAE-B382CA3251CC}"/>
              </a:ext>
            </a:extLst>
          </p:cNvPr>
          <p:cNvSpPr txBox="1"/>
          <p:nvPr/>
        </p:nvSpPr>
        <p:spPr>
          <a:xfrm>
            <a:off x="13400313" y="7825318"/>
            <a:ext cx="5323904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sk-SK" sz="2400" dirty="0" err="1">
                <a:solidFill>
                  <a:srgbClr val="000000"/>
                </a:solidFill>
                <a:latin typeface="Open Sauce Bold"/>
              </a:rPr>
              <a:t>Achieve</a:t>
            </a:r>
            <a:r>
              <a:rPr lang="sk-SK" sz="2400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rgbClr val="000000"/>
                </a:solidFill>
                <a:latin typeface="Open Sauce Bold"/>
              </a:rPr>
              <a:t>desired</a:t>
            </a:r>
            <a:r>
              <a:rPr lang="sk-SK" sz="2400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sk-SK" sz="2400" dirty="0" err="1">
                <a:solidFill>
                  <a:srgbClr val="000000"/>
                </a:solidFill>
                <a:latin typeface="Open Sauce Bold"/>
              </a:rPr>
              <a:t>quality</a:t>
            </a:r>
            <a:endParaRPr lang="en-US" sz="2400" dirty="0">
              <a:solidFill>
                <a:srgbClr val="000000"/>
              </a:solidFill>
              <a:latin typeface="Open Sauce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82" b="-518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 rot="-10800000">
            <a:off x="0" y="-1813729"/>
            <a:ext cx="5317997" cy="4114800"/>
          </a:xfrm>
          <a:custGeom>
            <a:avLst/>
            <a:gdLst/>
            <a:ahLst/>
            <a:cxnLst/>
            <a:rect l="l" t="t" r="r" b="b"/>
            <a:pathLst>
              <a:path w="5317997" h="4114800">
                <a:moveTo>
                  <a:pt x="0" y="0"/>
                </a:moveTo>
                <a:lnTo>
                  <a:pt x="5317997" y="0"/>
                </a:lnTo>
                <a:lnTo>
                  <a:pt x="531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00000">
            <a:off x="-4575330" y="2060135"/>
            <a:ext cx="12081753" cy="7052723"/>
          </a:xfrm>
          <a:custGeom>
            <a:avLst/>
            <a:gdLst/>
            <a:ahLst/>
            <a:cxnLst/>
            <a:rect l="l" t="t" r="r" b="b"/>
            <a:pathLst>
              <a:path w="12081753" h="7052723">
                <a:moveTo>
                  <a:pt x="0" y="0"/>
                </a:moveTo>
                <a:lnTo>
                  <a:pt x="12081753" y="0"/>
                </a:lnTo>
                <a:lnTo>
                  <a:pt x="12081753" y="7052724"/>
                </a:lnTo>
                <a:lnTo>
                  <a:pt x="0" y="7052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6665830" y="9661860"/>
            <a:ext cx="1186940" cy="201780"/>
          </a:xfrm>
          <a:custGeom>
            <a:avLst/>
            <a:gdLst/>
            <a:ahLst/>
            <a:cxnLst/>
            <a:rect l="l" t="t" r="r" b="b"/>
            <a:pathLst>
              <a:path w="1186940" h="201780">
                <a:moveTo>
                  <a:pt x="0" y="0"/>
                </a:moveTo>
                <a:lnTo>
                  <a:pt x="1186940" y="0"/>
                </a:lnTo>
                <a:lnTo>
                  <a:pt x="1186940" y="201779"/>
                </a:lnTo>
                <a:lnTo>
                  <a:pt x="0" y="2017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665830" y="9460080"/>
            <a:ext cx="1186940" cy="201780"/>
          </a:xfrm>
          <a:custGeom>
            <a:avLst/>
            <a:gdLst/>
            <a:ahLst/>
            <a:cxnLst/>
            <a:rect l="l" t="t" r="r" b="b"/>
            <a:pathLst>
              <a:path w="1186940" h="201780">
                <a:moveTo>
                  <a:pt x="0" y="0"/>
                </a:moveTo>
                <a:lnTo>
                  <a:pt x="1186940" y="0"/>
                </a:lnTo>
                <a:lnTo>
                  <a:pt x="1186940" y="201780"/>
                </a:lnTo>
                <a:lnTo>
                  <a:pt x="0" y="201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6665830" y="9258300"/>
            <a:ext cx="1186940" cy="201780"/>
          </a:xfrm>
          <a:custGeom>
            <a:avLst/>
            <a:gdLst/>
            <a:ahLst/>
            <a:cxnLst/>
            <a:rect l="l" t="t" r="r" b="b"/>
            <a:pathLst>
              <a:path w="1186940" h="201780">
                <a:moveTo>
                  <a:pt x="0" y="0"/>
                </a:moveTo>
                <a:lnTo>
                  <a:pt x="1186940" y="0"/>
                </a:lnTo>
                <a:lnTo>
                  <a:pt x="1186940" y="201780"/>
                </a:lnTo>
                <a:lnTo>
                  <a:pt x="0" y="201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28700" y="3216403"/>
            <a:ext cx="12763500" cy="1500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5"/>
              </a:lnSpc>
            </a:pPr>
            <a:r>
              <a:rPr lang="sk-SK" sz="6016" dirty="0">
                <a:solidFill>
                  <a:srgbClr val="FFFFFF"/>
                </a:solidFill>
                <a:latin typeface="Open Sans Bold Bold"/>
              </a:rPr>
              <a:t>ETACS Project – </a:t>
            </a:r>
            <a:r>
              <a:rPr lang="sk-SK" sz="6016" dirty="0" err="1">
                <a:solidFill>
                  <a:srgbClr val="FFFFFF"/>
                </a:solidFill>
                <a:latin typeface="Open Sans Bold Bold"/>
              </a:rPr>
              <a:t>Connection</a:t>
            </a:r>
            <a:r>
              <a:rPr lang="sk-SK" sz="6016" dirty="0">
                <a:solidFill>
                  <a:srgbClr val="FFFFFF"/>
                </a:solidFill>
                <a:latin typeface="Open Sans Bold Bold"/>
              </a:rPr>
              <a:t> of </a:t>
            </a:r>
            <a:r>
              <a:rPr lang="sk-SK" sz="6016" dirty="0" err="1">
                <a:solidFill>
                  <a:srgbClr val="FFFFFF"/>
                </a:solidFill>
                <a:latin typeface="Open Sans Bold Bold"/>
              </a:rPr>
              <a:t>Virtual</a:t>
            </a:r>
            <a:r>
              <a:rPr lang="sk-SK" sz="6016" dirty="0">
                <a:solidFill>
                  <a:srgbClr val="FFFFFF"/>
                </a:solidFill>
                <a:latin typeface="Open Sans Bold Bold"/>
              </a:rPr>
              <a:t> Reality &amp; EOD </a:t>
            </a:r>
            <a:r>
              <a:rPr lang="sk-SK" sz="6016" dirty="0" err="1">
                <a:solidFill>
                  <a:srgbClr val="FFFFFF"/>
                </a:solidFill>
                <a:latin typeface="Open Sans Bold Bold"/>
              </a:rPr>
              <a:t>Training</a:t>
            </a:r>
            <a:endParaRPr lang="en-US" sz="6016" dirty="0">
              <a:solidFill>
                <a:srgbClr val="FFFFFF"/>
              </a:solidFill>
              <a:latin typeface="Open Sans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747012"/>
            <a:ext cx="9985078" cy="119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sk-SK" sz="2400" b="1" dirty="0">
                <a:solidFill>
                  <a:srgbClr val="FFFFFF"/>
                </a:solidFill>
                <a:latin typeface="Open Sauce"/>
              </a:rPr>
              <a:t>EOD/IEDD VR</a:t>
            </a:r>
            <a:r>
              <a:rPr lang="sk-SK" sz="2400" dirty="0">
                <a:solidFill>
                  <a:srgbClr val="FFFFFF"/>
                </a:solidFill>
                <a:latin typeface="Open Sauce"/>
              </a:rPr>
              <a:t>/XR </a:t>
            </a:r>
            <a:r>
              <a:rPr lang="sk-SK" sz="2400" b="1" dirty="0" err="1">
                <a:solidFill>
                  <a:srgbClr val="FFFFFF"/>
                </a:solidFill>
                <a:latin typeface="Open Sauce"/>
              </a:rPr>
              <a:t>Training</a:t>
            </a:r>
            <a:r>
              <a:rPr lang="sk-SK" sz="2400" dirty="0">
                <a:solidFill>
                  <a:srgbClr val="FFFFFF"/>
                </a:solidFill>
                <a:latin typeface="Open Sauce"/>
              </a:rPr>
              <a:t> and </a:t>
            </a:r>
            <a:r>
              <a:rPr lang="sk-SK" sz="2400" dirty="0" err="1">
                <a:solidFill>
                  <a:srgbClr val="FFFFFF"/>
                </a:solidFill>
                <a:latin typeface="Open Sauce"/>
              </a:rPr>
              <a:t>Combat</a:t>
            </a:r>
            <a:r>
              <a:rPr lang="sk-SK" sz="24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400" dirty="0" err="1">
                <a:solidFill>
                  <a:srgbClr val="FFFFFF"/>
                </a:solidFill>
                <a:latin typeface="Open Sauce"/>
              </a:rPr>
              <a:t>Support</a:t>
            </a:r>
            <a:r>
              <a:rPr lang="sk-SK" sz="24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400" b="1" dirty="0" err="1">
                <a:solidFill>
                  <a:srgbClr val="FFFFFF"/>
                </a:solidFill>
                <a:latin typeface="Open Sauce"/>
              </a:rPr>
              <a:t>Kit</a:t>
            </a:r>
            <a:endParaRPr lang="sk-SK" sz="2400" b="1" dirty="0">
              <a:solidFill>
                <a:srgbClr val="FFFFFF"/>
              </a:solidFill>
              <a:latin typeface="Open Sauce"/>
            </a:endParaRPr>
          </a:p>
          <a:p>
            <a:pPr marL="800100" lvl="1" indent="-3429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FFFFFF"/>
                </a:solidFill>
                <a:latin typeface="Open Sauce"/>
              </a:rPr>
              <a:t>EOD/IEDD VR </a:t>
            </a:r>
            <a:r>
              <a:rPr lang="sk-SK" sz="2400" b="1" dirty="0" err="1">
                <a:solidFill>
                  <a:srgbClr val="FFFFFF"/>
                </a:solidFill>
                <a:latin typeface="Open Sauce"/>
              </a:rPr>
              <a:t>Training</a:t>
            </a:r>
            <a:r>
              <a:rPr lang="sk-SK" sz="2400" b="1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400" b="1" dirty="0" err="1">
                <a:solidFill>
                  <a:srgbClr val="FFFFFF"/>
                </a:solidFill>
                <a:latin typeface="Open Sauce"/>
              </a:rPr>
              <a:t>Kit</a:t>
            </a:r>
            <a:endParaRPr lang="en-US" sz="2400" b="1" dirty="0">
              <a:solidFill>
                <a:srgbClr val="FFFFFF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750568" y="-1456954"/>
            <a:ext cx="4193168" cy="2966667"/>
          </a:xfrm>
          <a:custGeom>
            <a:avLst/>
            <a:gdLst/>
            <a:ahLst/>
            <a:cxnLst/>
            <a:rect l="l" t="t" r="r" b="b"/>
            <a:pathLst>
              <a:path w="4193168" h="2966667">
                <a:moveTo>
                  <a:pt x="0" y="0"/>
                </a:moveTo>
                <a:lnTo>
                  <a:pt x="4193169" y="0"/>
                </a:lnTo>
                <a:lnTo>
                  <a:pt x="4193169" y="2966667"/>
                </a:lnTo>
                <a:lnTo>
                  <a:pt x="0" y="2966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259300" y="8617846"/>
            <a:ext cx="1642777" cy="1907433"/>
          </a:xfrm>
          <a:custGeom>
            <a:avLst/>
            <a:gdLst/>
            <a:ahLst/>
            <a:cxnLst/>
            <a:rect l="l" t="t" r="r" b="b"/>
            <a:pathLst>
              <a:path w="1642777" h="1907433">
                <a:moveTo>
                  <a:pt x="0" y="0"/>
                </a:moveTo>
                <a:lnTo>
                  <a:pt x="1642777" y="0"/>
                </a:lnTo>
                <a:lnTo>
                  <a:pt x="1642777" y="1907433"/>
                </a:lnTo>
                <a:lnTo>
                  <a:pt x="0" y="1907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5486400" y="646495"/>
            <a:ext cx="8921060" cy="17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6"/>
              </a:lnSpc>
            </a:pPr>
            <a:r>
              <a:rPr lang="sk-SK" sz="5600" dirty="0">
                <a:solidFill>
                  <a:srgbClr val="FFFFFF"/>
                </a:solidFill>
                <a:latin typeface="Open Sans Bold Bold"/>
              </a:rPr>
              <a:t>WHAT DOES ETACS PROJECT FOCUS ON</a:t>
            </a:r>
            <a:endParaRPr lang="en-US" sz="5600" dirty="0">
              <a:solidFill>
                <a:srgbClr val="FFFFFF"/>
              </a:solidFill>
              <a:latin typeface="Open Sans Bol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96983" y="3718591"/>
            <a:ext cx="7830419" cy="1764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An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instructor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will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be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able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to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evaluate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the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whole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reasoning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process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of a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student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.</a:t>
            </a:r>
          </a:p>
          <a:p>
            <a:pPr marL="342900" indent="-3429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k-SK" sz="1999" spc="185" dirty="0">
              <a:solidFill>
                <a:srgbClr val="FFFFFF"/>
              </a:solidFill>
              <a:latin typeface="Open Sauce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All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tools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are at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student‘s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disposal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–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it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is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up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to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them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which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they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choose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and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how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they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use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them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.</a:t>
            </a:r>
            <a:endParaRPr lang="en-US" sz="1999" spc="185" dirty="0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95400" y="2933150"/>
            <a:ext cx="7216694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sk-SK" sz="2400" dirty="0" err="1">
                <a:solidFill>
                  <a:srgbClr val="FFFFFF"/>
                </a:solidFill>
                <a:latin typeface="Open Sans Bold"/>
              </a:rPr>
              <a:t>Instructor</a:t>
            </a:r>
            <a:r>
              <a:rPr lang="sk-SK" sz="2400" dirty="0">
                <a:solidFill>
                  <a:srgbClr val="FFFFFF"/>
                </a:solidFill>
                <a:latin typeface="Open Sans Bold"/>
              </a:rPr>
              <a:t> &amp; </a:t>
            </a:r>
            <a:r>
              <a:rPr lang="sk-SK" sz="2400" dirty="0" err="1">
                <a:solidFill>
                  <a:srgbClr val="FFFFFF"/>
                </a:solidFill>
                <a:latin typeface="Open Sans Bold"/>
              </a:rPr>
              <a:t>Student</a:t>
            </a:r>
            <a:r>
              <a:rPr lang="sk-SK" sz="2400" dirty="0">
                <a:solidFill>
                  <a:srgbClr val="FFFFFF"/>
                </a:solidFill>
                <a:latin typeface="Open Sans Bold"/>
              </a:rPr>
              <a:t> – </a:t>
            </a:r>
            <a:r>
              <a:rPr lang="sk-SK" sz="2400" dirty="0" err="1">
                <a:solidFill>
                  <a:srgbClr val="FFFFFF"/>
                </a:solidFill>
                <a:latin typeface="Open Sans Bold"/>
              </a:rPr>
              <a:t>Constant</a:t>
            </a:r>
            <a:r>
              <a:rPr lang="sk-SK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FFFFFF"/>
                </a:solidFill>
                <a:latin typeface="Open Sans Bold"/>
              </a:rPr>
              <a:t>Interaction</a:t>
            </a:r>
            <a:endParaRPr lang="en-US" sz="24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41EADB60-6452-9506-7ED3-844E81F1B89B}"/>
              </a:ext>
            </a:extLst>
          </p:cNvPr>
          <p:cNvSpPr txBox="1"/>
          <p:nvPr/>
        </p:nvSpPr>
        <p:spPr>
          <a:xfrm>
            <a:off x="981341" y="3718591"/>
            <a:ext cx="8024587" cy="24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Immediate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evaluation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–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according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to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national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standards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 </a:t>
            </a:r>
          </a:p>
          <a:p>
            <a:pPr marL="342900" indent="-342900">
              <a:lnSpc>
                <a:spcPts val="4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Unpredictability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</a:p>
          <a:p>
            <a:pPr marL="342900" indent="-342900">
              <a:lnSpc>
                <a:spcPts val="4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Guidance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for</a:t>
            </a:r>
            <a:r>
              <a:rPr lang="sk-SK" sz="1999" spc="185" dirty="0">
                <a:solidFill>
                  <a:srgbClr val="FFFFFF"/>
                </a:solidFill>
                <a:latin typeface="Open Sauce"/>
              </a:rPr>
              <a:t> new </a:t>
            </a:r>
            <a:r>
              <a:rPr lang="sk-SK" sz="1999" spc="185" dirty="0" err="1">
                <a:solidFill>
                  <a:srgbClr val="FFFFFF"/>
                </a:solidFill>
                <a:latin typeface="Open Sauce"/>
              </a:rPr>
              <a:t>students</a:t>
            </a:r>
            <a:endParaRPr lang="sk-SK" sz="1999" spc="185" dirty="0">
              <a:solidFill>
                <a:srgbClr val="FFFFFF"/>
              </a:solidFill>
              <a:latin typeface="Open Sauce"/>
            </a:endParaRPr>
          </a:p>
          <a:p>
            <a:pPr marL="342900" indent="-342900">
              <a:lnSpc>
                <a:spcPts val="4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999" spc="185" dirty="0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C83F39EE-76AC-7FA6-6A9B-82972CFB324F}"/>
              </a:ext>
            </a:extLst>
          </p:cNvPr>
          <p:cNvSpPr txBox="1"/>
          <p:nvPr/>
        </p:nvSpPr>
        <p:spPr>
          <a:xfrm>
            <a:off x="9396983" y="2931714"/>
            <a:ext cx="7216694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sk-SK" sz="2400" dirty="0" err="1">
                <a:solidFill>
                  <a:srgbClr val="FFFFFF"/>
                </a:solidFill>
                <a:latin typeface="Open Sans Bold"/>
              </a:rPr>
              <a:t>Decision-making</a:t>
            </a:r>
            <a:r>
              <a:rPr lang="sk-SK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sk-SK" sz="2400" dirty="0" err="1">
                <a:solidFill>
                  <a:srgbClr val="FFFFFF"/>
                </a:solidFill>
                <a:latin typeface="Open Sans Bold"/>
              </a:rPr>
              <a:t>process</a:t>
            </a:r>
            <a:endParaRPr lang="en-US" sz="24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4B846C-5CFE-588E-4810-D511254C4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" y="5699328"/>
            <a:ext cx="16230600" cy="45648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11627180" y="1391100"/>
            <a:ext cx="11264240" cy="7504800"/>
          </a:xfrm>
          <a:custGeom>
            <a:avLst/>
            <a:gdLst/>
            <a:ahLst/>
            <a:cxnLst/>
            <a:rect l="l" t="t" r="r" b="b"/>
            <a:pathLst>
              <a:path w="11264240" h="7504800">
                <a:moveTo>
                  <a:pt x="0" y="0"/>
                </a:moveTo>
                <a:lnTo>
                  <a:pt x="11264240" y="0"/>
                </a:lnTo>
                <a:lnTo>
                  <a:pt x="11264240" y="7504800"/>
                </a:lnTo>
                <a:lnTo>
                  <a:pt x="0" y="750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24135" y="6697203"/>
            <a:ext cx="461247" cy="497972"/>
          </a:xfrm>
          <a:custGeom>
            <a:avLst/>
            <a:gdLst/>
            <a:ahLst/>
            <a:cxnLst/>
            <a:rect l="l" t="t" r="r" b="b"/>
            <a:pathLst>
              <a:path w="461247" h="497972">
                <a:moveTo>
                  <a:pt x="0" y="0"/>
                </a:moveTo>
                <a:lnTo>
                  <a:pt x="461247" y="0"/>
                </a:lnTo>
                <a:lnTo>
                  <a:pt x="461247" y="497972"/>
                </a:lnTo>
                <a:lnTo>
                  <a:pt x="0" y="497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84833" y="2990212"/>
            <a:ext cx="471206" cy="497972"/>
          </a:xfrm>
          <a:custGeom>
            <a:avLst/>
            <a:gdLst/>
            <a:ahLst/>
            <a:cxnLst/>
            <a:rect l="l" t="t" r="r" b="b"/>
            <a:pathLst>
              <a:path w="471206" h="497972">
                <a:moveTo>
                  <a:pt x="0" y="0"/>
                </a:moveTo>
                <a:lnTo>
                  <a:pt x="471206" y="0"/>
                </a:lnTo>
                <a:lnTo>
                  <a:pt x="471206" y="497972"/>
                </a:lnTo>
                <a:lnTo>
                  <a:pt x="0" y="497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59762" y="9443893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72337" y="9172268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359762" y="8900643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59762" y="8629018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72337" y="8357393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372337" y="8085768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372337" y="7814143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372337" y="7542518"/>
            <a:ext cx="431151" cy="271625"/>
          </a:xfrm>
          <a:custGeom>
            <a:avLst/>
            <a:gdLst/>
            <a:ahLst/>
            <a:cxnLst/>
            <a:rect l="l" t="t" r="r" b="b"/>
            <a:pathLst>
              <a:path w="431151" h="271625">
                <a:moveTo>
                  <a:pt x="0" y="0"/>
                </a:moveTo>
                <a:lnTo>
                  <a:pt x="431151" y="0"/>
                </a:lnTo>
                <a:lnTo>
                  <a:pt x="431151" y="271625"/>
                </a:lnTo>
                <a:lnTo>
                  <a:pt x="0" y="271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028700" y="1066800"/>
            <a:ext cx="924638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sk-SK" sz="5600" dirty="0">
                <a:solidFill>
                  <a:srgbClr val="FFFFFF"/>
                </a:solidFill>
                <a:latin typeface="Open Sans Bold Bold"/>
              </a:rPr>
              <a:t>ETACS COMPOSITION</a:t>
            </a:r>
            <a:endParaRPr lang="en-US" sz="5600" dirty="0">
              <a:solidFill>
                <a:srgbClr val="FFFFFF"/>
              </a:solidFill>
              <a:latin typeface="Open Sans Bol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57400" y="6485562"/>
            <a:ext cx="3209123" cy="90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5"/>
              </a:lnSpc>
            </a:pPr>
            <a:r>
              <a:rPr lang="sk-SK" sz="2399" dirty="0">
                <a:solidFill>
                  <a:srgbClr val="FFFFFF"/>
                </a:solidFill>
                <a:latin typeface="Open Sauce Bold"/>
              </a:rPr>
              <a:t>3D </a:t>
            </a:r>
            <a:r>
              <a:rPr lang="sk-SK" sz="2399" dirty="0" err="1">
                <a:solidFill>
                  <a:srgbClr val="FFFFFF"/>
                </a:solidFill>
                <a:latin typeface="Open Sauce Bold"/>
              </a:rPr>
              <a:t>Models</a:t>
            </a:r>
            <a:r>
              <a:rPr lang="sk-SK" sz="2399" dirty="0">
                <a:solidFill>
                  <a:srgbClr val="FFFFFF"/>
                </a:solidFill>
                <a:latin typeface="Open Sauce Bold"/>
              </a:rPr>
              <a:t> </a:t>
            </a:r>
            <a:r>
              <a:rPr lang="sk-SK" sz="2399" dirty="0" err="1">
                <a:solidFill>
                  <a:srgbClr val="FFFFFF"/>
                </a:solidFill>
                <a:latin typeface="Open Sauce Bold"/>
              </a:rPr>
              <a:t>Databases</a:t>
            </a:r>
            <a:endParaRPr lang="en-US" sz="2399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90936" y="2990212"/>
            <a:ext cx="3261695" cy="42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5"/>
              </a:lnSpc>
            </a:pPr>
            <a:r>
              <a:rPr lang="sk-SK" sz="2399" dirty="0" err="1">
                <a:solidFill>
                  <a:srgbClr val="FFFFFF"/>
                </a:solidFill>
                <a:latin typeface="Open Sauce Bold"/>
              </a:rPr>
              <a:t>Tackling</a:t>
            </a:r>
            <a:r>
              <a:rPr lang="sk-SK" sz="2399" dirty="0">
                <a:solidFill>
                  <a:srgbClr val="FFFFFF"/>
                </a:solidFill>
                <a:latin typeface="Open Sauce Bold"/>
              </a:rPr>
              <a:t> </a:t>
            </a:r>
            <a:r>
              <a:rPr lang="sk-SK" sz="2399" dirty="0" err="1">
                <a:solidFill>
                  <a:srgbClr val="FFFFFF"/>
                </a:solidFill>
                <a:latin typeface="Open Sauce Bold"/>
              </a:rPr>
              <a:t>Challenges</a:t>
            </a:r>
            <a:endParaRPr lang="en-US" sz="2399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24135" y="7675433"/>
            <a:ext cx="4032356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sk-SK" sz="2000" dirty="0">
                <a:solidFill>
                  <a:srgbClr val="FFFFFF"/>
                </a:solidFill>
                <a:latin typeface="Open Sauce"/>
              </a:rPr>
              <a:t>Serve as a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source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of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all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items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for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learning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–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ordnance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tools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,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educational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resources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, etc.</a:t>
            </a:r>
            <a:endParaRPr lang="en-US" sz="2000" dirty="0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84833" y="3968442"/>
            <a:ext cx="4032356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Each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part of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the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Training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Kit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targets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a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specific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training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goal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.</a:t>
            </a:r>
          </a:p>
          <a:p>
            <a:pPr>
              <a:lnSpc>
                <a:spcPts val="2800"/>
              </a:lnSpc>
            </a:pPr>
            <a:endParaRPr lang="sk-SK" sz="2000" dirty="0">
              <a:solidFill>
                <a:srgbClr val="FFFFFF"/>
              </a:solidFill>
              <a:latin typeface="Open Sauce"/>
            </a:endParaRPr>
          </a:p>
          <a:p>
            <a:pPr>
              <a:lnSpc>
                <a:spcPts val="2800"/>
              </a:lnSpc>
            </a:pP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Together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they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form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a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coherent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systemic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tool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to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support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training</a:t>
            </a:r>
            <a:r>
              <a:rPr lang="sk-SK" sz="2000" dirty="0">
                <a:solidFill>
                  <a:srgbClr val="FFFFFF"/>
                </a:solidFill>
                <a:latin typeface="Open Sauce"/>
              </a:rPr>
              <a:t> of EOD </a:t>
            </a:r>
            <a:r>
              <a:rPr lang="sk-SK" sz="2000" dirty="0" err="1">
                <a:solidFill>
                  <a:srgbClr val="FFFFFF"/>
                </a:solidFill>
                <a:latin typeface="Open Sauce"/>
              </a:rPr>
              <a:t>operators</a:t>
            </a:r>
            <a:endParaRPr lang="en-US" sz="2000" dirty="0">
              <a:solidFill>
                <a:srgbClr val="FFFFFF"/>
              </a:solidFill>
              <a:latin typeface="Open Sauce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62DB0E-EC61-51AD-FAD0-33FBD82A0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76224"/>
            <a:ext cx="13245100" cy="56379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642</Words>
  <Application>Microsoft Office PowerPoint</Application>
  <PresentationFormat>Custom</PresentationFormat>
  <Paragraphs>94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Open Sans Bold Bold</vt:lpstr>
      <vt:lpstr>Garet Bold</vt:lpstr>
      <vt:lpstr>Open Sans Bold</vt:lpstr>
      <vt:lpstr>Glacial Indifference</vt:lpstr>
      <vt:lpstr>Open Sauce Bold</vt:lpstr>
      <vt:lpstr>Söhne</vt:lpstr>
      <vt:lpstr>Open Sauce</vt:lpstr>
      <vt:lpstr>Calibri</vt:lpstr>
      <vt:lpstr>Arial</vt:lpstr>
      <vt:lpstr>Cerebri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Black Simple Technology Presentation</dc:title>
  <dc:creator>David Slatkovsky</dc:creator>
  <cp:lastModifiedBy>David Slatkovsky</cp:lastModifiedBy>
  <cp:revision>46</cp:revision>
  <dcterms:created xsi:type="dcterms:W3CDTF">2006-08-16T00:00:00Z</dcterms:created>
  <dcterms:modified xsi:type="dcterms:W3CDTF">2023-10-09T11:45:25Z</dcterms:modified>
  <dc:identifier>DAFwdYmATig</dc:identifier>
</cp:coreProperties>
</file>