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93" r:id="rId2"/>
    <p:sldId id="388" r:id="rId3"/>
    <p:sldId id="446" r:id="rId4"/>
    <p:sldId id="462" r:id="rId5"/>
    <p:sldId id="463" r:id="rId6"/>
    <p:sldId id="714" r:id="rId7"/>
    <p:sldId id="715" r:id="rId8"/>
    <p:sldId id="464" r:id="rId9"/>
    <p:sldId id="713" r:id="rId10"/>
    <p:sldId id="716" r:id="rId11"/>
    <p:sldId id="451" r:id="rId12"/>
    <p:sldId id="510" r:id="rId13"/>
    <p:sldId id="511" r:id="rId14"/>
    <p:sldId id="702" r:id="rId15"/>
    <p:sldId id="508" r:id="rId16"/>
    <p:sldId id="509" r:id="rId17"/>
    <p:sldId id="701" r:id="rId18"/>
    <p:sldId id="260" r:id="rId19"/>
    <p:sldId id="512" r:id="rId20"/>
    <p:sldId id="505" r:id="rId21"/>
    <p:sldId id="703" r:id="rId22"/>
    <p:sldId id="287" r:id="rId23"/>
    <p:sldId id="348" r:id="rId24"/>
    <p:sldId id="345" r:id="rId25"/>
    <p:sldId id="346" r:id="rId26"/>
    <p:sldId id="365" r:id="rId27"/>
    <p:sldId id="381" r:id="rId28"/>
    <p:sldId id="382" r:id="rId29"/>
    <p:sldId id="383" r:id="rId30"/>
    <p:sldId id="384" r:id="rId31"/>
    <p:sldId id="385" r:id="rId32"/>
    <p:sldId id="386" r:id="rId33"/>
    <p:sldId id="387" r:id="rId34"/>
    <p:sldId id="704" r:id="rId35"/>
    <p:sldId id="705" r:id="rId36"/>
    <p:sldId id="706" r:id="rId37"/>
    <p:sldId id="707" r:id="rId38"/>
    <p:sldId id="708" r:id="rId39"/>
    <p:sldId id="709" r:id="rId40"/>
    <p:sldId id="710" r:id="rId41"/>
    <p:sldId id="711" r:id="rId42"/>
    <p:sldId id="712" r:id="rId43"/>
    <p:sldId id="717" r:id="rId44"/>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9900"/>
    <a:srgbClr val="00FFFF"/>
    <a:srgbClr val="66FF33"/>
    <a:srgbClr val="4E5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2" d="100"/>
          <a:sy n="112" d="100"/>
        </p:scale>
        <p:origin x="468" y="84"/>
      </p:cViewPr>
      <p:guideLst>
        <p:guide orient="horz" pos="408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H_rok_programu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bmkactive3\E\01-MHQ\04-J3\05_J3_EOD\EO%20THREAT%20ANALYSIS\EO%20ASSESMENT\4%20years%20IEDs%20table%202019-202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bmkactive3\E\01-MHQ\04-J3\05_J3_EOD\EO%20THREAT%20ANALYSIS\EO%20ASSESMENT\4%20years%20IEDs%20table%202019-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_rok_programu_Microsoft_Excel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_rok_programu_Microsoft_Excel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_rok_programu_Microsoft_Excel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_rok_programu_Microsoft_Excel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dirty="0"/>
              <a:t>EO THREATS IN 2021</a:t>
            </a:r>
          </a:p>
        </c:rich>
      </c:tx>
      <c:layout>
        <c:manualLayout>
          <c:xMode val="edge"/>
          <c:yMode val="edge"/>
          <c:x val="9.8785948954232525E-2"/>
          <c:y val="8.467110719584404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4621172990456655E-2"/>
          <c:y val="7.7058130498195515E-2"/>
          <c:w val="0.93577066929133856"/>
          <c:h val="0.77869188123204469"/>
        </c:manualLayout>
      </c:layout>
      <c:lineChart>
        <c:grouping val="standard"/>
        <c:varyColors val="0"/>
        <c:ser>
          <c:idx val="0"/>
          <c:order val="0"/>
          <c:tx>
            <c:strRef>
              <c:f>Sheet1!$B$1</c:f>
              <c:strCache>
                <c:ptCount val="1"/>
                <c:pt idx="0">
                  <c:v>Series 1</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40</c:v>
                </c:pt>
                <c:pt idx="1">
                  <c:v>21</c:v>
                </c:pt>
                <c:pt idx="2">
                  <c:v>29</c:v>
                </c:pt>
                <c:pt idx="3">
                  <c:v>20</c:v>
                </c:pt>
                <c:pt idx="4">
                  <c:v>24</c:v>
                </c:pt>
                <c:pt idx="5">
                  <c:v>22</c:v>
                </c:pt>
                <c:pt idx="6">
                  <c:v>27</c:v>
                </c:pt>
                <c:pt idx="7">
                  <c:v>30</c:v>
                </c:pt>
                <c:pt idx="8">
                  <c:v>28</c:v>
                </c:pt>
                <c:pt idx="9">
                  <c:v>54</c:v>
                </c:pt>
                <c:pt idx="10">
                  <c:v>36</c:v>
                </c:pt>
                <c:pt idx="11">
                  <c:v>49</c:v>
                </c:pt>
              </c:numCache>
            </c:numRef>
          </c:val>
          <c:smooth val="0"/>
          <c:extLst>
            <c:ext xmlns:c16="http://schemas.microsoft.com/office/drawing/2014/chart" uri="{C3380CC4-5D6E-409C-BE32-E72D297353CC}">
              <c16:uniqueId val="{00000000-7DCD-4C91-B75E-F6C712F31B0D}"/>
            </c:ext>
          </c:extLst>
        </c:ser>
        <c:dLbls>
          <c:dLblPos val="ctr"/>
          <c:showLegendKey val="0"/>
          <c:showVal val="1"/>
          <c:showCatName val="0"/>
          <c:showSerName val="0"/>
          <c:showPercent val="0"/>
          <c:showBubbleSize val="0"/>
        </c:dLbls>
        <c:marker val="1"/>
        <c:smooth val="0"/>
        <c:axId val="-1744951152"/>
        <c:axId val="-1744952240"/>
      </c:lineChart>
      <c:catAx>
        <c:axId val="-1744951152"/>
        <c:scaling>
          <c:orientation val="minMax"/>
        </c:scaling>
        <c:delete val="0"/>
        <c:axPos val="b"/>
        <c:numFmt formatCode="[$-409]mmm\-yy;@"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all" baseline="0">
                <a:solidFill>
                  <a:schemeClr val="dk1">
                    <a:lumMod val="75000"/>
                    <a:lumOff val="25000"/>
                  </a:schemeClr>
                </a:solidFill>
                <a:latin typeface="+mn-lt"/>
                <a:ea typeface="+mn-ea"/>
                <a:cs typeface="+mn-cs"/>
              </a:defRPr>
            </a:pPr>
            <a:endParaRPr lang="en-US"/>
          </a:p>
        </c:txPr>
        <c:crossAx val="-1744952240"/>
        <c:crosses val="autoZero"/>
        <c:auto val="0"/>
        <c:lblAlgn val="ctr"/>
        <c:lblOffset val="100"/>
        <c:noMultiLvlLbl val="0"/>
      </c:catAx>
      <c:valAx>
        <c:axId val="-1744952240"/>
        <c:scaling>
          <c:orientation val="minMax"/>
          <c:max val="6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449511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baseline="0">
                <a:solidFill>
                  <a:sysClr val="windowText" lastClr="000000"/>
                </a:solidFill>
                <a:effectLst/>
              </a:rPr>
              <a:t>EO THREATS IN </a:t>
            </a:r>
            <a:r>
              <a:rPr lang="sk-SK" sz="1800" b="1" i="0" baseline="0">
                <a:solidFill>
                  <a:sysClr val="windowText" lastClr="000000"/>
                </a:solidFill>
                <a:effectLst/>
              </a:rPr>
              <a:t>2022</a:t>
            </a:r>
            <a:endParaRPr lang="en-US">
              <a:solidFill>
                <a:sysClr val="windowText" lastClr="000000"/>
              </a:solidFill>
              <a:effectLst/>
            </a:endParaRP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Sheet2!$B$46:$B$57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Sheet2!$A$46:$A$57</c:f>
              <c:numCache>
                <c:formatCode>General</c:formatCode>
                <c:ptCount val="12"/>
                <c:pt idx="0">
                  <c:v>40</c:v>
                </c:pt>
                <c:pt idx="1">
                  <c:v>44</c:v>
                </c:pt>
                <c:pt idx="2">
                  <c:v>22</c:v>
                </c:pt>
                <c:pt idx="3">
                  <c:v>18</c:v>
                </c:pt>
                <c:pt idx="4">
                  <c:v>42</c:v>
                </c:pt>
                <c:pt idx="5">
                  <c:v>25</c:v>
                </c:pt>
                <c:pt idx="6">
                  <c:v>35</c:v>
                </c:pt>
                <c:pt idx="7">
                  <c:v>33</c:v>
                </c:pt>
                <c:pt idx="8">
                  <c:v>34</c:v>
                </c:pt>
                <c:pt idx="9">
                  <c:v>61</c:v>
                </c:pt>
                <c:pt idx="10">
                  <c:v>28</c:v>
                </c:pt>
                <c:pt idx="11">
                  <c:v>14</c:v>
                </c:pt>
              </c:numCache>
            </c:numRef>
          </c:val>
          <c:smooth val="0"/>
          <c:extLst>
            <c:ext xmlns:c16="http://schemas.microsoft.com/office/drawing/2014/chart" uri="{C3380CC4-5D6E-409C-BE32-E72D297353CC}">
              <c16:uniqueId val="{00000000-C3BC-4073-8B03-6662B138F84F}"/>
            </c:ext>
          </c:extLst>
        </c:ser>
        <c:dLbls>
          <c:dLblPos val="ctr"/>
          <c:showLegendKey val="0"/>
          <c:showVal val="1"/>
          <c:showCatName val="0"/>
          <c:showSerName val="0"/>
          <c:showPercent val="0"/>
          <c:showBubbleSize val="0"/>
        </c:dLbls>
        <c:marker val="1"/>
        <c:smooth val="0"/>
        <c:axId val="1038435152"/>
        <c:axId val="1038424752"/>
      </c:lineChart>
      <c:catAx>
        <c:axId val="10384351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38424752"/>
        <c:crosses val="autoZero"/>
        <c:auto val="1"/>
        <c:lblAlgn val="ctr"/>
        <c:lblOffset val="100"/>
        <c:noMultiLvlLbl val="0"/>
      </c:catAx>
      <c:valAx>
        <c:axId val="10384247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384351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en-GB" b="1">
                <a:solidFill>
                  <a:sysClr val="windowText" lastClr="000000"/>
                </a:solidFill>
              </a:rPr>
              <a:t>IED INCIDENTS</a:t>
            </a:r>
            <a:r>
              <a:rPr lang="sk-SK" b="1">
                <a:solidFill>
                  <a:sysClr val="windowText" lastClr="000000"/>
                </a:solidFill>
              </a:rPr>
              <a:t> FOUR YEARS COMPARISON</a:t>
            </a:r>
            <a:endParaRPr lang="en-GB" b="1">
              <a:solidFill>
                <a:sysClr val="windowText" lastClr="000000"/>
              </a:solidFill>
            </a:endParaRPr>
          </a:p>
        </c:rich>
      </c:tx>
      <c:layout>
        <c:manualLayout>
          <c:xMode val="edge"/>
          <c:yMode val="edge"/>
          <c:x val="0.16751706616725298"/>
          <c:y val="4.8134783457906824E-2"/>
        </c:manualLayout>
      </c:layout>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4.8675156913393518E-2"/>
          <c:y val="4.9187431793264513E-2"/>
          <c:w val="0.9186291242390513"/>
          <c:h val="0.71199287804340949"/>
        </c:manualLayout>
      </c:layout>
      <c:lineChart>
        <c:grouping val="standard"/>
        <c:varyColors val="0"/>
        <c:ser>
          <c:idx val="0"/>
          <c:order val="0"/>
          <c:tx>
            <c:strRef>
              <c:f>Sheet2!$B$31</c:f>
              <c:strCache>
                <c:ptCount val="1"/>
                <c:pt idx="0">
                  <c:v>2019</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Sheet2!$B$17:$B$28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Sheet2!$A$32:$A$43</c:f>
              <c:numCache>
                <c:formatCode>General</c:formatCode>
                <c:ptCount val="12"/>
                <c:pt idx="0">
                  <c:v>23</c:v>
                </c:pt>
                <c:pt idx="1">
                  <c:v>24</c:v>
                </c:pt>
                <c:pt idx="2">
                  <c:v>19</c:v>
                </c:pt>
                <c:pt idx="3">
                  <c:v>35</c:v>
                </c:pt>
                <c:pt idx="4">
                  <c:v>26</c:v>
                </c:pt>
                <c:pt idx="5">
                  <c:v>34</c:v>
                </c:pt>
                <c:pt idx="6">
                  <c:v>29</c:v>
                </c:pt>
                <c:pt idx="7">
                  <c:v>24</c:v>
                </c:pt>
                <c:pt idx="8">
                  <c:v>19</c:v>
                </c:pt>
                <c:pt idx="9">
                  <c:v>13</c:v>
                </c:pt>
                <c:pt idx="10">
                  <c:v>17</c:v>
                </c:pt>
                <c:pt idx="11">
                  <c:v>34</c:v>
                </c:pt>
              </c:numCache>
            </c:numRef>
          </c:val>
          <c:smooth val="0"/>
          <c:extLst>
            <c:ext xmlns:c16="http://schemas.microsoft.com/office/drawing/2014/chart" uri="{C3380CC4-5D6E-409C-BE32-E72D297353CC}">
              <c16:uniqueId val="{00000000-280D-472F-941D-8AFCDA2D9271}"/>
            </c:ext>
          </c:extLst>
        </c:ser>
        <c:ser>
          <c:idx val="1"/>
          <c:order val="1"/>
          <c:tx>
            <c:strRef>
              <c:f>Sheet2!$B$16</c:f>
              <c:strCache>
                <c:ptCount val="1"/>
                <c:pt idx="0">
                  <c:v>2020</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strRef>
              <c:f>Sheet2!$B$17:$B$28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Sheet2!$A$17:$A$28</c:f>
              <c:numCache>
                <c:formatCode>General</c:formatCode>
                <c:ptCount val="12"/>
                <c:pt idx="0">
                  <c:v>36</c:v>
                </c:pt>
                <c:pt idx="1">
                  <c:v>15</c:v>
                </c:pt>
                <c:pt idx="2">
                  <c:v>30</c:v>
                </c:pt>
                <c:pt idx="3">
                  <c:v>17</c:v>
                </c:pt>
                <c:pt idx="4">
                  <c:v>21</c:v>
                </c:pt>
                <c:pt idx="5">
                  <c:v>21</c:v>
                </c:pt>
                <c:pt idx="6">
                  <c:v>12</c:v>
                </c:pt>
                <c:pt idx="7">
                  <c:v>22</c:v>
                </c:pt>
                <c:pt idx="8">
                  <c:v>14</c:v>
                </c:pt>
                <c:pt idx="9">
                  <c:v>14</c:v>
                </c:pt>
                <c:pt idx="10">
                  <c:v>22</c:v>
                </c:pt>
                <c:pt idx="11">
                  <c:v>17</c:v>
                </c:pt>
              </c:numCache>
            </c:numRef>
          </c:val>
          <c:smooth val="0"/>
          <c:extLst>
            <c:ext xmlns:c16="http://schemas.microsoft.com/office/drawing/2014/chart" uri="{C3380CC4-5D6E-409C-BE32-E72D297353CC}">
              <c16:uniqueId val="{00000001-280D-472F-941D-8AFCDA2D9271}"/>
            </c:ext>
          </c:extLst>
        </c:ser>
        <c:ser>
          <c:idx val="2"/>
          <c:order val="2"/>
          <c:tx>
            <c:strRef>
              <c:f>Sheet2!$B$1</c:f>
              <c:strCache>
                <c:ptCount val="1"/>
                <c:pt idx="0">
                  <c:v>2021</c:v>
                </c:pt>
              </c:strCache>
            </c:strRef>
          </c:tx>
          <c:spPr>
            <a:ln w="22225" cap="rnd" cmpd="sng" algn="ctr">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val>
            <c:numRef>
              <c:f>Sheet2!$A$2:$A$13</c:f>
              <c:numCache>
                <c:formatCode>General</c:formatCode>
                <c:ptCount val="12"/>
                <c:pt idx="0">
                  <c:v>40</c:v>
                </c:pt>
                <c:pt idx="1">
                  <c:v>21</c:v>
                </c:pt>
                <c:pt idx="2">
                  <c:v>29</c:v>
                </c:pt>
                <c:pt idx="3">
                  <c:v>20</c:v>
                </c:pt>
                <c:pt idx="4">
                  <c:v>24</c:v>
                </c:pt>
                <c:pt idx="5">
                  <c:v>22</c:v>
                </c:pt>
                <c:pt idx="6">
                  <c:v>27</c:v>
                </c:pt>
                <c:pt idx="7">
                  <c:v>30</c:v>
                </c:pt>
                <c:pt idx="8">
                  <c:v>28</c:v>
                </c:pt>
                <c:pt idx="9">
                  <c:v>54</c:v>
                </c:pt>
                <c:pt idx="10">
                  <c:v>36</c:v>
                </c:pt>
                <c:pt idx="11">
                  <c:v>49</c:v>
                </c:pt>
              </c:numCache>
            </c:numRef>
          </c:val>
          <c:smooth val="0"/>
          <c:extLst>
            <c:ext xmlns:c16="http://schemas.microsoft.com/office/drawing/2014/chart" uri="{C3380CC4-5D6E-409C-BE32-E72D297353CC}">
              <c16:uniqueId val="{00000002-280D-472F-941D-8AFCDA2D9271}"/>
            </c:ext>
          </c:extLst>
        </c:ser>
        <c:ser>
          <c:idx val="3"/>
          <c:order val="3"/>
          <c:tx>
            <c:strRef>
              <c:f>Sheet2!$B$45</c:f>
              <c:strCache>
                <c:ptCount val="1"/>
                <c:pt idx="0">
                  <c:v>2022</c:v>
                </c:pt>
              </c:strCache>
            </c:strRef>
          </c:tx>
          <c:spPr>
            <a:ln w="28575" cap="rnd" cmpd="sng" algn="ctr">
              <a:solidFill>
                <a:srgbClr val="00B0F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val>
            <c:numRef>
              <c:f>Sheet2!$A$46:$A$57</c:f>
              <c:numCache>
                <c:formatCode>General</c:formatCode>
                <c:ptCount val="12"/>
                <c:pt idx="0">
                  <c:v>40</c:v>
                </c:pt>
                <c:pt idx="1">
                  <c:v>44</c:v>
                </c:pt>
                <c:pt idx="2">
                  <c:v>22</c:v>
                </c:pt>
                <c:pt idx="3">
                  <c:v>18</c:v>
                </c:pt>
                <c:pt idx="4">
                  <c:v>42</c:v>
                </c:pt>
                <c:pt idx="5">
                  <c:v>25</c:v>
                </c:pt>
                <c:pt idx="6">
                  <c:v>35</c:v>
                </c:pt>
                <c:pt idx="7">
                  <c:v>33</c:v>
                </c:pt>
                <c:pt idx="8">
                  <c:v>34</c:v>
                </c:pt>
                <c:pt idx="9">
                  <c:v>61</c:v>
                </c:pt>
                <c:pt idx="10">
                  <c:v>28</c:v>
                </c:pt>
                <c:pt idx="11">
                  <c:v>14</c:v>
                </c:pt>
              </c:numCache>
            </c:numRef>
          </c:val>
          <c:smooth val="0"/>
          <c:extLst>
            <c:ext xmlns:c16="http://schemas.microsoft.com/office/drawing/2014/chart" uri="{C3380CC4-5D6E-409C-BE32-E72D297353CC}">
              <c16:uniqueId val="{00000003-280D-472F-941D-8AFCDA2D9271}"/>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312085295"/>
        <c:axId val="1312089039"/>
      </c:lineChart>
      <c:catAx>
        <c:axId val="1312085295"/>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312089039"/>
        <c:crosses val="autoZero"/>
        <c:auto val="1"/>
        <c:lblAlgn val="ctr"/>
        <c:lblOffset val="100"/>
        <c:noMultiLvlLbl val="0"/>
      </c:catAx>
      <c:valAx>
        <c:axId val="131208903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312085295"/>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17440042678657336"/>
          <c:y val="0.92331883305256701"/>
          <c:w val="0.6391005091906774"/>
          <c:h val="6.813707945597709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EO</a:t>
            </a:r>
            <a:r>
              <a:rPr lang="en-US" sz="1400" b="1" baseline="0" dirty="0">
                <a:solidFill>
                  <a:schemeClr val="tx1"/>
                </a:solidFill>
              </a:rPr>
              <a:t> INCIDENTS IN MOPTI</a:t>
            </a:r>
            <a:r>
              <a:rPr lang="sk-SK" sz="1400" b="1" baseline="0" dirty="0">
                <a:solidFill>
                  <a:schemeClr val="tx1"/>
                </a:solidFill>
              </a:rPr>
              <a:t>,</a:t>
            </a:r>
            <a:r>
              <a:rPr lang="en-US" sz="1400" b="1" baseline="0" dirty="0">
                <a:solidFill>
                  <a:schemeClr val="tx1"/>
                </a:solidFill>
              </a:rPr>
              <a:t> SEGOU</a:t>
            </a:r>
            <a:r>
              <a:rPr lang="sk-SK" sz="1400" b="1" baseline="0" dirty="0">
                <a:solidFill>
                  <a:schemeClr val="tx1"/>
                </a:solidFill>
              </a:rPr>
              <a:t> and KOULIKORO</a:t>
            </a:r>
            <a:r>
              <a:rPr lang="en-US" sz="1400" b="1" baseline="0" dirty="0">
                <a:solidFill>
                  <a:schemeClr val="tx1"/>
                </a:solidFill>
              </a:rPr>
              <a:t> REGION</a:t>
            </a:r>
            <a:endParaRPr lang="sk-SK" sz="1400" b="1" dirty="0">
              <a:solidFill>
                <a:schemeClr val="tx1"/>
              </a:solidFill>
            </a:endParaRP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MOPTI</c:v>
                </c:pt>
              </c:strCache>
            </c:strRef>
          </c:tx>
          <c:spPr>
            <a:solidFill>
              <a:srgbClr val="FF0000"/>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Sheet1!$B$2:$B$8</c:f>
              <c:numCache>
                <c:formatCode>General</c:formatCode>
                <c:ptCount val="7"/>
                <c:pt idx="0">
                  <c:v>10</c:v>
                </c:pt>
                <c:pt idx="1">
                  <c:v>20</c:v>
                </c:pt>
                <c:pt idx="2">
                  <c:v>103</c:v>
                </c:pt>
                <c:pt idx="3">
                  <c:v>149</c:v>
                </c:pt>
                <c:pt idx="4">
                  <c:v>98</c:v>
                </c:pt>
                <c:pt idx="5">
                  <c:v>115</c:v>
                </c:pt>
                <c:pt idx="6">
                  <c:v>103</c:v>
                </c:pt>
              </c:numCache>
            </c:numRef>
          </c:val>
          <c:extLst>
            <c:ext xmlns:c16="http://schemas.microsoft.com/office/drawing/2014/chart" uri="{C3380CC4-5D6E-409C-BE32-E72D297353CC}">
              <c16:uniqueId val="{00000000-6DCE-47C1-86EA-E74E75B1BEE0}"/>
            </c:ext>
          </c:extLst>
        </c:ser>
        <c:ser>
          <c:idx val="1"/>
          <c:order val="1"/>
          <c:tx>
            <c:strRef>
              <c:f>Sheet1!$C$1</c:f>
              <c:strCache>
                <c:ptCount val="1"/>
                <c:pt idx="0">
                  <c:v>SEGOU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Sheet1!$C$2:$C$8</c:f>
              <c:numCache>
                <c:formatCode>General</c:formatCode>
                <c:ptCount val="7"/>
                <c:pt idx="0">
                  <c:v>2</c:v>
                </c:pt>
                <c:pt idx="1">
                  <c:v>7</c:v>
                </c:pt>
                <c:pt idx="2">
                  <c:v>14</c:v>
                </c:pt>
                <c:pt idx="3">
                  <c:v>10</c:v>
                </c:pt>
                <c:pt idx="4">
                  <c:v>14</c:v>
                </c:pt>
                <c:pt idx="5">
                  <c:v>20</c:v>
                </c:pt>
                <c:pt idx="6">
                  <c:v>56</c:v>
                </c:pt>
              </c:numCache>
            </c:numRef>
          </c:val>
          <c:extLst>
            <c:ext xmlns:c16="http://schemas.microsoft.com/office/drawing/2014/chart" uri="{C3380CC4-5D6E-409C-BE32-E72D297353CC}">
              <c16:uniqueId val="{00000001-6DCE-47C1-86EA-E74E75B1BEE0}"/>
            </c:ext>
          </c:extLst>
        </c:ser>
        <c:ser>
          <c:idx val="2"/>
          <c:order val="2"/>
          <c:tx>
            <c:strRef>
              <c:f>Sheet1!$D$1</c:f>
              <c:strCache>
                <c:ptCount val="1"/>
                <c:pt idx="0">
                  <c:v>KOULIKORO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Sheet1!$D$2:$D$8</c:f>
              <c:numCache>
                <c:formatCode>General</c:formatCode>
                <c:ptCount val="7"/>
                <c:pt idx="0">
                  <c:v>0</c:v>
                </c:pt>
                <c:pt idx="1">
                  <c:v>0</c:v>
                </c:pt>
                <c:pt idx="2">
                  <c:v>0</c:v>
                </c:pt>
                <c:pt idx="3">
                  <c:v>0</c:v>
                </c:pt>
                <c:pt idx="4">
                  <c:v>0</c:v>
                </c:pt>
                <c:pt idx="5">
                  <c:v>0</c:v>
                </c:pt>
                <c:pt idx="6">
                  <c:v>13</c:v>
                </c:pt>
              </c:numCache>
            </c:numRef>
          </c:val>
          <c:extLst>
            <c:ext xmlns:c16="http://schemas.microsoft.com/office/drawing/2014/chart" uri="{C3380CC4-5D6E-409C-BE32-E72D297353CC}">
              <c16:uniqueId val="{00000000-0E23-4E09-BB16-D8EA19865DB4}"/>
            </c:ext>
          </c:extLst>
        </c:ser>
        <c:dLbls>
          <c:dLblPos val="outEnd"/>
          <c:showLegendKey val="0"/>
          <c:showVal val="1"/>
          <c:showCatName val="0"/>
          <c:showSerName val="0"/>
          <c:showPercent val="0"/>
          <c:showBubbleSize val="0"/>
        </c:dLbls>
        <c:gapWidth val="219"/>
        <c:overlap val="-27"/>
        <c:axId val="-1744949520"/>
        <c:axId val="-1744956592"/>
      </c:barChart>
      <c:catAx>
        <c:axId val="-174494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4956592"/>
        <c:crosses val="autoZero"/>
        <c:auto val="1"/>
        <c:lblAlgn val="ctr"/>
        <c:lblOffset val="100"/>
        <c:noMultiLvlLbl val="0"/>
      </c:catAx>
      <c:valAx>
        <c:axId val="-1744956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4949520"/>
        <c:crosses val="autoZero"/>
        <c:crossBetween val="between"/>
      </c:valAx>
      <c:spPr>
        <a:noFill/>
        <a:ln w="6350">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solidFill>
                <a:latin typeface="+mn-lt"/>
                <a:ea typeface="+mn-ea"/>
                <a:cs typeface="+mn-cs"/>
              </a:defRPr>
            </a:pPr>
            <a:r>
              <a:rPr lang="en-US" sz="1400" dirty="0">
                <a:solidFill>
                  <a:schemeClr val="tx1"/>
                </a:solidFill>
              </a:rPr>
              <a:t>EO INCIDENTS MOPTI 2022</a:t>
            </a:r>
          </a:p>
        </c:rich>
      </c:tx>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48786792813526E-2"/>
          <c:y val="0.24549036171412406"/>
          <c:w val="0.93332918132100329"/>
          <c:h val="0.64542040725754535"/>
        </c:manualLayout>
      </c:layout>
      <c:pie3DChart>
        <c:varyColors val="1"/>
        <c:ser>
          <c:idx val="0"/>
          <c:order val="0"/>
          <c:tx>
            <c:strRef>
              <c:f>Sheet1!$B$1</c:f>
              <c:strCache>
                <c:ptCount val="1"/>
                <c:pt idx="0">
                  <c:v>MOPTI</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D70-486A-8357-2DF11184029F}"/>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3D70-486A-8357-2DF11184029F}"/>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D70-486A-8357-2DF11184029F}"/>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3D70-486A-8357-2DF11184029F}"/>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D70-486A-8357-2DF11184029F}"/>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3D70-486A-8357-2DF11184029F}"/>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2-3D70-486A-8357-2DF11184029F}"/>
                </c:ext>
              </c:extLst>
            </c:dLbl>
            <c:dLbl>
              <c:idx val="2"/>
              <c:layout>
                <c:manualLayout>
                  <c:x val="1.5209776469385289E-2"/>
                  <c:y val="0.140923181985936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348370944530156"/>
                      <c:h val="0.2040312639362811"/>
                    </c:manualLayout>
                  </c15:layout>
                </c:ext>
                <c:ext xmlns:c16="http://schemas.microsoft.com/office/drawing/2014/chart" uri="{C3380CC4-5D6E-409C-BE32-E72D297353CC}">
                  <c16:uniqueId val="{00000003-3D70-486A-8357-2DF11184029F}"/>
                </c:ext>
              </c:extLst>
            </c:dLbl>
            <c:dLbl>
              <c:idx val="3"/>
              <c:layout>
                <c:manualLayout>
                  <c:x val="-3.4221869391322254E-2"/>
                  <c:y val="1.274135844952715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3D70-486A-8357-2DF11184029F}"/>
                </c:ext>
              </c:extLst>
            </c:dLbl>
            <c:dLbl>
              <c:idx val="4"/>
              <c:layout>
                <c:manualLayout>
                  <c:x val="0.13839855964911468"/>
                  <c:y val="4.173695399766076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3D70-486A-8357-2DF11184029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IED Find</c:v>
                </c:pt>
                <c:pt idx="1">
                  <c:v>IDF</c:v>
                </c:pt>
                <c:pt idx="2">
                  <c:v>IED - EXPLOSION</c:v>
                </c:pt>
                <c:pt idx="3">
                  <c:v>UXO</c:v>
                </c:pt>
                <c:pt idx="4">
                  <c:v>OTHERS</c:v>
                </c:pt>
              </c:strCache>
            </c:strRef>
          </c:cat>
          <c:val>
            <c:numRef>
              <c:f>Sheet1!$B$2:$B$6</c:f>
              <c:numCache>
                <c:formatCode>General</c:formatCode>
                <c:ptCount val="5"/>
                <c:pt idx="0">
                  <c:v>40</c:v>
                </c:pt>
                <c:pt idx="1">
                  <c:v>5</c:v>
                </c:pt>
                <c:pt idx="2">
                  <c:v>41</c:v>
                </c:pt>
                <c:pt idx="3">
                  <c:v>2</c:v>
                </c:pt>
                <c:pt idx="4">
                  <c:v>10</c:v>
                </c:pt>
              </c:numCache>
            </c:numRef>
          </c:val>
          <c:extLst>
            <c:ext xmlns:c16="http://schemas.microsoft.com/office/drawing/2014/chart" uri="{C3380CC4-5D6E-409C-BE32-E72D297353CC}">
              <c16:uniqueId val="{00000000-3D70-486A-8357-2DF11184029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solidFill>
                <a:latin typeface="+mn-lt"/>
                <a:ea typeface="+mn-ea"/>
                <a:cs typeface="+mn-cs"/>
              </a:defRPr>
            </a:pPr>
            <a:r>
              <a:rPr lang="en-US" sz="1600" dirty="0">
                <a:solidFill>
                  <a:schemeClr val="tx1"/>
                </a:solidFill>
              </a:rPr>
              <a:t>EO INCIDENTS SEGOU 2022</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48786792813526E-2"/>
          <c:y val="0.24549036171412406"/>
          <c:w val="0.93332918132100329"/>
          <c:h val="0.64542040725754535"/>
        </c:manualLayout>
      </c:layout>
      <c:pie3DChart>
        <c:varyColors val="1"/>
        <c:ser>
          <c:idx val="0"/>
          <c:order val="0"/>
          <c:tx>
            <c:strRef>
              <c:f>Sheet1!$B$1</c:f>
              <c:strCache>
                <c:ptCount val="1"/>
                <c:pt idx="0">
                  <c:v>Segou</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A50-4F70-9842-B9E74B47BAA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A50-4F70-9842-B9E74B47BAA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A50-4F70-9842-B9E74B47BAA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A50-4F70-9842-B9E74B47BAA9}"/>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A50-4F70-9842-B9E74B47BAA9}"/>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DA50-4F70-9842-B9E74B47BAA9}"/>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DA50-4F70-9842-B9E74B47BAA9}"/>
                </c:ext>
              </c:extLst>
            </c:dLbl>
            <c:dLbl>
              <c:idx val="2"/>
              <c:layout>
                <c:manualLayout>
                  <c:x val="1.5209776469385289E-2"/>
                  <c:y val="0.140923181985936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348370944530156"/>
                      <c:h val="0.2040312639362811"/>
                    </c:manualLayout>
                  </c15:layout>
                </c:ext>
                <c:ext xmlns:c16="http://schemas.microsoft.com/office/drawing/2014/chart" uri="{C3380CC4-5D6E-409C-BE32-E72D297353CC}">
                  <c16:uniqueId val="{00000005-DA50-4F70-9842-B9E74B47BAA9}"/>
                </c:ext>
              </c:extLst>
            </c:dLbl>
            <c:dLbl>
              <c:idx val="3"/>
              <c:layout>
                <c:manualLayout>
                  <c:x val="-3.4221869391322254E-2"/>
                  <c:y val="1.274135844952715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DA50-4F70-9842-B9E74B47BAA9}"/>
                </c:ext>
              </c:extLst>
            </c:dLbl>
            <c:dLbl>
              <c:idx val="4"/>
              <c:layout>
                <c:manualLayout>
                  <c:x val="0.12628499199550711"/>
                  <c:y val="-7.095282179602330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DA50-4F70-9842-B9E74B47BAA9}"/>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IED Find</c:v>
                </c:pt>
                <c:pt idx="1">
                  <c:v>IDF</c:v>
                </c:pt>
                <c:pt idx="2">
                  <c:v>IED - EXPLOSION</c:v>
                </c:pt>
                <c:pt idx="3">
                  <c:v>UXO</c:v>
                </c:pt>
                <c:pt idx="4">
                  <c:v>OTHERS</c:v>
                </c:pt>
              </c:strCache>
            </c:strRef>
          </c:cat>
          <c:val>
            <c:numRef>
              <c:f>Sheet1!$B$2:$B$6</c:f>
              <c:numCache>
                <c:formatCode>General</c:formatCode>
                <c:ptCount val="5"/>
                <c:pt idx="0">
                  <c:v>28</c:v>
                </c:pt>
                <c:pt idx="1">
                  <c:v>2</c:v>
                </c:pt>
                <c:pt idx="2">
                  <c:v>21</c:v>
                </c:pt>
                <c:pt idx="3">
                  <c:v>0</c:v>
                </c:pt>
                <c:pt idx="4">
                  <c:v>16</c:v>
                </c:pt>
              </c:numCache>
            </c:numRef>
          </c:val>
          <c:extLst>
            <c:ext xmlns:c16="http://schemas.microsoft.com/office/drawing/2014/chart" uri="{C3380CC4-5D6E-409C-BE32-E72D297353CC}">
              <c16:uniqueId val="{0000000A-DA50-4F70-9842-B9E74B47BAA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solidFill>
                  <a:schemeClr val="tx1"/>
                </a:solidFill>
                <a:latin typeface="+mn-lt"/>
                <a:cs typeface="Times New Roman" panose="02020603050405020304" pitchFamily="18" charset="0"/>
              </a:rPr>
              <a:t>EO INCIDENTS </a:t>
            </a:r>
            <a:r>
              <a:rPr lang="sk-SK" sz="1400" b="1" dirty="0">
                <a:solidFill>
                  <a:schemeClr val="tx1"/>
                </a:solidFill>
                <a:latin typeface="+mn-lt"/>
                <a:cs typeface="Times New Roman" panose="02020603050405020304" pitchFamily="18" charset="0"/>
              </a:rPr>
              <a:t>(key areas) in </a:t>
            </a:r>
            <a:r>
              <a:rPr lang="en-US" sz="1400" b="1" dirty="0">
                <a:solidFill>
                  <a:schemeClr val="tx1"/>
                </a:solidFill>
                <a:latin typeface="+mn-lt"/>
                <a:cs typeface="Times New Roman" panose="02020603050405020304" pitchFamily="18" charset="0"/>
              </a:rPr>
              <a:t>2022</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663923907299765"/>
          <c:y val="0.23444886636089524"/>
          <c:w val="0.79649061003329891"/>
          <c:h val="0.28213151423697558"/>
        </c:manualLayout>
      </c:layout>
      <c:barChart>
        <c:barDir val="col"/>
        <c:grouping val="clustered"/>
        <c:varyColors val="0"/>
        <c:ser>
          <c:idx val="0"/>
          <c:order val="0"/>
          <c:tx>
            <c:strRef>
              <c:f>Sheet1!$B$1</c:f>
              <c:strCache>
                <c:ptCount val="1"/>
                <c:pt idx="0">
                  <c:v>MALI</c:v>
                </c:pt>
              </c:strCache>
            </c:strRef>
          </c:tx>
          <c:spPr>
            <a:solidFill>
              <a:schemeClr val="accent1"/>
            </a:solidFill>
            <a:ln>
              <a:noFill/>
            </a:ln>
            <a:effectLst/>
          </c:spPr>
          <c:invertIfNegative val="0"/>
          <c:dLbls>
            <c:dLbl>
              <c:idx val="0"/>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188-481E-9E62-C67C2D266A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numCache>
            </c:numRef>
          </c:cat>
          <c:val>
            <c:numRef>
              <c:f>Sheet1!$B$2:$B$5</c:f>
              <c:numCache>
                <c:formatCode>General</c:formatCode>
                <c:ptCount val="4"/>
                <c:pt idx="0">
                  <c:v>312</c:v>
                </c:pt>
              </c:numCache>
            </c:numRef>
          </c:val>
          <c:extLst>
            <c:ext xmlns:c16="http://schemas.microsoft.com/office/drawing/2014/chart" uri="{C3380CC4-5D6E-409C-BE32-E72D297353CC}">
              <c16:uniqueId val="{00000000-3188-481E-9E62-C67C2D266A7F}"/>
            </c:ext>
          </c:extLst>
        </c:ser>
        <c:ser>
          <c:idx val="1"/>
          <c:order val="1"/>
          <c:tx>
            <c:strRef>
              <c:f>Sheet1!$C$1</c:f>
              <c:strCache>
                <c:ptCount val="1"/>
                <c:pt idx="0">
                  <c:v>MOPTI</c:v>
                </c:pt>
              </c:strCache>
            </c:strRef>
          </c:tx>
          <c:spPr>
            <a:solidFill>
              <a:schemeClr val="accent2"/>
            </a:solidFill>
            <a:ln>
              <a:noFill/>
            </a:ln>
            <a:effectLst/>
          </c:spPr>
          <c:invertIfNegative val="0"/>
          <c:dLbls>
            <c:dLbl>
              <c:idx val="0"/>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188-481E-9E62-C67C2D266A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numCache>
            </c:numRef>
          </c:cat>
          <c:val>
            <c:numRef>
              <c:f>Sheet1!$C$2:$C$5</c:f>
              <c:numCache>
                <c:formatCode>General</c:formatCode>
                <c:ptCount val="4"/>
                <c:pt idx="0">
                  <c:v>103</c:v>
                </c:pt>
              </c:numCache>
            </c:numRef>
          </c:val>
          <c:extLst>
            <c:ext xmlns:c16="http://schemas.microsoft.com/office/drawing/2014/chart" uri="{C3380CC4-5D6E-409C-BE32-E72D297353CC}">
              <c16:uniqueId val="{00000001-3188-481E-9E62-C67C2D266A7F}"/>
            </c:ext>
          </c:extLst>
        </c:ser>
        <c:ser>
          <c:idx val="2"/>
          <c:order val="2"/>
          <c:tx>
            <c:strRef>
              <c:f>Sheet1!$D$1</c:f>
              <c:strCache>
                <c:ptCount val="1"/>
                <c:pt idx="0">
                  <c:v>SEGOU</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188-481E-9E62-C67C2D266A7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numCache>
            </c:numRef>
          </c:cat>
          <c:val>
            <c:numRef>
              <c:f>Sheet1!$D$2:$D$5</c:f>
              <c:numCache>
                <c:formatCode>General</c:formatCode>
                <c:ptCount val="4"/>
                <c:pt idx="0">
                  <c:v>56</c:v>
                </c:pt>
              </c:numCache>
            </c:numRef>
          </c:val>
          <c:extLst>
            <c:ext xmlns:c16="http://schemas.microsoft.com/office/drawing/2014/chart" uri="{C3380CC4-5D6E-409C-BE32-E72D297353CC}">
              <c16:uniqueId val="{00000002-3188-481E-9E62-C67C2D266A7F}"/>
            </c:ext>
          </c:extLst>
        </c:ser>
        <c:ser>
          <c:idx val="3"/>
          <c:order val="3"/>
          <c:tx>
            <c:strRef>
              <c:f>Sheet1!$E$1</c:f>
              <c:strCache>
                <c:ptCount val="1"/>
                <c:pt idx="0">
                  <c:v>KOULIKORO</c:v>
                </c:pt>
              </c:strCache>
            </c:strRef>
          </c:tx>
          <c:spPr>
            <a:solidFill>
              <a:schemeClr val="accent4"/>
            </a:solidFill>
            <a:ln>
              <a:noFill/>
            </a:ln>
            <a:effectLst/>
          </c:spPr>
          <c:invertIfNegative val="0"/>
          <c:cat>
            <c:numRef>
              <c:f>Sheet1!$A$2:$A$5</c:f>
              <c:numCache>
                <c:formatCode>General</c:formatCode>
                <c:ptCount val="4"/>
                <c:pt idx="0">
                  <c:v>2022</c:v>
                </c:pt>
              </c:numCache>
            </c:numRef>
          </c:cat>
          <c:val>
            <c:numRef>
              <c:f>Sheet1!$E$2:$E$5</c:f>
              <c:numCache>
                <c:formatCode>General</c:formatCode>
                <c:ptCount val="4"/>
                <c:pt idx="0">
                  <c:v>13</c:v>
                </c:pt>
              </c:numCache>
            </c:numRef>
          </c:val>
          <c:extLst>
            <c:ext xmlns:c16="http://schemas.microsoft.com/office/drawing/2014/chart" uri="{C3380CC4-5D6E-409C-BE32-E72D297353CC}">
              <c16:uniqueId val="{00000000-89C3-402C-97ED-2F0DA8E04B43}"/>
            </c:ext>
          </c:extLst>
        </c:ser>
        <c:ser>
          <c:idx val="4"/>
          <c:order val="4"/>
          <c:tx>
            <c:strRef>
              <c:f>Sheet1!$F$1</c:f>
              <c:strCache>
                <c:ptCount val="1"/>
                <c:pt idx="0">
                  <c:v>BFA</c:v>
                </c:pt>
              </c:strCache>
            </c:strRef>
          </c:tx>
          <c:spPr>
            <a:solidFill>
              <a:schemeClr val="accent5"/>
            </a:solidFill>
            <a:ln>
              <a:noFill/>
            </a:ln>
            <a:effectLst/>
          </c:spPr>
          <c:invertIfNegative val="0"/>
          <c:cat>
            <c:numRef>
              <c:f>Sheet1!$A$2:$A$5</c:f>
              <c:numCache>
                <c:formatCode>General</c:formatCode>
                <c:ptCount val="4"/>
                <c:pt idx="0">
                  <c:v>2022</c:v>
                </c:pt>
              </c:numCache>
            </c:numRef>
          </c:cat>
          <c:val>
            <c:numRef>
              <c:f>Sheet1!$F$2:$F$5</c:f>
              <c:numCache>
                <c:formatCode>General</c:formatCode>
                <c:ptCount val="4"/>
                <c:pt idx="0">
                  <c:v>17</c:v>
                </c:pt>
              </c:numCache>
            </c:numRef>
          </c:val>
          <c:extLst>
            <c:ext xmlns:c16="http://schemas.microsoft.com/office/drawing/2014/chart" uri="{C3380CC4-5D6E-409C-BE32-E72D297353CC}">
              <c16:uniqueId val="{00000000-18E1-4149-B00F-F1C73406EA9D}"/>
            </c:ext>
          </c:extLst>
        </c:ser>
        <c:dLbls>
          <c:showLegendKey val="0"/>
          <c:showVal val="0"/>
          <c:showCatName val="0"/>
          <c:showSerName val="0"/>
          <c:showPercent val="0"/>
          <c:showBubbleSize val="0"/>
        </c:dLbls>
        <c:gapWidth val="219"/>
        <c:axId val="259375087"/>
        <c:axId val="259375503"/>
      </c:barChart>
      <c:catAx>
        <c:axId val="259375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375503"/>
        <c:crosses val="autoZero"/>
        <c:auto val="1"/>
        <c:lblAlgn val="ctr"/>
        <c:lblOffset val="100"/>
        <c:noMultiLvlLbl val="0"/>
      </c:catAx>
      <c:valAx>
        <c:axId val="259375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37508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Slide6!$E$22</c:f>
              <c:strCache>
                <c:ptCount val="1"/>
                <c:pt idx="0">
                  <c:v>#IED</c:v>
                </c:pt>
              </c:strCache>
            </c:strRef>
          </c:tx>
          <c:spPr>
            <a:ln>
              <a:noFill/>
            </a:ln>
          </c:spPr>
          <c:dPt>
            <c:idx val="0"/>
            <c:bubble3D val="0"/>
            <c:spPr>
              <a:solidFill>
                <a:srgbClr val="FFC000"/>
              </a:solidFill>
              <a:ln w="19050">
                <a:noFill/>
              </a:ln>
              <a:effectLst/>
            </c:spPr>
            <c:extLst>
              <c:ext xmlns:c16="http://schemas.microsoft.com/office/drawing/2014/chart" uri="{C3380CC4-5D6E-409C-BE32-E72D297353CC}">
                <c16:uniqueId val="{00000001-C6F7-467C-9BA9-0D51D6E0FC2B}"/>
              </c:ext>
            </c:extLst>
          </c:dPt>
          <c:dPt>
            <c:idx val="1"/>
            <c:bubble3D val="0"/>
            <c:spPr>
              <a:solidFill>
                <a:srgbClr val="C0504D">
                  <a:lumMod val="75000"/>
                </a:srgbClr>
              </a:solidFill>
              <a:ln w="19050">
                <a:noFill/>
              </a:ln>
              <a:effectLst/>
            </c:spPr>
            <c:extLst>
              <c:ext xmlns:c16="http://schemas.microsoft.com/office/drawing/2014/chart" uri="{C3380CC4-5D6E-409C-BE32-E72D297353CC}">
                <c16:uniqueId val="{00000003-C6F7-467C-9BA9-0D51D6E0FC2B}"/>
              </c:ext>
            </c:extLst>
          </c:dPt>
          <c:dPt>
            <c:idx val="2"/>
            <c:bubble3D val="0"/>
            <c:spPr>
              <a:solidFill>
                <a:srgbClr val="FFFFFF">
                  <a:lumMod val="95000"/>
                </a:srgbClr>
              </a:solidFill>
              <a:ln w="19050">
                <a:noFill/>
              </a:ln>
              <a:effectLst/>
            </c:spPr>
            <c:extLst>
              <c:ext xmlns:c16="http://schemas.microsoft.com/office/drawing/2014/chart" uri="{C3380CC4-5D6E-409C-BE32-E72D297353CC}">
                <c16:uniqueId val="{00000005-C6F7-467C-9BA9-0D51D6E0FC2B}"/>
              </c:ext>
            </c:extLst>
          </c:dPt>
          <c:dPt>
            <c:idx val="3"/>
            <c:bubble3D val="0"/>
            <c:spPr>
              <a:solidFill>
                <a:schemeClr val="bg1">
                  <a:lumMod val="65000"/>
                </a:schemeClr>
              </a:solidFill>
              <a:ln w="19050">
                <a:noFill/>
              </a:ln>
              <a:effectLst/>
            </c:spPr>
            <c:extLst>
              <c:ext xmlns:c16="http://schemas.microsoft.com/office/drawing/2014/chart" uri="{C3380CC4-5D6E-409C-BE32-E72D297353CC}">
                <c16:uniqueId val="{00000007-C6F7-467C-9BA9-0D51D6E0FC2B}"/>
              </c:ext>
            </c:extLst>
          </c:dPt>
          <c:dPt>
            <c:idx val="4"/>
            <c:bubble3D val="0"/>
            <c:spPr>
              <a:solidFill>
                <a:schemeClr val="accent3">
                  <a:lumMod val="50000"/>
                </a:schemeClr>
              </a:solidFill>
              <a:ln w="19050">
                <a:noFill/>
              </a:ln>
              <a:effectLst/>
            </c:spPr>
            <c:extLst>
              <c:ext xmlns:c16="http://schemas.microsoft.com/office/drawing/2014/chart" uri="{C3380CC4-5D6E-409C-BE32-E72D297353CC}">
                <c16:uniqueId val="{00000009-C6F7-467C-9BA9-0D51D6E0FC2B}"/>
              </c:ext>
            </c:extLst>
          </c:dPt>
          <c:dPt>
            <c:idx val="5"/>
            <c:bubble3D val="0"/>
            <c:spPr>
              <a:solidFill>
                <a:srgbClr val="92D050"/>
              </a:solidFill>
              <a:ln w="19050">
                <a:noFill/>
              </a:ln>
              <a:effectLst/>
            </c:spPr>
            <c:extLst>
              <c:ext xmlns:c16="http://schemas.microsoft.com/office/drawing/2014/chart" uri="{C3380CC4-5D6E-409C-BE32-E72D297353CC}">
                <c16:uniqueId val="{0000000B-C6F7-467C-9BA9-0D51D6E0FC2B}"/>
              </c:ext>
            </c:extLst>
          </c:dPt>
          <c:dPt>
            <c:idx val="6"/>
            <c:bubble3D val="0"/>
            <c:spPr>
              <a:solidFill>
                <a:srgbClr val="FFFF00"/>
              </a:solidFill>
              <a:ln w="19050">
                <a:noFill/>
              </a:ln>
              <a:effectLst/>
            </c:spPr>
            <c:extLst>
              <c:ext xmlns:c16="http://schemas.microsoft.com/office/drawing/2014/chart" uri="{C3380CC4-5D6E-409C-BE32-E72D297353CC}">
                <c16:uniqueId val="{0000000D-C6F7-467C-9BA9-0D51D6E0FC2B}"/>
              </c:ext>
            </c:extLst>
          </c:dPt>
          <c:dPt>
            <c:idx val="7"/>
            <c:bubble3D val="0"/>
            <c:spPr>
              <a:solidFill>
                <a:srgbClr val="F173BE"/>
              </a:solidFill>
              <a:ln w="19050">
                <a:noFill/>
              </a:ln>
              <a:effectLst/>
            </c:spPr>
            <c:extLst>
              <c:ext xmlns:c16="http://schemas.microsoft.com/office/drawing/2014/chart" uri="{C3380CC4-5D6E-409C-BE32-E72D297353CC}">
                <c16:uniqueId val="{0000000F-C6F7-467C-9BA9-0D51D6E0FC2B}"/>
              </c:ext>
            </c:extLst>
          </c:dPt>
          <c:dPt>
            <c:idx val="8"/>
            <c:bubble3D val="0"/>
            <c:spPr>
              <a:solidFill>
                <a:srgbClr val="7030A0"/>
              </a:solidFill>
              <a:ln w="19050">
                <a:noFill/>
              </a:ln>
              <a:effectLst/>
            </c:spPr>
            <c:extLst>
              <c:ext xmlns:c16="http://schemas.microsoft.com/office/drawing/2014/chart" uri="{C3380CC4-5D6E-409C-BE32-E72D297353CC}">
                <c16:uniqueId val="{00000011-C6F7-467C-9BA9-0D51D6E0FC2B}"/>
              </c:ext>
            </c:extLst>
          </c:dPt>
          <c:dPt>
            <c:idx val="9"/>
            <c:bubble3D val="0"/>
            <c:spPr>
              <a:solidFill>
                <a:srgbClr val="FF0000"/>
              </a:solidFill>
              <a:ln w="19050">
                <a:noFill/>
              </a:ln>
              <a:effectLst/>
            </c:spPr>
            <c:extLst>
              <c:ext xmlns:c16="http://schemas.microsoft.com/office/drawing/2014/chart" uri="{C3380CC4-5D6E-409C-BE32-E72D297353CC}">
                <c16:uniqueId val="{00000013-C6F7-467C-9BA9-0D51D6E0FC2B}"/>
              </c:ext>
            </c:extLst>
          </c:dPt>
          <c:dPt>
            <c:idx val="10"/>
            <c:bubble3D val="0"/>
            <c:spPr>
              <a:solidFill>
                <a:srgbClr val="FF0000"/>
              </a:solidFill>
              <a:ln w="19050">
                <a:noFill/>
              </a:ln>
              <a:effectLst/>
            </c:spPr>
            <c:extLst>
              <c:ext xmlns:c16="http://schemas.microsoft.com/office/drawing/2014/chart" uri="{C3380CC4-5D6E-409C-BE32-E72D297353CC}">
                <c16:uniqueId val="{00000015-C6F7-467C-9BA9-0D51D6E0FC2B}"/>
              </c:ext>
            </c:extLst>
          </c:dPt>
          <c:dLbls>
            <c:dLbl>
              <c:idx val="0"/>
              <c:layout>
                <c:manualLayout>
                  <c:x val="-7.5824647245465074E-2"/>
                  <c:y val="-1.2698227440235214E-2"/>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4473797824880245"/>
                      <c:h val="5.1939675193416676E-2"/>
                    </c:manualLayout>
                  </c15:layout>
                </c:ext>
                <c:ext xmlns:c16="http://schemas.microsoft.com/office/drawing/2014/chart" uri="{C3380CC4-5D6E-409C-BE32-E72D297353CC}">
                  <c16:uniqueId val="{00000001-C6F7-467C-9BA9-0D51D6E0FC2B}"/>
                </c:ext>
              </c:extLst>
            </c:dLbl>
            <c:dLbl>
              <c:idx val="1"/>
              <c:layout>
                <c:manualLayout>
                  <c:x val="3.9542224323787206E-2"/>
                  <c:y val="-2.4627642100835005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6F7-467C-9BA9-0D51D6E0FC2B}"/>
                </c:ext>
              </c:extLst>
            </c:dLbl>
            <c:dLbl>
              <c:idx val="2"/>
              <c:layout>
                <c:manualLayout>
                  <c:x val="5.1036736429746654E-2"/>
                  <c:y val="-3.9662369278233314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6F7-467C-9BA9-0D51D6E0FC2B}"/>
                </c:ext>
              </c:extLst>
            </c:dLbl>
            <c:dLbl>
              <c:idx val="3"/>
              <c:layout>
                <c:manualLayout>
                  <c:x val="4.5036491848440614E-2"/>
                  <c:y val="-3.4800913121974399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C6F7-467C-9BA9-0D51D6E0FC2B}"/>
                </c:ext>
              </c:extLst>
            </c:dLbl>
            <c:dLbl>
              <c:idx val="4"/>
              <c:layout>
                <c:manualLayout>
                  <c:x val="7.7867368406625281E-2"/>
                  <c:y val="2.7480375640215254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C6F7-467C-9BA9-0D51D6E0FC2B}"/>
                </c:ext>
              </c:extLst>
            </c:dLbl>
            <c:dLbl>
              <c:idx val="5"/>
              <c:layout>
                <c:manualLayout>
                  <c:x val="0.10524523207445009"/>
                  <c:y val="3.5307758718953038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C6F7-467C-9BA9-0D51D6E0FC2B}"/>
                </c:ext>
              </c:extLst>
            </c:dLbl>
            <c:dLbl>
              <c:idx val="6"/>
              <c:layout>
                <c:manualLayout>
                  <c:x val="-2.4575185420197557E-2"/>
                  <c:y val="2.5627176526972922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C6F7-467C-9BA9-0D51D6E0FC2B}"/>
                </c:ext>
              </c:extLst>
            </c:dLbl>
            <c:dLbl>
              <c:idx val="7"/>
              <c:layout>
                <c:manualLayout>
                  <c:x val="-3.2710516312171048E-2"/>
                  <c:y val="2.414478738160165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C6F7-467C-9BA9-0D51D6E0FC2B}"/>
                </c:ext>
              </c:extLst>
            </c:dLbl>
            <c:dLbl>
              <c:idx val="8"/>
              <c:layout>
                <c:manualLayout>
                  <c:x val="-0.11403833708535036"/>
                  <c:y val="-2.0957130125850154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C6F7-467C-9BA9-0D51D6E0FC2B}"/>
                </c:ext>
              </c:extLst>
            </c:dLbl>
            <c:dLbl>
              <c:idx val="9"/>
              <c:layout>
                <c:manualLayout>
                  <c:x val="-0.13213023306812505"/>
                  <c:y val="3.233885791398132E-2"/>
                </c:manualLayout>
              </c:layou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3-C6F7-467C-9BA9-0D51D6E0FC2B}"/>
                </c:ext>
              </c:extLst>
            </c:dLbl>
            <c:dLbl>
              <c:idx val="10"/>
              <c:layout>
                <c:manualLayout>
                  <c:x val="-0.26289308176100629"/>
                  <c:y val="0"/>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C6F7-467C-9BA9-0D51D6E0FC2B}"/>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6350"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Slide6!$D$23:$D$32</c:f>
              <c:strCache>
                <c:ptCount val="10"/>
                <c:pt idx="0">
                  <c:v>COMPLEX ATTACK</c:v>
                </c:pt>
                <c:pt idx="1">
                  <c:v>CWIED</c:v>
                </c:pt>
                <c:pt idx="2">
                  <c:v>FIND/CACHE</c:v>
                </c:pt>
                <c:pt idx="3">
                  <c:v>HOAX</c:v>
                </c:pt>
                <c:pt idx="4">
                  <c:v>MINE</c:v>
                </c:pt>
                <c:pt idx="5">
                  <c:v>OTHER</c:v>
                </c:pt>
                <c:pt idx="6">
                  <c:v>RCIED</c:v>
                </c:pt>
                <c:pt idx="7">
                  <c:v>TURN-IN</c:v>
                </c:pt>
                <c:pt idx="8">
                  <c:v>VBIED</c:v>
                </c:pt>
                <c:pt idx="9">
                  <c:v>VOIED</c:v>
                </c:pt>
              </c:strCache>
            </c:strRef>
          </c:cat>
          <c:val>
            <c:numRef>
              <c:f>Slide6!$E$23:$E$32</c:f>
              <c:numCache>
                <c:formatCode>General</c:formatCode>
                <c:ptCount val="10"/>
                <c:pt idx="0">
                  <c:v>7</c:v>
                </c:pt>
                <c:pt idx="1">
                  <c:v>13</c:v>
                </c:pt>
                <c:pt idx="2">
                  <c:v>12</c:v>
                </c:pt>
                <c:pt idx="3">
                  <c:v>2</c:v>
                </c:pt>
                <c:pt idx="4">
                  <c:v>13</c:v>
                </c:pt>
                <c:pt idx="5">
                  <c:v>57</c:v>
                </c:pt>
                <c:pt idx="6">
                  <c:v>29</c:v>
                </c:pt>
                <c:pt idx="7">
                  <c:v>1</c:v>
                </c:pt>
                <c:pt idx="8">
                  <c:v>5</c:v>
                </c:pt>
                <c:pt idx="9">
                  <c:v>74</c:v>
                </c:pt>
              </c:numCache>
            </c:numRef>
          </c:val>
          <c:extLst>
            <c:ext xmlns:c16="http://schemas.microsoft.com/office/drawing/2014/chart" uri="{C3380CC4-5D6E-409C-BE32-E72D297353CC}">
              <c16:uniqueId val="{00000016-C6F7-467C-9BA9-0D51D6E0FC2B}"/>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9B8CB-61A5-40F2-806E-DC4724B69E7F}" type="doc">
      <dgm:prSet loTypeId="urn:microsoft.com/office/officeart/2005/8/layout/hProcess11" loCatId="process" qsTypeId="urn:microsoft.com/office/officeart/2005/8/quickstyle/simple5" qsCatId="simple" csTypeId="urn:microsoft.com/office/officeart/2005/8/colors/accent3_2" csCatId="accent3" phldr="1"/>
      <dgm:spPr/>
      <dgm:t>
        <a:bodyPr/>
        <a:lstStyle/>
        <a:p>
          <a:endParaRPr lang="en-150"/>
        </a:p>
      </dgm:t>
    </dgm:pt>
    <dgm:pt modelId="{774DDEFF-6A4B-426B-B84C-0E4338A0A0D5}">
      <dgm:prSet phldrT="[Text]" custT="1"/>
      <dgm:spPr/>
      <dgm:t>
        <a:bodyPr/>
        <a:lstStyle/>
        <a:p>
          <a:r>
            <a:rPr lang="ro-RO" sz="1600" b="1" dirty="0">
              <a:latin typeface="Arial" panose="020B0604020202020204" pitchFamily="34" charset="0"/>
              <a:cs typeface="Arial" panose="020B0604020202020204" pitchFamily="34" charset="0"/>
            </a:rPr>
            <a:t>05APR22</a:t>
          </a:r>
        </a:p>
        <a:p>
          <a:r>
            <a:rPr lang="ro-RO" sz="1600" dirty="0">
              <a:latin typeface="Arial" panose="020B0604020202020204" pitchFamily="34" charset="0"/>
              <a:cs typeface="Arial" panose="020B0604020202020204" pitchFamily="34" charset="0"/>
            </a:rPr>
            <a:t>PSC agreed to </a:t>
          </a:r>
          <a:r>
            <a:rPr lang="en-US" sz="1600" dirty="0">
              <a:latin typeface="Arial" panose="020B0604020202020204" pitchFamily="34" charset="0"/>
              <a:cs typeface="Arial" panose="020B0604020202020204" pitchFamily="34" charset="0"/>
            </a:rPr>
            <a:t>s</a:t>
          </a:r>
          <a:r>
            <a:rPr lang="ro-RO" sz="1600" dirty="0">
              <a:latin typeface="Arial" panose="020B0604020202020204" pitchFamily="34" charset="0"/>
              <a:cs typeface="Arial" panose="020B0604020202020204" pitchFamily="34" charset="0"/>
            </a:rPr>
            <a:t>uspend temporary and reversibly the operational training activities</a:t>
          </a:r>
          <a:endParaRPr lang="en-150" sz="1600" dirty="0">
            <a:latin typeface="Arial" panose="020B0604020202020204" pitchFamily="34" charset="0"/>
            <a:cs typeface="Arial" panose="020B0604020202020204" pitchFamily="34" charset="0"/>
          </a:endParaRPr>
        </a:p>
      </dgm:t>
    </dgm:pt>
    <dgm:pt modelId="{568DD2EB-7564-41A3-B249-FD062E1BBB06}" type="parTrans" cxnId="{2F6C75B4-034F-4333-95F4-83E1A79C880E}">
      <dgm:prSet/>
      <dgm:spPr/>
      <dgm:t>
        <a:bodyPr/>
        <a:lstStyle/>
        <a:p>
          <a:endParaRPr lang="en-150"/>
        </a:p>
      </dgm:t>
    </dgm:pt>
    <dgm:pt modelId="{006E695D-EB33-478F-9864-19010C272DB0}" type="sibTrans" cxnId="{2F6C75B4-034F-4333-95F4-83E1A79C880E}">
      <dgm:prSet/>
      <dgm:spPr/>
      <dgm:t>
        <a:bodyPr/>
        <a:lstStyle/>
        <a:p>
          <a:endParaRPr lang="en-150"/>
        </a:p>
      </dgm:t>
    </dgm:pt>
    <dgm:pt modelId="{A2796A99-F7D8-4EA2-B528-EE2B5D4F315C}">
      <dgm:prSet phldrT="[Text]" custT="1"/>
      <dgm:spPr/>
      <dgm:t>
        <a:bodyPr/>
        <a:lstStyle/>
        <a:p>
          <a:r>
            <a:rPr lang="ro-RO" sz="1600" b="1">
              <a:latin typeface="Arial" panose="020B0604020202020204" pitchFamily="34" charset="0"/>
              <a:cs typeface="Arial" panose="020B0604020202020204" pitchFamily="34" charset="0"/>
            </a:rPr>
            <a:t>13JUL22</a:t>
          </a:r>
          <a:r>
            <a:rPr lang="ro-RO" sz="1600">
              <a:latin typeface="Arial" panose="020B0604020202020204" pitchFamily="34" charset="0"/>
              <a:cs typeface="Arial" panose="020B0604020202020204" pitchFamily="34" charset="0"/>
            </a:rPr>
            <a:t> </a:t>
          </a:r>
          <a:endParaRPr lang="en-US" sz="1600">
            <a:latin typeface="Arial" panose="020B0604020202020204" pitchFamily="34" charset="0"/>
            <a:cs typeface="Arial" panose="020B0604020202020204" pitchFamily="34" charset="0"/>
          </a:endParaRPr>
        </a:p>
        <a:p>
          <a:r>
            <a:rPr lang="ro-RO" sz="1600">
              <a:latin typeface="Arial" panose="020B0604020202020204" pitchFamily="34" charset="0"/>
              <a:cs typeface="Arial" panose="020B0604020202020204" pitchFamily="34" charset="0"/>
            </a:rPr>
            <a:t>FRAGO</a:t>
          </a:r>
          <a:r>
            <a:rPr lang="en-US" sz="1600">
              <a:latin typeface="Arial" panose="020B0604020202020204" pitchFamily="34" charset="0"/>
              <a:cs typeface="Arial" panose="020B0604020202020204" pitchFamily="34" charset="0"/>
            </a:rPr>
            <a:t> from MPCC</a:t>
          </a:r>
          <a:endParaRPr lang="ro-RO" sz="1600">
            <a:latin typeface="Arial" panose="020B0604020202020204" pitchFamily="34" charset="0"/>
            <a:cs typeface="Arial" panose="020B0604020202020204" pitchFamily="34" charset="0"/>
          </a:endParaRPr>
        </a:p>
        <a:p>
          <a:r>
            <a:rPr lang="ro-RO" sz="1600">
              <a:latin typeface="Arial" panose="020B0604020202020204" pitchFamily="34" charset="0"/>
              <a:cs typeface="Arial" panose="020B0604020202020204" pitchFamily="34" charset="0"/>
            </a:rPr>
            <a:t>-revision of the MPLAN</a:t>
          </a:r>
        </a:p>
        <a:p>
          <a:r>
            <a:rPr lang="ro-RO" sz="1600">
              <a:latin typeface="Arial" panose="020B0604020202020204" pitchFamily="34" charset="0"/>
              <a:cs typeface="Arial" panose="020B0604020202020204" pitchFamily="34" charset="0"/>
            </a:rPr>
            <a:t>-reduction of the Mission</a:t>
          </a:r>
          <a:r>
            <a:rPr lang="en-US" sz="1600">
              <a:latin typeface="Arial" panose="020B0604020202020204" pitchFamily="34" charset="0"/>
              <a:cs typeface="Arial" panose="020B0604020202020204" pitchFamily="34" charset="0"/>
            </a:rPr>
            <a:t>’s</a:t>
          </a:r>
          <a:r>
            <a:rPr lang="ro-RO" sz="1600">
              <a:latin typeface="Arial" panose="020B0604020202020204" pitchFamily="34" charset="0"/>
              <a:cs typeface="Arial" panose="020B0604020202020204" pitchFamily="34" charset="0"/>
            </a:rPr>
            <a:t> overrall footprint</a:t>
          </a:r>
          <a:r>
            <a:rPr lang="en-US" sz="1600">
              <a:latin typeface="Arial" panose="020B0604020202020204" pitchFamily="34" charset="0"/>
              <a:cs typeface="Arial" panose="020B0604020202020204" pitchFamily="34" charset="0"/>
            </a:rPr>
            <a:t> (apx.300 pax)</a:t>
          </a:r>
          <a:endParaRPr lang="ro-RO" sz="1600">
            <a:latin typeface="Arial" panose="020B0604020202020204" pitchFamily="34" charset="0"/>
            <a:cs typeface="Arial" panose="020B0604020202020204" pitchFamily="34" charset="0"/>
          </a:endParaRPr>
        </a:p>
        <a:p>
          <a:r>
            <a:rPr lang="ro-RO" sz="1600">
              <a:latin typeface="Arial" panose="020B0604020202020204" pitchFamily="34" charset="0"/>
              <a:cs typeface="Arial" panose="020B0604020202020204" pitchFamily="34" charset="0"/>
            </a:rPr>
            <a:t>-suspend all infrastructure investments </a:t>
          </a:r>
        </a:p>
        <a:p>
          <a:endParaRPr lang="en-150" sz="1100">
            <a:latin typeface="Arial" panose="020B0604020202020204" pitchFamily="34" charset="0"/>
            <a:cs typeface="Arial" panose="020B0604020202020204" pitchFamily="34" charset="0"/>
          </a:endParaRPr>
        </a:p>
      </dgm:t>
    </dgm:pt>
    <dgm:pt modelId="{60AA9804-A519-4A68-8B56-3DAA859FAF9E}" type="parTrans" cxnId="{8873A32A-B59B-47AB-9F0A-AE5E52BC492E}">
      <dgm:prSet/>
      <dgm:spPr/>
      <dgm:t>
        <a:bodyPr/>
        <a:lstStyle/>
        <a:p>
          <a:endParaRPr lang="en-150"/>
        </a:p>
      </dgm:t>
    </dgm:pt>
    <dgm:pt modelId="{CB4A7626-38DC-4476-8EA0-6A8ECB9E754F}" type="sibTrans" cxnId="{8873A32A-B59B-47AB-9F0A-AE5E52BC492E}">
      <dgm:prSet/>
      <dgm:spPr/>
      <dgm:t>
        <a:bodyPr/>
        <a:lstStyle/>
        <a:p>
          <a:endParaRPr lang="en-150"/>
        </a:p>
      </dgm:t>
    </dgm:pt>
    <dgm:pt modelId="{B8806350-DC7B-4555-B0AA-888B9A83400F}">
      <dgm:prSet phldrT="[Text]" custT="1"/>
      <dgm:spPr/>
      <dgm:t>
        <a:bodyPr/>
        <a:lstStyle/>
        <a:p>
          <a:r>
            <a:rPr lang="en-GB" sz="1600" b="1">
              <a:effectLst/>
              <a:latin typeface="Arial" panose="020B0604020202020204" pitchFamily="34" charset="0"/>
              <a:ea typeface="Times New Roman" panose="02020603050405020304" pitchFamily="18" charset="0"/>
              <a:cs typeface="Times New Roman" panose="02020603050405020304" pitchFamily="18" charset="0"/>
            </a:rPr>
            <a:t>16SEP22</a:t>
          </a:r>
        </a:p>
        <a:p>
          <a:r>
            <a:rPr lang="en-GB" sz="1600">
              <a:effectLst/>
              <a:latin typeface="Arial" panose="020B0604020202020204" pitchFamily="34" charset="0"/>
              <a:ea typeface="Times New Roman" panose="02020603050405020304" pitchFamily="18" charset="0"/>
              <a:cs typeface="Times New Roman" panose="02020603050405020304" pitchFamily="18" charset="0"/>
            </a:rPr>
            <a:t>Approval of a new MPLAN</a:t>
          </a:r>
          <a:endParaRPr lang="en-150" sz="1600"/>
        </a:p>
      </dgm:t>
    </dgm:pt>
    <dgm:pt modelId="{AEF76CBC-66AF-4701-9114-054B5420D2D9}" type="parTrans" cxnId="{52EC97A8-439C-4F19-A896-72273B0AE23A}">
      <dgm:prSet/>
      <dgm:spPr/>
      <dgm:t>
        <a:bodyPr/>
        <a:lstStyle/>
        <a:p>
          <a:endParaRPr lang="en-150"/>
        </a:p>
      </dgm:t>
    </dgm:pt>
    <dgm:pt modelId="{23072598-D121-4D30-8614-FF4BDE57E687}" type="sibTrans" cxnId="{52EC97A8-439C-4F19-A896-72273B0AE23A}">
      <dgm:prSet/>
      <dgm:spPr/>
      <dgm:t>
        <a:bodyPr/>
        <a:lstStyle/>
        <a:p>
          <a:endParaRPr lang="en-150"/>
        </a:p>
      </dgm:t>
    </dgm:pt>
    <dgm:pt modelId="{3D86F92E-1189-4471-92E0-934DC10C74AF}">
      <dgm:prSet custT="1"/>
      <dgm:spPr/>
      <dgm:t>
        <a:bodyPr/>
        <a:lstStyle/>
        <a:p>
          <a:r>
            <a:rPr lang="en-GB" sz="1600" b="1">
              <a:latin typeface="Arial" panose="020B0604020202020204" pitchFamily="34" charset="0"/>
              <a:cs typeface="Arial" panose="020B0604020202020204" pitchFamily="34" charset="0"/>
            </a:rPr>
            <a:t>21NOV22 </a:t>
          </a:r>
        </a:p>
        <a:p>
          <a:r>
            <a:rPr lang="en-GB" sz="1600">
              <a:latin typeface="Arial" panose="020B0604020202020204" pitchFamily="34" charset="0"/>
              <a:cs typeface="Arial" panose="020B0604020202020204" pitchFamily="34" charset="0"/>
            </a:rPr>
            <a:t>Approval of a new MORDER</a:t>
          </a:r>
          <a:endParaRPr lang="en-150" sz="1600">
            <a:latin typeface="Arial" panose="020B0604020202020204" pitchFamily="34" charset="0"/>
            <a:cs typeface="Arial" panose="020B0604020202020204" pitchFamily="34" charset="0"/>
          </a:endParaRPr>
        </a:p>
      </dgm:t>
    </dgm:pt>
    <dgm:pt modelId="{172E165C-3FF7-4235-AEC7-470A1CD8ED4A}" type="parTrans" cxnId="{8E1BFD79-0D01-4904-A1B9-30C64F0F4EB6}">
      <dgm:prSet/>
      <dgm:spPr/>
      <dgm:t>
        <a:bodyPr/>
        <a:lstStyle/>
        <a:p>
          <a:endParaRPr lang="en-150"/>
        </a:p>
      </dgm:t>
    </dgm:pt>
    <dgm:pt modelId="{C3853C58-CBAB-4B36-8387-F573063EDE5F}" type="sibTrans" cxnId="{8E1BFD79-0D01-4904-A1B9-30C64F0F4EB6}">
      <dgm:prSet/>
      <dgm:spPr/>
      <dgm:t>
        <a:bodyPr/>
        <a:lstStyle/>
        <a:p>
          <a:endParaRPr lang="en-150"/>
        </a:p>
      </dgm:t>
    </dgm:pt>
    <dgm:pt modelId="{052A3633-643F-4055-83B6-93A1BC6A1D74}">
      <dgm:prSet custT="1"/>
      <dgm:spPr/>
      <dgm:t>
        <a:bodyPr/>
        <a:lstStyle/>
        <a:p>
          <a:r>
            <a:rPr lang="en-US" sz="1600" b="1">
              <a:latin typeface="Arial" panose="020B0604020202020204" pitchFamily="34" charset="0"/>
              <a:cs typeface="Arial" panose="020B0604020202020204" pitchFamily="34" charset="0"/>
            </a:rPr>
            <a:t>22DEC22</a:t>
          </a:r>
        </a:p>
        <a:p>
          <a:r>
            <a:rPr lang="en-US" sz="1600">
              <a:latin typeface="Arial" panose="020B0604020202020204" pitchFamily="34" charset="0"/>
              <a:cs typeface="Arial" panose="020B0604020202020204" pitchFamily="34" charset="0"/>
            </a:rPr>
            <a:t>Issue 3-MORDER</a:t>
          </a:r>
        </a:p>
        <a:p>
          <a:r>
            <a:rPr lang="en-US" sz="1600">
              <a:latin typeface="Arial" panose="020B0604020202020204" pitchFamily="34" charset="0"/>
              <a:cs typeface="Arial" panose="020B0604020202020204" pitchFamily="34" charset="0"/>
            </a:rPr>
            <a:t>01JAN-31MAR23 </a:t>
          </a:r>
          <a:endParaRPr lang="en-150" sz="1600">
            <a:latin typeface="Arial" panose="020B0604020202020204" pitchFamily="34" charset="0"/>
            <a:cs typeface="Arial" panose="020B0604020202020204" pitchFamily="34" charset="0"/>
          </a:endParaRPr>
        </a:p>
      </dgm:t>
    </dgm:pt>
    <dgm:pt modelId="{90DA7276-1007-46CD-AD66-9466E3515D1A}" type="parTrans" cxnId="{6269F67D-96AA-4449-854E-D6C4EEF11DB9}">
      <dgm:prSet/>
      <dgm:spPr/>
      <dgm:t>
        <a:bodyPr/>
        <a:lstStyle/>
        <a:p>
          <a:endParaRPr lang="en-150"/>
        </a:p>
      </dgm:t>
    </dgm:pt>
    <dgm:pt modelId="{887ECB8C-EABE-4C1E-976F-A2A2FB7D16E2}" type="sibTrans" cxnId="{6269F67D-96AA-4449-854E-D6C4EEF11DB9}">
      <dgm:prSet/>
      <dgm:spPr/>
      <dgm:t>
        <a:bodyPr/>
        <a:lstStyle/>
        <a:p>
          <a:endParaRPr lang="en-150"/>
        </a:p>
      </dgm:t>
    </dgm:pt>
    <dgm:pt modelId="{368D66E9-3A15-4EDC-9185-3C00F322A65D}" type="pres">
      <dgm:prSet presAssocID="{6CE9B8CB-61A5-40F2-806E-DC4724B69E7F}" presName="Name0" presStyleCnt="0">
        <dgm:presLayoutVars>
          <dgm:dir/>
          <dgm:resizeHandles val="exact"/>
        </dgm:presLayoutVars>
      </dgm:prSet>
      <dgm:spPr/>
      <dgm:t>
        <a:bodyPr/>
        <a:lstStyle/>
        <a:p>
          <a:endParaRPr lang="en-US"/>
        </a:p>
      </dgm:t>
    </dgm:pt>
    <dgm:pt modelId="{2E515BBE-2395-45CC-8DD2-F1894D8657A8}" type="pres">
      <dgm:prSet presAssocID="{6CE9B8CB-61A5-40F2-806E-DC4724B69E7F}" presName="arrow" presStyleLbl="bgShp" presStyleIdx="0" presStyleCnt="1"/>
      <dgm:spPr/>
    </dgm:pt>
    <dgm:pt modelId="{0DF5086C-8869-4126-A601-95B8071BE728}" type="pres">
      <dgm:prSet presAssocID="{6CE9B8CB-61A5-40F2-806E-DC4724B69E7F}" presName="points" presStyleCnt="0"/>
      <dgm:spPr/>
    </dgm:pt>
    <dgm:pt modelId="{61684AA4-72C3-4B9F-8DF3-84B20F9A8C74}" type="pres">
      <dgm:prSet presAssocID="{774DDEFF-6A4B-426B-B84C-0E4338A0A0D5}" presName="compositeA" presStyleCnt="0"/>
      <dgm:spPr/>
    </dgm:pt>
    <dgm:pt modelId="{2286E721-36E2-48A5-92A7-6C78F3F3A16C}" type="pres">
      <dgm:prSet presAssocID="{774DDEFF-6A4B-426B-B84C-0E4338A0A0D5}" presName="textA" presStyleLbl="revTx" presStyleIdx="0" presStyleCnt="5">
        <dgm:presLayoutVars>
          <dgm:bulletEnabled val="1"/>
        </dgm:presLayoutVars>
      </dgm:prSet>
      <dgm:spPr/>
      <dgm:t>
        <a:bodyPr/>
        <a:lstStyle/>
        <a:p>
          <a:endParaRPr lang="en-US"/>
        </a:p>
      </dgm:t>
    </dgm:pt>
    <dgm:pt modelId="{935AA142-8461-4B44-9390-17DC59373CDA}" type="pres">
      <dgm:prSet presAssocID="{774DDEFF-6A4B-426B-B84C-0E4338A0A0D5}" presName="circleA" presStyleLbl="node1" presStyleIdx="0" presStyleCnt="5"/>
      <dgm:spPr/>
    </dgm:pt>
    <dgm:pt modelId="{787688EE-A910-4F40-89AF-43DD06467B2A}" type="pres">
      <dgm:prSet presAssocID="{774DDEFF-6A4B-426B-B84C-0E4338A0A0D5}" presName="spaceA" presStyleCnt="0"/>
      <dgm:spPr/>
    </dgm:pt>
    <dgm:pt modelId="{B8771659-1369-4799-8132-8E71B84C0782}" type="pres">
      <dgm:prSet presAssocID="{006E695D-EB33-478F-9864-19010C272DB0}" presName="space" presStyleCnt="0"/>
      <dgm:spPr/>
    </dgm:pt>
    <dgm:pt modelId="{16A67CA9-5F01-44C8-AB6C-F5B5CE365FAC}" type="pres">
      <dgm:prSet presAssocID="{A2796A99-F7D8-4EA2-B528-EE2B5D4F315C}" presName="compositeB" presStyleCnt="0"/>
      <dgm:spPr/>
    </dgm:pt>
    <dgm:pt modelId="{0D5E3D52-F0A5-418B-897D-2A554E5E52FF}" type="pres">
      <dgm:prSet presAssocID="{A2796A99-F7D8-4EA2-B528-EE2B5D4F315C}" presName="textB" presStyleLbl="revTx" presStyleIdx="1" presStyleCnt="5">
        <dgm:presLayoutVars>
          <dgm:bulletEnabled val="1"/>
        </dgm:presLayoutVars>
      </dgm:prSet>
      <dgm:spPr/>
      <dgm:t>
        <a:bodyPr/>
        <a:lstStyle/>
        <a:p>
          <a:endParaRPr lang="en-US"/>
        </a:p>
      </dgm:t>
    </dgm:pt>
    <dgm:pt modelId="{6D4B3513-2956-4815-B513-D04694D0C294}" type="pres">
      <dgm:prSet presAssocID="{A2796A99-F7D8-4EA2-B528-EE2B5D4F315C}" presName="circleB" presStyleLbl="node1" presStyleIdx="1" presStyleCnt="5"/>
      <dgm:spPr/>
    </dgm:pt>
    <dgm:pt modelId="{CC6025D4-C93F-4338-A862-0D77D8F012A4}" type="pres">
      <dgm:prSet presAssocID="{A2796A99-F7D8-4EA2-B528-EE2B5D4F315C}" presName="spaceB" presStyleCnt="0"/>
      <dgm:spPr/>
    </dgm:pt>
    <dgm:pt modelId="{9E0724A4-2890-4640-8580-1D94060691A2}" type="pres">
      <dgm:prSet presAssocID="{CB4A7626-38DC-4476-8EA0-6A8ECB9E754F}" presName="space" presStyleCnt="0"/>
      <dgm:spPr/>
    </dgm:pt>
    <dgm:pt modelId="{1776A3B3-117E-4D7E-99EA-7FBC62F01B7E}" type="pres">
      <dgm:prSet presAssocID="{B8806350-DC7B-4555-B0AA-888B9A83400F}" presName="compositeA" presStyleCnt="0"/>
      <dgm:spPr/>
    </dgm:pt>
    <dgm:pt modelId="{8EE6267C-DE62-4627-84D0-B9CFF08A6485}" type="pres">
      <dgm:prSet presAssocID="{B8806350-DC7B-4555-B0AA-888B9A83400F}" presName="textA" presStyleLbl="revTx" presStyleIdx="2" presStyleCnt="5">
        <dgm:presLayoutVars>
          <dgm:bulletEnabled val="1"/>
        </dgm:presLayoutVars>
      </dgm:prSet>
      <dgm:spPr/>
      <dgm:t>
        <a:bodyPr/>
        <a:lstStyle/>
        <a:p>
          <a:endParaRPr lang="en-US"/>
        </a:p>
      </dgm:t>
    </dgm:pt>
    <dgm:pt modelId="{0B9B9A71-1148-4896-A6A3-5EE81DEDCAC3}" type="pres">
      <dgm:prSet presAssocID="{B8806350-DC7B-4555-B0AA-888B9A83400F}" presName="circleA" presStyleLbl="node1" presStyleIdx="2" presStyleCnt="5"/>
      <dgm:spPr/>
    </dgm:pt>
    <dgm:pt modelId="{E953320C-B9FF-430D-B135-097C0F8BBC9C}" type="pres">
      <dgm:prSet presAssocID="{B8806350-DC7B-4555-B0AA-888B9A83400F}" presName="spaceA" presStyleCnt="0"/>
      <dgm:spPr/>
    </dgm:pt>
    <dgm:pt modelId="{68009789-6B72-44F7-8677-87146CD2B9BB}" type="pres">
      <dgm:prSet presAssocID="{23072598-D121-4D30-8614-FF4BDE57E687}" presName="space" presStyleCnt="0"/>
      <dgm:spPr/>
    </dgm:pt>
    <dgm:pt modelId="{88E1C578-94DA-44A0-835C-B75D8EF12AA3}" type="pres">
      <dgm:prSet presAssocID="{3D86F92E-1189-4471-92E0-934DC10C74AF}" presName="compositeB" presStyleCnt="0"/>
      <dgm:spPr/>
    </dgm:pt>
    <dgm:pt modelId="{5CF7AC08-96E2-4BBB-898A-225E01E908AF}" type="pres">
      <dgm:prSet presAssocID="{3D86F92E-1189-4471-92E0-934DC10C74AF}" presName="textB" presStyleLbl="revTx" presStyleIdx="3" presStyleCnt="5">
        <dgm:presLayoutVars>
          <dgm:bulletEnabled val="1"/>
        </dgm:presLayoutVars>
      </dgm:prSet>
      <dgm:spPr/>
      <dgm:t>
        <a:bodyPr/>
        <a:lstStyle/>
        <a:p>
          <a:endParaRPr lang="en-US"/>
        </a:p>
      </dgm:t>
    </dgm:pt>
    <dgm:pt modelId="{AD0E7958-AE98-4941-8DC1-FBC128707066}" type="pres">
      <dgm:prSet presAssocID="{3D86F92E-1189-4471-92E0-934DC10C74AF}" presName="circleB" presStyleLbl="node1" presStyleIdx="3" presStyleCnt="5"/>
      <dgm:spPr/>
    </dgm:pt>
    <dgm:pt modelId="{73E0D8B4-7776-4273-A9BB-9F57254EC9BA}" type="pres">
      <dgm:prSet presAssocID="{3D86F92E-1189-4471-92E0-934DC10C74AF}" presName="spaceB" presStyleCnt="0"/>
      <dgm:spPr/>
    </dgm:pt>
    <dgm:pt modelId="{714136A7-12FF-4283-AE58-D9946299F30D}" type="pres">
      <dgm:prSet presAssocID="{C3853C58-CBAB-4B36-8387-F573063EDE5F}" presName="space" presStyleCnt="0"/>
      <dgm:spPr/>
    </dgm:pt>
    <dgm:pt modelId="{3C6B9898-CB69-4307-BC14-85D8E859EEDA}" type="pres">
      <dgm:prSet presAssocID="{052A3633-643F-4055-83B6-93A1BC6A1D74}" presName="compositeA" presStyleCnt="0"/>
      <dgm:spPr/>
    </dgm:pt>
    <dgm:pt modelId="{82955707-2B45-47A9-BD90-A89120C431BB}" type="pres">
      <dgm:prSet presAssocID="{052A3633-643F-4055-83B6-93A1BC6A1D74}" presName="textA" presStyleLbl="revTx" presStyleIdx="4" presStyleCnt="5">
        <dgm:presLayoutVars>
          <dgm:bulletEnabled val="1"/>
        </dgm:presLayoutVars>
      </dgm:prSet>
      <dgm:spPr/>
      <dgm:t>
        <a:bodyPr/>
        <a:lstStyle/>
        <a:p>
          <a:endParaRPr lang="en-US"/>
        </a:p>
      </dgm:t>
    </dgm:pt>
    <dgm:pt modelId="{D5E5C982-9546-4416-A0E2-DD9996D319B6}" type="pres">
      <dgm:prSet presAssocID="{052A3633-643F-4055-83B6-93A1BC6A1D74}" presName="circleA" presStyleLbl="node1" presStyleIdx="4" presStyleCnt="5"/>
      <dgm:spPr/>
    </dgm:pt>
    <dgm:pt modelId="{46E3C3CB-2346-44B1-B972-6EE7DA0B4BA7}" type="pres">
      <dgm:prSet presAssocID="{052A3633-643F-4055-83B6-93A1BC6A1D74}" presName="spaceA" presStyleCnt="0"/>
      <dgm:spPr/>
    </dgm:pt>
  </dgm:ptLst>
  <dgm:cxnLst>
    <dgm:cxn modelId="{6269F67D-96AA-4449-854E-D6C4EEF11DB9}" srcId="{6CE9B8CB-61A5-40F2-806E-DC4724B69E7F}" destId="{052A3633-643F-4055-83B6-93A1BC6A1D74}" srcOrd="4" destOrd="0" parTransId="{90DA7276-1007-46CD-AD66-9466E3515D1A}" sibTransId="{887ECB8C-EABE-4C1E-976F-A2A2FB7D16E2}"/>
    <dgm:cxn modelId="{2F6C75B4-034F-4333-95F4-83E1A79C880E}" srcId="{6CE9B8CB-61A5-40F2-806E-DC4724B69E7F}" destId="{774DDEFF-6A4B-426B-B84C-0E4338A0A0D5}" srcOrd="0" destOrd="0" parTransId="{568DD2EB-7564-41A3-B249-FD062E1BBB06}" sibTransId="{006E695D-EB33-478F-9864-19010C272DB0}"/>
    <dgm:cxn modelId="{8873A32A-B59B-47AB-9F0A-AE5E52BC492E}" srcId="{6CE9B8CB-61A5-40F2-806E-DC4724B69E7F}" destId="{A2796A99-F7D8-4EA2-B528-EE2B5D4F315C}" srcOrd="1" destOrd="0" parTransId="{60AA9804-A519-4A68-8B56-3DAA859FAF9E}" sibTransId="{CB4A7626-38DC-4476-8EA0-6A8ECB9E754F}"/>
    <dgm:cxn modelId="{52EC97A8-439C-4F19-A896-72273B0AE23A}" srcId="{6CE9B8CB-61A5-40F2-806E-DC4724B69E7F}" destId="{B8806350-DC7B-4555-B0AA-888B9A83400F}" srcOrd="2" destOrd="0" parTransId="{AEF76CBC-66AF-4701-9114-054B5420D2D9}" sibTransId="{23072598-D121-4D30-8614-FF4BDE57E687}"/>
    <dgm:cxn modelId="{8E1BFD79-0D01-4904-A1B9-30C64F0F4EB6}" srcId="{6CE9B8CB-61A5-40F2-806E-DC4724B69E7F}" destId="{3D86F92E-1189-4471-92E0-934DC10C74AF}" srcOrd="3" destOrd="0" parTransId="{172E165C-3FF7-4235-AEC7-470A1CD8ED4A}" sibTransId="{C3853C58-CBAB-4B36-8387-F573063EDE5F}"/>
    <dgm:cxn modelId="{B24D0712-52BA-4029-B7C1-B7642E99BEA9}" type="presOf" srcId="{A2796A99-F7D8-4EA2-B528-EE2B5D4F315C}" destId="{0D5E3D52-F0A5-418B-897D-2A554E5E52FF}" srcOrd="0" destOrd="0" presId="urn:microsoft.com/office/officeart/2005/8/layout/hProcess11"/>
    <dgm:cxn modelId="{3E7A1E69-9744-4496-A067-064699F8E38C}" type="presOf" srcId="{B8806350-DC7B-4555-B0AA-888B9A83400F}" destId="{8EE6267C-DE62-4627-84D0-B9CFF08A6485}" srcOrd="0" destOrd="0" presId="urn:microsoft.com/office/officeart/2005/8/layout/hProcess11"/>
    <dgm:cxn modelId="{E87F4DCD-55A6-4DAC-BEF5-FF55B514BCB2}" type="presOf" srcId="{3D86F92E-1189-4471-92E0-934DC10C74AF}" destId="{5CF7AC08-96E2-4BBB-898A-225E01E908AF}" srcOrd="0" destOrd="0" presId="urn:microsoft.com/office/officeart/2005/8/layout/hProcess11"/>
    <dgm:cxn modelId="{874D04C3-889E-4B73-9B29-CAACFE2B9CBB}" type="presOf" srcId="{774DDEFF-6A4B-426B-B84C-0E4338A0A0D5}" destId="{2286E721-36E2-48A5-92A7-6C78F3F3A16C}" srcOrd="0" destOrd="0" presId="urn:microsoft.com/office/officeart/2005/8/layout/hProcess11"/>
    <dgm:cxn modelId="{2D03D9A9-1D09-4170-B154-A59F813938A1}" type="presOf" srcId="{6CE9B8CB-61A5-40F2-806E-DC4724B69E7F}" destId="{368D66E9-3A15-4EDC-9185-3C00F322A65D}" srcOrd="0" destOrd="0" presId="urn:microsoft.com/office/officeart/2005/8/layout/hProcess11"/>
    <dgm:cxn modelId="{0B72CCF9-83D7-4462-96C4-CA9DD86DBA73}" type="presOf" srcId="{052A3633-643F-4055-83B6-93A1BC6A1D74}" destId="{82955707-2B45-47A9-BD90-A89120C431BB}" srcOrd="0" destOrd="0" presId="urn:microsoft.com/office/officeart/2005/8/layout/hProcess11"/>
    <dgm:cxn modelId="{CE3DDA1E-01EE-499D-BE71-427A70528AB0}" type="presParOf" srcId="{368D66E9-3A15-4EDC-9185-3C00F322A65D}" destId="{2E515BBE-2395-45CC-8DD2-F1894D8657A8}" srcOrd="0" destOrd="0" presId="urn:microsoft.com/office/officeart/2005/8/layout/hProcess11"/>
    <dgm:cxn modelId="{76476CF5-2B2E-49D3-BF2F-2BEA1E1988F8}" type="presParOf" srcId="{368D66E9-3A15-4EDC-9185-3C00F322A65D}" destId="{0DF5086C-8869-4126-A601-95B8071BE728}" srcOrd="1" destOrd="0" presId="urn:microsoft.com/office/officeart/2005/8/layout/hProcess11"/>
    <dgm:cxn modelId="{028910B6-9D2B-454B-ACA6-0757645EBBAB}" type="presParOf" srcId="{0DF5086C-8869-4126-A601-95B8071BE728}" destId="{61684AA4-72C3-4B9F-8DF3-84B20F9A8C74}" srcOrd="0" destOrd="0" presId="urn:microsoft.com/office/officeart/2005/8/layout/hProcess11"/>
    <dgm:cxn modelId="{EC86EB3C-C91A-4293-BB01-9BA43B348C31}" type="presParOf" srcId="{61684AA4-72C3-4B9F-8DF3-84B20F9A8C74}" destId="{2286E721-36E2-48A5-92A7-6C78F3F3A16C}" srcOrd="0" destOrd="0" presId="urn:microsoft.com/office/officeart/2005/8/layout/hProcess11"/>
    <dgm:cxn modelId="{AA103F01-BA9E-4A13-AFEC-37366C10EDAA}" type="presParOf" srcId="{61684AA4-72C3-4B9F-8DF3-84B20F9A8C74}" destId="{935AA142-8461-4B44-9390-17DC59373CDA}" srcOrd="1" destOrd="0" presId="urn:microsoft.com/office/officeart/2005/8/layout/hProcess11"/>
    <dgm:cxn modelId="{DAC05F4C-C575-4213-9A5D-614D0625A905}" type="presParOf" srcId="{61684AA4-72C3-4B9F-8DF3-84B20F9A8C74}" destId="{787688EE-A910-4F40-89AF-43DD06467B2A}" srcOrd="2" destOrd="0" presId="urn:microsoft.com/office/officeart/2005/8/layout/hProcess11"/>
    <dgm:cxn modelId="{9E369044-29BB-4A51-BFDC-E77DD7A1CBB3}" type="presParOf" srcId="{0DF5086C-8869-4126-A601-95B8071BE728}" destId="{B8771659-1369-4799-8132-8E71B84C0782}" srcOrd="1" destOrd="0" presId="urn:microsoft.com/office/officeart/2005/8/layout/hProcess11"/>
    <dgm:cxn modelId="{AE9148E0-3FBC-46C5-9695-D721F60759DE}" type="presParOf" srcId="{0DF5086C-8869-4126-A601-95B8071BE728}" destId="{16A67CA9-5F01-44C8-AB6C-F5B5CE365FAC}" srcOrd="2" destOrd="0" presId="urn:microsoft.com/office/officeart/2005/8/layout/hProcess11"/>
    <dgm:cxn modelId="{A286A511-E45A-4F48-948A-31F57DC5560B}" type="presParOf" srcId="{16A67CA9-5F01-44C8-AB6C-F5B5CE365FAC}" destId="{0D5E3D52-F0A5-418B-897D-2A554E5E52FF}" srcOrd="0" destOrd="0" presId="urn:microsoft.com/office/officeart/2005/8/layout/hProcess11"/>
    <dgm:cxn modelId="{A865AB3D-EE3C-4EAE-96DF-E61855EB7FA0}" type="presParOf" srcId="{16A67CA9-5F01-44C8-AB6C-F5B5CE365FAC}" destId="{6D4B3513-2956-4815-B513-D04694D0C294}" srcOrd="1" destOrd="0" presId="urn:microsoft.com/office/officeart/2005/8/layout/hProcess11"/>
    <dgm:cxn modelId="{E2B6952B-3E10-4C8B-A2C4-27B5329E0A44}" type="presParOf" srcId="{16A67CA9-5F01-44C8-AB6C-F5B5CE365FAC}" destId="{CC6025D4-C93F-4338-A862-0D77D8F012A4}" srcOrd="2" destOrd="0" presId="urn:microsoft.com/office/officeart/2005/8/layout/hProcess11"/>
    <dgm:cxn modelId="{6015DC16-FE55-485A-9481-A9CDFEFDB788}" type="presParOf" srcId="{0DF5086C-8869-4126-A601-95B8071BE728}" destId="{9E0724A4-2890-4640-8580-1D94060691A2}" srcOrd="3" destOrd="0" presId="urn:microsoft.com/office/officeart/2005/8/layout/hProcess11"/>
    <dgm:cxn modelId="{804C4575-4DAC-4EC3-8648-9688CA2FDBD3}" type="presParOf" srcId="{0DF5086C-8869-4126-A601-95B8071BE728}" destId="{1776A3B3-117E-4D7E-99EA-7FBC62F01B7E}" srcOrd="4" destOrd="0" presId="urn:microsoft.com/office/officeart/2005/8/layout/hProcess11"/>
    <dgm:cxn modelId="{90C1A864-9959-4D9D-9654-81A6616F4442}" type="presParOf" srcId="{1776A3B3-117E-4D7E-99EA-7FBC62F01B7E}" destId="{8EE6267C-DE62-4627-84D0-B9CFF08A6485}" srcOrd="0" destOrd="0" presId="urn:microsoft.com/office/officeart/2005/8/layout/hProcess11"/>
    <dgm:cxn modelId="{7ADA652F-8F1F-4B20-900A-121A99CFDEE1}" type="presParOf" srcId="{1776A3B3-117E-4D7E-99EA-7FBC62F01B7E}" destId="{0B9B9A71-1148-4896-A6A3-5EE81DEDCAC3}" srcOrd="1" destOrd="0" presId="urn:microsoft.com/office/officeart/2005/8/layout/hProcess11"/>
    <dgm:cxn modelId="{DE22B7D7-0A92-4676-98C2-E663981C19DB}" type="presParOf" srcId="{1776A3B3-117E-4D7E-99EA-7FBC62F01B7E}" destId="{E953320C-B9FF-430D-B135-097C0F8BBC9C}" srcOrd="2" destOrd="0" presId="urn:microsoft.com/office/officeart/2005/8/layout/hProcess11"/>
    <dgm:cxn modelId="{500BD444-222B-4AF5-87A5-8116736480F4}" type="presParOf" srcId="{0DF5086C-8869-4126-A601-95B8071BE728}" destId="{68009789-6B72-44F7-8677-87146CD2B9BB}" srcOrd="5" destOrd="0" presId="urn:microsoft.com/office/officeart/2005/8/layout/hProcess11"/>
    <dgm:cxn modelId="{F8183AD4-59C1-44AD-A182-6C9BE2D1B4FF}" type="presParOf" srcId="{0DF5086C-8869-4126-A601-95B8071BE728}" destId="{88E1C578-94DA-44A0-835C-B75D8EF12AA3}" srcOrd="6" destOrd="0" presId="urn:microsoft.com/office/officeart/2005/8/layout/hProcess11"/>
    <dgm:cxn modelId="{39D69E30-BE22-4194-A3FE-709D1FD18B86}" type="presParOf" srcId="{88E1C578-94DA-44A0-835C-B75D8EF12AA3}" destId="{5CF7AC08-96E2-4BBB-898A-225E01E908AF}" srcOrd="0" destOrd="0" presId="urn:microsoft.com/office/officeart/2005/8/layout/hProcess11"/>
    <dgm:cxn modelId="{811A34EE-A604-4B94-AC3D-E219B7289B12}" type="presParOf" srcId="{88E1C578-94DA-44A0-835C-B75D8EF12AA3}" destId="{AD0E7958-AE98-4941-8DC1-FBC128707066}" srcOrd="1" destOrd="0" presId="urn:microsoft.com/office/officeart/2005/8/layout/hProcess11"/>
    <dgm:cxn modelId="{074F1032-49FA-40B3-94B4-7D890C323C75}" type="presParOf" srcId="{88E1C578-94DA-44A0-835C-B75D8EF12AA3}" destId="{73E0D8B4-7776-4273-A9BB-9F57254EC9BA}" srcOrd="2" destOrd="0" presId="urn:microsoft.com/office/officeart/2005/8/layout/hProcess11"/>
    <dgm:cxn modelId="{5C3A3C38-E8A6-4533-90EC-C057A6571210}" type="presParOf" srcId="{0DF5086C-8869-4126-A601-95B8071BE728}" destId="{714136A7-12FF-4283-AE58-D9946299F30D}" srcOrd="7" destOrd="0" presId="urn:microsoft.com/office/officeart/2005/8/layout/hProcess11"/>
    <dgm:cxn modelId="{62CF20E2-C5D7-407F-8173-84122EB23F3C}" type="presParOf" srcId="{0DF5086C-8869-4126-A601-95B8071BE728}" destId="{3C6B9898-CB69-4307-BC14-85D8E859EEDA}" srcOrd="8" destOrd="0" presId="urn:microsoft.com/office/officeart/2005/8/layout/hProcess11"/>
    <dgm:cxn modelId="{DF30692D-3C76-42CD-B6D5-FE7A93C8445E}" type="presParOf" srcId="{3C6B9898-CB69-4307-BC14-85D8E859EEDA}" destId="{82955707-2B45-47A9-BD90-A89120C431BB}" srcOrd="0" destOrd="0" presId="urn:microsoft.com/office/officeart/2005/8/layout/hProcess11"/>
    <dgm:cxn modelId="{365427A5-D554-405D-BC22-BE11FEC31A2B}" type="presParOf" srcId="{3C6B9898-CB69-4307-BC14-85D8E859EEDA}" destId="{D5E5C982-9546-4416-A0E2-DD9996D319B6}" srcOrd="1" destOrd="0" presId="urn:microsoft.com/office/officeart/2005/8/layout/hProcess11"/>
    <dgm:cxn modelId="{4FDFDBF9-D114-4077-AAD4-A534914D3157}" type="presParOf" srcId="{3C6B9898-CB69-4307-BC14-85D8E859EEDA}" destId="{46E3C3CB-2346-44B1-B972-6EE7DA0B4BA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15BBE-2395-45CC-8DD2-F1894D8657A8}">
      <dsp:nvSpPr>
        <dsp:cNvPr id="0" name=""/>
        <dsp:cNvSpPr/>
      </dsp:nvSpPr>
      <dsp:spPr>
        <a:xfrm>
          <a:off x="0" y="1357788"/>
          <a:ext cx="10972800" cy="1810385"/>
        </a:xfrm>
        <a:prstGeom prst="notched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286E721-36E2-48A5-92A7-6C78F3F3A16C}">
      <dsp:nvSpPr>
        <dsp:cNvPr id="0" name=""/>
        <dsp:cNvSpPr/>
      </dsp:nvSpPr>
      <dsp:spPr>
        <a:xfrm>
          <a:off x="4339" y="0"/>
          <a:ext cx="189746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ro-RO" sz="1600" b="1" kern="1200" dirty="0">
              <a:latin typeface="Arial" panose="020B0604020202020204" pitchFamily="34" charset="0"/>
              <a:cs typeface="Arial" panose="020B0604020202020204" pitchFamily="34" charset="0"/>
            </a:rPr>
            <a:t>05APR22</a:t>
          </a:r>
        </a:p>
        <a:p>
          <a:pPr lvl="0" algn="ctr" defTabSz="711200">
            <a:lnSpc>
              <a:spcPct val="90000"/>
            </a:lnSpc>
            <a:spcBef>
              <a:spcPct val="0"/>
            </a:spcBef>
            <a:spcAft>
              <a:spcPct val="35000"/>
            </a:spcAft>
          </a:pPr>
          <a:r>
            <a:rPr lang="ro-RO" sz="1600" kern="1200" dirty="0">
              <a:latin typeface="Arial" panose="020B0604020202020204" pitchFamily="34" charset="0"/>
              <a:cs typeface="Arial" panose="020B0604020202020204" pitchFamily="34" charset="0"/>
            </a:rPr>
            <a:t>PSC agreed to </a:t>
          </a:r>
          <a:r>
            <a:rPr lang="en-US" sz="1600" kern="1200" dirty="0">
              <a:latin typeface="Arial" panose="020B0604020202020204" pitchFamily="34" charset="0"/>
              <a:cs typeface="Arial" panose="020B0604020202020204" pitchFamily="34" charset="0"/>
            </a:rPr>
            <a:t>s</a:t>
          </a:r>
          <a:r>
            <a:rPr lang="ro-RO" sz="1600" kern="1200" dirty="0">
              <a:latin typeface="Arial" panose="020B0604020202020204" pitchFamily="34" charset="0"/>
              <a:cs typeface="Arial" panose="020B0604020202020204" pitchFamily="34" charset="0"/>
            </a:rPr>
            <a:t>uspend temporary and reversibly the operational training activities</a:t>
          </a:r>
          <a:endParaRPr lang="en-150" sz="1600" kern="1200" dirty="0">
            <a:latin typeface="Arial" panose="020B0604020202020204" pitchFamily="34" charset="0"/>
            <a:cs typeface="Arial" panose="020B0604020202020204" pitchFamily="34" charset="0"/>
          </a:endParaRPr>
        </a:p>
      </dsp:txBody>
      <dsp:txXfrm>
        <a:off x="4339" y="0"/>
        <a:ext cx="1897469" cy="1810385"/>
      </dsp:txXfrm>
    </dsp:sp>
    <dsp:sp modelId="{935AA142-8461-4B44-9390-17DC59373CDA}">
      <dsp:nvSpPr>
        <dsp:cNvPr id="0" name=""/>
        <dsp:cNvSpPr/>
      </dsp:nvSpPr>
      <dsp:spPr>
        <a:xfrm>
          <a:off x="726776" y="2036683"/>
          <a:ext cx="452596" cy="4525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D5E3D52-F0A5-418B-897D-2A554E5E52FF}">
      <dsp:nvSpPr>
        <dsp:cNvPr id="0" name=""/>
        <dsp:cNvSpPr/>
      </dsp:nvSpPr>
      <dsp:spPr>
        <a:xfrm>
          <a:off x="1996682" y="2715577"/>
          <a:ext cx="189746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ro-RO" sz="1600" b="1" kern="1200">
              <a:latin typeface="Arial" panose="020B0604020202020204" pitchFamily="34" charset="0"/>
              <a:cs typeface="Arial" panose="020B0604020202020204" pitchFamily="34" charset="0"/>
            </a:rPr>
            <a:t>13JUL22</a:t>
          </a:r>
          <a:r>
            <a:rPr lang="ro-RO" sz="1600" kern="1200">
              <a:latin typeface="Arial" panose="020B0604020202020204" pitchFamily="34" charset="0"/>
              <a:cs typeface="Arial" panose="020B0604020202020204" pitchFamily="34" charset="0"/>
            </a:rPr>
            <a:t> </a:t>
          </a:r>
          <a:endParaRPr lang="en-US" sz="1600" kern="1200">
            <a:latin typeface="Arial" panose="020B0604020202020204" pitchFamily="34" charset="0"/>
            <a:cs typeface="Arial" panose="020B0604020202020204" pitchFamily="34" charset="0"/>
          </a:endParaRPr>
        </a:p>
        <a:p>
          <a:pPr lvl="0" algn="ctr" defTabSz="711200">
            <a:lnSpc>
              <a:spcPct val="90000"/>
            </a:lnSpc>
            <a:spcBef>
              <a:spcPct val="0"/>
            </a:spcBef>
            <a:spcAft>
              <a:spcPct val="35000"/>
            </a:spcAft>
          </a:pPr>
          <a:r>
            <a:rPr lang="ro-RO" sz="1600" kern="1200">
              <a:latin typeface="Arial" panose="020B0604020202020204" pitchFamily="34" charset="0"/>
              <a:cs typeface="Arial" panose="020B0604020202020204" pitchFamily="34" charset="0"/>
            </a:rPr>
            <a:t>FRAGO</a:t>
          </a:r>
          <a:r>
            <a:rPr lang="en-US" sz="1600" kern="1200">
              <a:latin typeface="Arial" panose="020B0604020202020204" pitchFamily="34" charset="0"/>
              <a:cs typeface="Arial" panose="020B0604020202020204" pitchFamily="34" charset="0"/>
            </a:rPr>
            <a:t> from MPCC</a:t>
          </a:r>
          <a:endParaRPr lang="ro-RO" sz="1600" kern="1200">
            <a:latin typeface="Arial" panose="020B0604020202020204" pitchFamily="34" charset="0"/>
            <a:cs typeface="Arial" panose="020B0604020202020204" pitchFamily="34" charset="0"/>
          </a:endParaRPr>
        </a:p>
        <a:p>
          <a:pPr lvl="0" algn="ctr" defTabSz="711200">
            <a:lnSpc>
              <a:spcPct val="90000"/>
            </a:lnSpc>
            <a:spcBef>
              <a:spcPct val="0"/>
            </a:spcBef>
            <a:spcAft>
              <a:spcPct val="35000"/>
            </a:spcAft>
          </a:pPr>
          <a:r>
            <a:rPr lang="ro-RO" sz="1600" kern="1200">
              <a:latin typeface="Arial" panose="020B0604020202020204" pitchFamily="34" charset="0"/>
              <a:cs typeface="Arial" panose="020B0604020202020204" pitchFamily="34" charset="0"/>
            </a:rPr>
            <a:t>-revision of the MPLAN</a:t>
          </a:r>
        </a:p>
        <a:p>
          <a:pPr lvl="0" algn="ctr" defTabSz="711200">
            <a:lnSpc>
              <a:spcPct val="90000"/>
            </a:lnSpc>
            <a:spcBef>
              <a:spcPct val="0"/>
            </a:spcBef>
            <a:spcAft>
              <a:spcPct val="35000"/>
            </a:spcAft>
          </a:pPr>
          <a:r>
            <a:rPr lang="ro-RO" sz="1600" kern="1200">
              <a:latin typeface="Arial" panose="020B0604020202020204" pitchFamily="34" charset="0"/>
              <a:cs typeface="Arial" panose="020B0604020202020204" pitchFamily="34" charset="0"/>
            </a:rPr>
            <a:t>-reduction of the Mission</a:t>
          </a:r>
          <a:r>
            <a:rPr lang="en-US" sz="1600" kern="1200">
              <a:latin typeface="Arial" panose="020B0604020202020204" pitchFamily="34" charset="0"/>
              <a:cs typeface="Arial" panose="020B0604020202020204" pitchFamily="34" charset="0"/>
            </a:rPr>
            <a:t>’s</a:t>
          </a:r>
          <a:r>
            <a:rPr lang="ro-RO" sz="1600" kern="1200">
              <a:latin typeface="Arial" panose="020B0604020202020204" pitchFamily="34" charset="0"/>
              <a:cs typeface="Arial" panose="020B0604020202020204" pitchFamily="34" charset="0"/>
            </a:rPr>
            <a:t> overrall footprint</a:t>
          </a:r>
          <a:r>
            <a:rPr lang="en-US" sz="1600" kern="1200">
              <a:latin typeface="Arial" panose="020B0604020202020204" pitchFamily="34" charset="0"/>
              <a:cs typeface="Arial" panose="020B0604020202020204" pitchFamily="34" charset="0"/>
            </a:rPr>
            <a:t> (apx.300 pax)</a:t>
          </a:r>
          <a:endParaRPr lang="ro-RO" sz="1600" kern="1200">
            <a:latin typeface="Arial" panose="020B0604020202020204" pitchFamily="34" charset="0"/>
            <a:cs typeface="Arial" panose="020B0604020202020204" pitchFamily="34" charset="0"/>
          </a:endParaRPr>
        </a:p>
        <a:p>
          <a:pPr lvl="0" algn="ctr" defTabSz="711200">
            <a:lnSpc>
              <a:spcPct val="90000"/>
            </a:lnSpc>
            <a:spcBef>
              <a:spcPct val="0"/>
            </a:spcBef>
            <a:spcAft>
              <a:spcPct val="35000"/>
            </a:spcAft>
          </a:pPr>
          <a:r>
            <a:rPr lang="ro-RO" sz="1600" kern="1200">
              <a:latin typeface="Arial" panose="020B0604020202020204" pitchFamily="34" charset="0"/>
              <a:cs typeface="Arial" panose="020B0604020202020204" pitchFamily="34" charset="0"/>
            </a:rPr>
            <a:t>-suspend all infrastructure investments </a:t>
          </a:r>
        </a:p>
        <a:p>
          <a:pPr lvl="0" algn="ctr" defTabSz="711200">
            <a:lnSpc>
              <a:spcPct val="90000"/>
            </a:lnSpc>
            <a:spcBef>
              <a:spcPct val="0"/>
            </a:spcBef>
            <a:spcAft>
              <a:spcPct val="35000"/>
            </a:spcAft>
          </a:pPr>
          <a:endParaRPr lang="en-150" sz="1100" kern="1200">
            <a:latin typeface="Arial" panose="020B0604020202020204" pitchFamily="34" charset="0"/>
            <a:cs typeface="Arial" panose="020B0604020202020204" pitchFamily="34" charset="0"/>
          </a:endParaRPr>
        </a:p>
      </dsp:txBody>
      <dsp:txXfrm>
        <a:off x="1996682" y="2715577"/>
        <a:ext cx="1897469" cy="1810385"/>
      </dsp:txXfrm>
    </dsp:sp>
    <dsp:sp modelId="{6D4B3513-2956-4815-B513-D04694D0C294}">
      <dsp:nvSpPr>
        <dsp:cNvPr id="0" name=""/>
        <dsp:cNvSpPr/>
      </dsp:nvSpPr>
      <dsp:spPr>
        <a:xfrm>
          <a:off x="2719119" y="2036683"/>
          <a:ext cx="452596" cy="4525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EE6267C-DE62-4627-84D0-B9CFF08A6485}">
      <dsp:nvSpPr>
        <dsp:cNvPr id="0" name=""/>
        <dsp:cNvSpPr/>
      </dsp:nvSpPr>
      <dsp:spPr>
        <a:xfrm>
          <a:off x="3989025" y="0"/>
          <a:ext cx="189746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GB" sz="1600" b="1" kern="1200">
              <a:effectLst/>
              <a:latin typeface="Arial" panose="020B0604020202020204" pitchFamily="34" charset="0"/>
              <a:ea typeface="Times New Roman" panose="02020603050405020304" pitchFamily="18" charset="0"/>
              <a:cs typeface="Times New Roman" panose="02020603050405020304" pitchFamily="18" charset="0"/>
            </a:rPr>
            <a:t>16SEP22</a:t>
          </a:r>
        </a:p>
        <a:p>
          <a:pPr lvl="0" algn="ctr" defTabSz="711200">
            <a:lnSpc>
              <a:spcPct val="90000"/>
            </a:lnSpc>
            <a:spcBef>
              <a:spcPct val="0"/>
            </a:spcBef>
            <a:spcAft>
              <a:spcPct val="35000"/>
            </a:spcAft>
          </a:pPr>
          <a:r>
            <a:rPr lang="en-GB" sz="1600" kern="1200">
              <a:effectLst/>
              <a:latin typeface="Arial" panose="020B0604020202020204" pitchFamily="34" charset="0"/>
              <a:ea typeface="Times New Roman" panose="02020603050405020304" pitchFamily="18" charset="0"/>
              <a:cs typeface="Times New Roman" panose="02020603050405020304" pitchFamily="18" charset="0"/>
            </a:rPr>
            <a:t>Approval of a new MPLAN</a:t>
          </a:r>
          <a:endParaRPr lang="en-150" sz="1600" kern="1200"/>
        </a:p>
      </dsp:txBody>
      <dsp:txXfrm>
        <a:off x="3989025" y="0"/>
        <a:ext cx="1897469" cy="1810385"/>
      </dsp:txXfrm>
    </dsp:sp>
    <dsp:sp modelId="{0B9B9A71-1148-4896-A6A3-5EE81DEDCAC3}">
      <dsp:nvSpPr>
        <dsp:cNvPr id="0" name=""/>
        <dsp:cNvSpPr/>
      </dsp:nvSpPr>
      <dsp:spPr>
        <a:xfrm>
          <a:off x="4711461" y="2036683"/>
          <a:ext cx="452596" cy="4525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F7AC08-96E2-4BBB-898A-225E01E908AF}">
      <dsp:nvSpPr>
        <dsp:cNvPr id="0" name=""/>
        <dsp:cNvSpPr/>
      </dsp:nvSpPr>
      <dsp:spPr>
        <a:xfrm>
          <a:off x="5981368" y="2715577"/>
          <a:ext cx="189746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GB" sz="1600" b="1" kern="1200">
              <a:latin typeface="Arial" panose="020B0604020202020204" pitchFamily="34" charset="0"/>
              <a:cs typeface="Arial" panose="020B0604020202020204" pitchFamily="34" charset="0"/>
            </a:rPr>
            <a:t>21NOV22 </a:t>
          </a:r>
        </a:p>
        <a:p>
          <a:pPr lvl="0" algn="ctr" defTabSz="711200">
            <a:lnSpc>
              <a:spcPct val="90000"/>
            </a:lnSpc>
            <a:spcBef>
              <a:spcPct val="0"/>
            </a:spcBef>
            <a:spcAft>
              <a:spcPct val="35000"/>
            </a:spcAft>
          </a:pPr>
          <a:r>
            <a:rPr lang="en-GB" sz="1600" kern="1200">
              <a:latin typeface="Arial" panose="020B0604020202020204" pitchFamily="34" charset="0"/>
              <a:cs typeface="Arial" panose="020B0604020202020204" pitchFamily="34" charset="0"/>
            </a:rPr>
            <a:t>Approval of a new MORDER</a:t>
          </a:r>
          <a:endParaRPr lang="en-150" sz="1600" kern="1200">
            <a:latin typeface="Arial" panose="020B0604020202020204" pitchFamily="34" charset="0"/>
            <a:cs typeface="Arial" panose="020B0604020202020204" pitchFamily="34" charset="0"/>
          </a:endParaRPr>
        </a:p>
      </dsp:txBody>
      <dsp:txXfrm>
        <a:off x="5981368" y="2715577"/>
        <a:ext cx="1897469" cy="1810385"/>
      </dsp:txXfrm>
    </dsp:sp>
    <dsp:sp modelId="{AD0E7958-AE98-4941-8DC1-FBC128707066}">
      <dsp:nvSpPr>
        <dsp:cNvPr id="0" name=""/>
        <dsp:cNvSpPr/>
      </dsp:nvSpPr>
      <dsp:spPr>
        <a:xfrm>
          <a:off x="6703804" y="2036683"/>
          <a:ext cx="452596" cy="4525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2955707-2B45-47A9-BD90-A89120C431BB}">
      <dsp:nvSpPr>
        <dsp:cNvPr id="0" name=""/>
        <dsp:cNvSpPr/>
      </dsp:nvSpPr>
      <dsp:spPr>
        <a:xfrm>
          <a:off x="7973710" y="0"/>
          <a:ext cx="189746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b="1" kern="1200">
              <a:latin typeface="Arial" panose="020B0604020202020204" pitchFamily="34" charset="0"/>
              <a:cs typeface="Arial" panose="020B0604020202020204" pitchFamily="34" charset="0"/>
            </a:rPr>
            <a:t>22DEC22</a:t>
          </a:r>
        </a:p>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Issue 3-MORDER</a:t>
          </a:r>
        </a:p>
        <a:p>
          <a:pPr lvl="0" algn="ctr" defTabSz="711200">
            <a:lnSpc>
              <a:spcPct val="90000"/>
            </a:lnSpc>
            <a:spcBef>
              <a:spcPct val="0"/>
            </a:spcBef>
            <a:spcAft>
              <a:spcPct val="35000"/>
            </a:spcAft>
          </a:pPr>
          <a:r>
            <a:rPr lang="en-US" sz="1600" kern="1200">
              <a:latin typeface="Arial" panose="020B0604020202020204" pitchFamily="34" charset="0"/>
              <a:cs typeface="Arial" panose="020B0604020202020204" pitchFamily="34" charset="0"/>
            </a:rPr>
            <a:t>01JAN-31MAR23 </a:t>
          </a:r>
          <a:endParaRPr lang="en-150" sz="1600" kern="1200">
            <a:latin typeface="Arial" panose="020B0604020202020204" pitchFamily="34" charset="0"/>
            <a:cs typeface="Arial" panose="020B0604020202020204" pitchFamily="34" charset="0"/>
          </a:endParaRPr>
        </a:p>
      </dsp:txBody>
      <dsp:txXfrm>
        <a:off x="7973710" y="0"/>
        <a:ext cx="1897469" cy="1810385"/>
      </dsp:txXfrm>
    </dsp:sp>
    <dsp:sp modelId="{D5E5C982-9546-4416-A0E2-DD9996D319B6}">
      <dsp:nvSpPr>
        <dsp:cNvPr id="0" name=""/>
        <dsp:cNvSpPr/>
      </dsp:nvSpPr>
      <dsp:spPr>
        <a:xfrm>
          <a:off x="8696147" y="2036683"/>
          <a:ext cx="452596" cy="4525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6661" tIns="48331" rIns="96661" bIns="48331" rtlCol="0"/>
          <a:lstStyle>
            <a:lvl1pPr algn="r">
              <a:defRPr sz="1300"/>
            </a:lvl1pPr>
          </a:lstStyle>
          <a:p>
            <a:fld id="{82053D57-530F-4E66-8A0F-F4649EA7C56D}" type="datetimeFigureOut">
              <a:rPr lang="en-GB" smtClean="0"/>
              <a:t>10/10/2023</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5"/>
            <a:ext cx="2918831" cy="495028"/>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3815373" y="9371285"/>
            <a:ext cx="2918831" cy="495028"/>
          </a:xfrm>
          <a:prstGeom prst="rect">
            <a:avLst/>
          </a:prstGeom>
        </p:spPr>
        <p:txBody>
          <a:bodyPr vert="horz" lIns="96661" tIns="48331" rIns="96661" bIns="48331" rtlCol="0" anchor="b"/>
          <a:lstStyle>
            <a:lvl1pPr algn="r">
              <a:defRPr sz="1300"/>
            </a:lvl1pPr>
          </a:lstStyle>
          <a:p>
            <a:fld id="{918C6556-FF15-49DD-B207-B8461D8ED243}" type="slidenum">
              <a:rPr lang="en-GB" smtClean="0"/>
              <a:t>‹#›</a:t>
            </a:fld>
            <a:endParaRPr lang="en-GB"/>
          </a:p>
        </p:txBody>
      </p:sp>
    </p:spTree>
    <p:extLst>
      <p:ext uri="{BB962C8B-B14F-4D97-AF65-F5344CB8AC3E}">
        <p14:creationId xmlns:p14="http://schemas.microsoft.com/office/powerpoint/2010/main" val="113148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1435100"/>
            <a:ext cx="6894513" cy="387826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UN EU LIMITE</a:t>
            </a:r>
          </a:p>
        </p:txBody>
      </p:sp>
      <p:sp>
        <p:nvSpPr>
          <p:cNvPr id="5" name="Footer Placeholder 4"/>
          <p:cNvSpPr>
            <a:spLocks noGrp="1"/>
          </p:cNvSpPr>
          <p:nvPr>
            <p:ph type="ftr" sz="quarter" idx="11"/>
          </p:nvPr>
        </p:nvSpPr>
        <p:spPr/>
        <p:txBody>
          <a:bodyPr/>
          <a:lstStyle/>
          <a:p>
            <a:r>
              <a:rPr lang="en-US" dirty="0">
                <a:solidFill>
                  <a:prstClr val="black"/>
                </a:solidFill>
              </a:rPr>
              <a:t>UN EU LIMITE</a:t>
            </a:r>
          </a:p>
        </p:txBody>
      </p:sp>
      <p:sp>
        <p:nvSpPr>
          <p:cNvPr id="6" name="Slide Number Placeholder 5"/>
          <p:cNvSpPr>
            <a:spLocks noGrp="1"/>
          </p:cNvSpPr>
          <p:nvPr>
            <p:ph type="sldNum" sz="quarter" idx="12"/>
          </p:nvPr>
        </p:nvSpPr>
        <p:spPr/>
        <p:txBody>
          <a:bodyPr/>
          <a:lstStyle/>
          <a:p>
            <a:fld id="{1AB20B36-00CC-44DA-875C-3656253988B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4056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7542">
              <a:defRPr/>
            </a:pPr>
            <a:fld id="{41E89258-8D57-452F-9C30-25269EDC8A89}" type="slidenum">
              <a:rPr lang="en-US">
                <a:solidFill>
                  <a:prstClr val="black"/>
                </a:solidFill>
                <a:latin typeface="Calibri"/>
              </a:rPr>
              <a:pPr defTabSz="907542">
                <a:defRPr/>
              </a:pPr>
              <a:t>11</a:t>
            </a:fld>
            <a:endParaRPr lang="en-US">
              <a:solidFill>
                <a:prstClr val="black"/>
              </a:solidFill>
              <a:latin typeface="Calibri"/>
            </a:endParaRPr>
          </a:p>
        </p:txBody>
      </p:sp>
    </p:spTree>
    <p:extLst>
      <p:ext uri="{BB962C8B-B14F-4D97-AF65-F5344CB8AC3E}">
        <p14:creationId xmlns:p14="http://schemas.microsoft.com/office/powerpoint/2010/main" val="102300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7542">
              <a:defRPr/>
            </a:pPr>
            <a:fld id="{41E89258-8D57-452F-9C30-25269EDC8A89}" type="slidenum">
              <a:rPr lang="en-US">
                <a:solidFill>
                  <a:prstClr val="black"/>
                </a:solidFill>
                <a:latin typeface="Calibri"/>
              </a:rPr>
              <a:pPr defTabSz="907542">
                <a:defRPr/>
              </a:pPr>
              <a:t>14</a:t>
            </a:fld>
            <a:endParaRPr lang="en-US">
              <a:solidFill>
                <a:prstClr val="black"/>
              </a:solidFill>
              <a:latin typeface="Calibri"/>
            </a:endParaRPr>
          </a:p>
        </p:txBody>
      </p:sp>
    </p:spTree>
    <p:extLst>
      <p:ext uri="{BB962C8B-B14F-4D97-AF65-F5344CB8AC3E}">
        <p14:creationId xmlns:p14="http://schemas.microsoft.com/office/powerpoint/2010/main" val="1537398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US"/>
              <a:t>LIMITE EU</a:t>
            </a:r>
          </a:p>
        </p:txBody>
      </p:sp>
      <p:sp>
        <p:nvSpPr>
          <p:cNvPr id="5" name="Footer Placeholder 4"/>
          <p:cNvSpPr>
            <a:spLocks noGrp="1"/>
          </p:cNvSpPr>
          <p:nvPr>
            <p:ph type="ftr" sz="quarter" idx="4"/>
          </p:nvPr>
        </p:nvSpPr>
        <p:spPr/>
        <p:txBody>
          <a:bodyPr/>
          <a:lstStyle/>
          <a:p>
            <a:r>
              <a:rPr lang="en-US"/>
              <a:t>LIMITE EU</a:t>
            </a:r>
          </a:p>
        </p:txBody>
      </p:sp>
    </p:spTree>
    <p:extLst>
      <p:ext uri="{BB962C8B-B14F-4D97-AF65-F5344CB8AC3E}">
        <p14:creationId xmlns:p14="http://schemas.microsoft.com/office/powerpoint/2010/main" val="2654256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en-US"/>
              <a:t>LIMITE EU</a:t>
            </a:r>
          </a:p>
        </p:txBody>
      </p:sp>
      <p:sp>
        <p:nvSpPr>
          <p:cNvPr id="5" name="Footer Placeholder 4"/>
          <p:cNvSpPr>
            <a:spLocks noGrp="1"/>
          </p:cNvSpPr>
          <p:nvPr>
            <p:ph type="ftr" sz="quarter" idx="4"/>
          </p:nvPr>
        </p:nvSpPr>
        <p:spPr/>
        <p:txBody>
          <a:bodyPr/>
          <a:lstStyle/>
          <a:p>
            <a:r>
              <a:rPr lang="en-US"/>
              <a:t>LIMITE EU</a:t>
            </a:r>
          </a:p>
        </p:txBody>
      </p:sp>
    </p:spTree>
    <p:extLst>
      <p:ext uri="{BB962C8B-B14F-4D97-AF65-F5344CB8AC3E}">
        <p14:creationId xmlns:p14="http://schemas.microsoft.com/office/powerpoint/2010/main" val="386081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7542">
              <a:defRPr/>
            </a:pPr>
            <a:fld id="{41E89258-8D57-452F-9C30-25269EDC8A89}" type="slidenum">
              <a:rPr lang="en-US">
                <a:solidFill>
                  <a:prstClr val="black"/>
                </a:solidFill>
                <a:latin typeface="Calibri"/>
              </a:rPr>
              <a:pPr defTabSz="907542">
                <a:defRPr/>
              </a:pPr>
              <a:t>3</a:t>
            </a:fld>
            <a:endParaRPr lang="en-US">
              <a:solidFill>
                <a:prstClr val="black"/>
              </a:solidFill>
              <a:latin typeface="Calibri"/>
            </a:endParaRPr>
          </a:p>
        </p:txBody>
      </p:sp>
    </p:spTree>
    <p:extLst>
      <p:ext uri="{BB962C8B-B14F-4D97-AF65-F5344CB8AC3E}">
        <p14:creationId xmlns:p14="http://schemas.microsoft.com/office/powerpoint/2010/main" val="424916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UN UNCLASSIFIED</a:t>
            </a:r>
          </a:p>
        </p:txBody>
      </p:sp>
      <p:sp>
        <p:nvSpPr>
          <p:cNvPr id="5" name="Footer Placeholder 4"/>
          <p:cNvSpPr>
            <a:spLocks noGrp="1"/>
          </p:cNvSpPr>
          <p:nvPr>
            <p:ph type="ftr" sz="quarter" idx="11"/>
          </p:nvPr>
        </p:nvSpPr>
        <p:spPr/>
        <p:txBody>
          <a:bodyPr/>
          <a:lstStyle/>
          <a:p>
            <a:r>
              <a:rPr lang="en-US"/>
              <a:t>UN UNCLASSIFIED</a:t>
            </a:r>
          </a:p>
        </p:txBody>
      </p:sp>
      <p:sp>
        <p:nvSpPr>
          <p:cNvPr id="6" name="Slide Number Placeholder 5"/>
          <p:cNvSpPr>
            <a:spLocks noGrp="1"/>
          </p:cNvSpPr>
          <p:nvPr>
            <p:ph type="sldNum" sz="quarter" idx="12"/>
          </p:nvPr>
        </p:nvSpPr>
        <p:spPr/>
        <p:txBody>
          <a:bodyPr/>
          <a:lstStyle/>
          <a:p>
            <a:fld id="{1AB20B36-00CC-44DA-875C-3656253988B4}" type="slidenum">
              <a:rPr lang="en-US" smtClean="0"/>
              <a:t>4</a:t>
            </a:fld>
            <a:endParaRPr lang="en-US"/>
          </a:p>
        </p:txBody>
      </p:sp>
    </p:spTree>
    <p:extLst>
      <p:ext uri="{BB962C8B-B14F-4D97-AF65-F5344CB8AC3E}">
        <p14:creationId xmlns:p14="http://schemas.microsoft.com/office/powerpoint/2010/main" val="75730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D875F6-5DC6-42C1-91A3-85B8C859E6CF}" type="slidenum">
              <a:rPr lang="en-GB" smtClean="0"/>
              <a:t>5</a:t>
            </a:fld>
            <a:endParaRPr lang="en-GB"/>
          </a:p>
        </p:txBody>
      </p:sp>
    </p:spTree>
    <p:extLst>
      <p:ext uri="{BB962C8B-B14F-4D97-AF65-F5344CB8AC3E}">
        <p14:creationId xmlns:p14="http://schemas.microsoft.com/office/powerpoint/2010/main" val="117013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Header Placeholder 3"/>
          <p:cNvSpPr>
            <a:spLocks noGrp="1"/>
          </p:cNvSpPr>
          <p:nvPr>
            <p:ph type="hdr" sz="quarter"/>
          </p:nvPr>
        </p:nvSpPr>
        <p:spPr/>
        <p:txBody>
          <a:bodyPr/>
          <a:lstStyle/>
          <a:p>
            <a:r>
              <a:rPr lang="en-US"/>
              <a:t>UN UNCLASSIFIED</a:t>
            </a:r>
          </a:p>
        </p:txBody>
      </p:sp>
      <p:sp>
        <p:nvSpPr>
          <p:cNvPr id="5" name="Footer Placeholder 4"/>
          <p:cNvSpPr>
            <a:spLocks noGrp="1"/>
          </p:cNvSpPr>
          <p:nvPr>
            <p:ph type="ftr" sz="quarter" idx="4"/>
          </p:nvPr>
        </p:nvSpPr>
        <p:spPr/>
        <p:txBody>
          <a:bodyPr/>
          <a:lstStyle/>
          <a:p>
            <a:r>
              <a:rPr lang="en-US"/>
              <a:t>UN UNCLASSIFIED</a:t>
            </a:r>
          </a:p>
        </p:txBody>
      </p:sp>
      <p:sp>
        <p:nvSpPr>
          <p:cNvPr id="6" name="Slide Number Placeholder 5"/>
          <p:cNvSpPr>
            <a:spLocks noGrp="1"/>
          </p:cNvSpPr>
          <p:nvPr>
            <p:ph type="sldNum" sz="quarter" idx="5"/>
          </p:nvPr>
        </p:nvSpPr>
        <p:spPr/>
        <p:txBody>
          <a:bodyPr/>
          <a:lstStyle/>
          <a:p>
            <a:fld id="{1AB20B36-00CC-44DA-875C-3656253988B4}" type="slidenum">
              <a:rPr lang="en-US" smtClean="0"/>
              <a:t>6</a:t>
            </a:fld>
            <a:endParaRPr lang="en-US"/>
          </a:p>
        </p:txBody>
      </p:sp>
    </p:spTree>
    <p:extLst>
      <p:ext uri="{BB962C8B-B14F-4D97-AF65-F5344CB8AC3E}">
        <p14:creationId xmlns:p14="http://schemas.microsoft.com/office/powerpoint/2010/main" val="1764333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Header Placeholder 3"/>
          <p:cNvSpPr>
            <a:spLocks noGrp="1"/>
          </p:cNvSpPr>
          <p:nvPr>
            <p:ph type="hdr" sz="quarter"/>
          </p:nvPr>
        </p:nvSpPr>
        <p:spPr/>
        <p:txBody>
          <a:bodyPr/>
          <a:lstStyle/>
          <a:p>
            <a:r>
              <a:rPr lang="en-US"/>
              <a:t>UN UNCLASSIFIED</a:t>
            </a:r>
          </a:p>
        </p:txBody>
      </p:sp>
      <p:sp>
        <p:nvSpPr>
          <p:cNvPr id="5" name="Footer Placeholder 4"/>
          <p:cNvSpPr>
            <a:spLocks noGrp="1"/>
          </p:cNvSpPr>
          <p:nvPr>
            <p:ph type="ftr" sz="quarter" idx="4"/>
          </p:nvPr>
        </p:nvSpPr>
        <p:spPr/>
        <p:txBody>
          <a:bodyPr/>
          <a:lstStyle/>
          <a:p>
            <a:r>
              <a:rPr lang="en-US"/>
              <a:t>UN UNCLASSIFIED</a:t>
            </a:r>
          </a:p>
        </p:txBody>
      </p:sp>
      <p:sp>
        <p:nvSpPr>
          <p:cNvPr id="6" name="Slide Number Placeholder 5"/>
          <p:cNvSpPr>
            <a:spLocks noGrp="1"/>
          </p:cNvSpPr>
          <p:nvPr>
            <p:ph type="sldNum" sz="quarter" idx="5"/>
          </p:nvPr>
        </p:nvSpPr>
        <p:spPr/>
        <p:txBody>
          <a:bodyPr/>
          <a:lstStyle/>
          <a:p>
            <a:fld id="{1AB20B36-00CC-44DA-875C-3656253988B4}" type="slidenum">
              <a:rPr lang="en-US" smtClean="0"/>
              <a:t>7</a:t>
            </a:fld>
            <a:endParaRPr lang="en-US"/>
          </a:p>
        </p:txBody>
      </p:sp>
    </p:spTree>
    <p:extLst>
      <p:ext uri="{BB962C8B-B14F-4D97-AF65-F5344CB8AC3E}">
        <p14:creationId xmlns:p14="http://schemas.microsoft.com/office/powerpoint/2010/main" val="122758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D875F6-5DC6-42C1-91A3-85B8C859E6CF}" type="slidenum">
              <a:rPr lang="en-GB" smtClean="0"/>
              <a:t>8</a:t>
            </a:fld>
            <a:endParaRPr lang="en-GB"/>
          </a:p>
        </p:txBody>
      </p:sp>
    </p:spTree>
    <p:extLst>
      <p:ext uri="{BB962C8B-B14F-4D97-AF65-F5344CB8AC3E}">
        <p14:creationId xmlns:p14="http://schemas.microsoft.com/office/powerpoint/2010/main" val="17024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UN UNCLASSIFIED</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UN UNCLASSIFIED</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20B36-00CC-44DA-875C-3656253988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77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15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UN UNCLASSIFIED</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UN UNCLASSIFIED</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20B36-00CC-44DA-875C-3656253988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529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1151" y="5085184"/>
            <a:ext cx="12192000" cy="1143000"/>
          </a:xfrm>
          <a:prstGeom prst="rect">
            <a:avLst/>
          </a:prstGeom>
          <a:noFill/>
          <a:ln>
            <a:noFill/>
            <a:miter lim="800000"/>
            <a:headEnd/>
            <a:tailEnd/>
          </a:ln>
        </p:spPr>
        <p:txBody>
          <a:bodyPr/>
          <a:lstStyle>
            <a:lvl1pPr>
              <a:defRPr lang="en-US" sz="2800" b="1" kern="0">
                <a:solidFill>
                  <a:srgbClr val="00B0F0"/>
                </a:solidFill>
                <a:effectLst>
                  <a:outerShdw blurRad="38100" dist="38100" dir="2700000" algn="tl">
                    <a:srgbClr val="000000"/>
                  </a:outerShdw>
                </a:effectLst>
                <a:latin typeface="+mn-lt"/>
                <a:ea typeface="+mn-ea"/>
                <a:cs typeface="+mn-cs"/>
              </a:defRPr>
            </a:lvl1pPr>
          </a:lstStyle>
          <a:p>
            <a:pPr marL="609600" lvl="0" indent="-609600" defTabSz="914400" eaLnBrk="1" latinLnBrk="0" hangingPunct="1">
              <a:lnSpc>
                <a:spcPct val="150000"/>
              </a:lnSpc>
              <a:spcBef>
                <a:spcPct val="20000"/>
              </a:spcBef>
            </a:pPr>
            <a:r>
              <a:rPr lang="en-US" dirty="0"/>
              <a:t>CLICK TO EDIT MASTER TITLE STYLE</a:t>
            </a:r>
          </a:p>
        </p:txBody>
      </p:sp>
      <p:sp>
        <p:nvSpPr>
          <p:cNvPr id="2" name="AutoShape 2" descr="Afbeeldingsresultaat voor european external action service"/>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00" dirty="0">
              <a:solidFill>
                <a:prstClr val="black"/>
              </a:solidFill>
            </a:endParaRPr>
          </a:p>
        </p:txBody>
      </p:sp>
      <p:pic>
        <p:nvPicPr>
          <p:cNvPr id="5" name="Imag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10813" y="2060852"/>
            <a:ext cx="3225456" cy="1783991"/>
          </a:xfrm>
          <a:prstGeom prst="rect">
            <a:avLst/>
          </a:prstGeom>
        </p:spPr>
      </p:pic>
      <p:sp>
        <p:nvSpPr>
          <p:cNvPr id="6" name="ZoneTexte 5"/>
          <p:cNvSpPr txBox="1"/>
          <p:nvPr userDrawn="1"/>
        </p:nvSpPr>
        <p:spPr>
          <a:xfrm>
            <a:off x="3695741" y="2627936"/>
            <a:ext cx="2209131" cy="461665"/>
          </a:xfrm>
          <a:prstGeom prst="rect">
            <a:avLst/>
          </a:prstGeom>
          <a:noFill/>
        </p:spPr>
        <p:txBody>
          <a:bodyPr wrap="none" rtlCol="0">
            <a:spAutoFit/>
          </a:bodyPr>
          <a:lstStyle/>
          <a:p>
            <a:r>
              <a:rPr lang="en-US" sz="2400" dirty="0">
                <a:solidFill>
                  <a:prstClr val="black"/>
                </a:solidFill>
              </a:rPr>
              <a:t>European Union</a:t>
            </a:r>
          </a:p>
        </p:txBody>
      </p:sp>
      <p:sp>
        <p:nvSpPr>
          <p:cNvPr id="7" name="ZoneTexte 6"/>
          <p:cNvSpPr txBox="1"/>
          <p:nvPr userDrawn="1"/>
        </p:nvSpPr>
        <p:spPr>
          <a:xfrm>
            <a:off x="4949959" y="3089601"/>
            <a:ext cx="2509854" cy="461665"/>
          </a:xfrm>
          <a:prstGeom prst="rect">
            <a:avLst/>
          </a:prstGeom>
          <a:solidFill>
            <a:schemeClr val="bg1"/>
          </a:solidFill>
        </p:spPr>
        <p:txBody>
          <a:bodyPr wrap="none" rtlCol="0">
            <a:spAutoFit/>
          </a:bodyPr>
          <a:lstStyle/>
          <a:p>
            <a:r>
              <a:rPr lang="en-US" sz="2400" dirty="0">
                <a:solidFill>
                  <a:prstClr val="black"/>
                </a:solidFill>
              </a:rPr>
              <a:t>EXTERNAL ACTION</a:t>
            </a:r>
          </a:p>
        </p:txBody>
      </p:sp>
      <p:sp>
        <p:nvSpPr>
          <p:cNvPr id="14" name="Rectangle 13"/>
          <p:cNvSpPr/>
          <p:nvPr userDrawn="1"/>
        </p:nvSpPr>
        <p:spPr bwMode="auto">
          <a:xfrm>
            <a:off x="11280576" y="6501793"/>
            <a:ext cx="911424" cy="307777"/>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endParaRPr lang="en-US" sz="1400" dirty="0">
              <a:solidFill>
                <a:prstClr val="black"/>
              </a:solidFill>
              <a:ea typeface="ＭＳ Ｐゴシック" pitchFamily="-109" charset="-128"/>
            </a:endParaRPr>
          </a:p>
        </p:txBody>
      </p:sp>
      <p:sp>
        <p:nvSpPr>
          <p:cNvPr id="10" name="TextBox 9"/>
          <p:cNvSpPr txBox="1"/>
          <p:nvPr userDrawn="1"/>
        </p:nvSpPr>
        <p:spPr>
          <a:xfrm>
            <a:off x="1295470" y="260654"/>
            <a:ext cx="10875380" cy="658835"/>
          </a:xfrm>
          <a:prstGeom prst="rect">
            <a:avLst/>
          </a:prstGeom>
          <a:noFill/>
          <a:ln>
            <a:noFill/>
            <a:miter lim="800000"/>
            <a:headEnd/>
            <a:tailEnd/>
          </a:ln>
        </p:spPr>
        <p:txBody>
          <a:bodyPr/>
          <a:lstStyle>
            <a:defPPr>
              <a:defRPr lang="fr-FR"/>
            </a:defPPr>
            <a:lvl1pPr marL="609600" indent="-609600" algn="ctr" defTabSz="914400" eaLnBrk="1" latinLnBrk="0" hangingPunct="1">
              <a:lnSpc>
                <a:spcPct val="150000"/>
              </a:lnSpc>
              <a:spcBef>
                <a:spcPct val="20000"/>
              </a:spcBef>
              <a:defRPr sz="2800" kern="0">
                <a:solidFill>
                  <a:srgbClr val="FFFF00"/>
                </a:solidFill>
                <a:effectLst>
                  <a:outerShdw blurRad="38100" dist="38100" dir="2700000" algn="tl">
                    <a:srgbClr val="000000"/>
                  </a:outerShdw>
                </a:effectLst>
                <a:latin typeface="+mn-lt"/>
                <a:ea typeface="+mn-ea"/>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a:defRPr/>
            </a:pPr>
            <a:r>
              <a:rPr lang="fr-FR" sz="2600" dirty="0">
                <a:solidFill>
                  <a:srgbClr val="00B0F0"/>
                </a:solidFill>
              </a:rPr>
              <a:t>EUROPEAN UNION TRAINING MISSION IN MALI</a:t>
            </a:r>
          </a:p>
        </p:txBody>
      </p:sp>
      <p:sp useBgFill="1">
        <p:nvSpPr>
          <p:cNvPr id="11" name="Rectangle 10"/>
          <p:cNvSpPr/>
          <p:nvPr userDrawn="1"/>
        </p:nvSpPr>
        <p:spPr bwMode="auto">
          <a:xfrm>
            <a:off x="10469041" y="-38269"/>
            <a:ext cx="1722967" cy="30777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fr-FR" sz="1400" dirty="0">
              <a:solidFill>
                <a:prstClr val="black"/>
              </a:solidFill>
              <a:ea typeface="ＭＳ Ｐゴシック" pitchFamily="-109" charset="-128"/>
            </a:endParaRPr>
          </a:p>
        </p:txBody>
      </p:sp>
      <p:sp useBgFill="1">
        <p:nvSpPr>
          <p:cNvPr id="12" name="Rectangle 11"/>
          <p:cNvSpPr/>
          <p:nvPr userDrawn="1"/>
        </p:nvSpPr>
        <p:spPr bwMode="auto">
          <a:xfrm>
            <a:off x="5334009" y="-30516"/>
            <a:ext cx="1722967" cy="30777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fr-FR" sz="1400" dirty="0">
              <a:solidFill>
                <a:prstClr val="black"/>
              </a:solidFill>
              <a:ea typeface="ＭＳ Ｐゴシック" pitchFamily="-109" charset="-128"/>
            </a:endParaRPr>
          </a:p>
        </p:txBody>
      </p:sp>
      <p:sp useBgFill="1">
        <p:nvSpPr>
          <p:cNvPr id="13" name="Rectangle 12"/>
          <p:cNvSpPr/>
          <p:nvPr userDrawn="1"/>
        </p:nvSpPr>
        <p:spPr bwMode="auto">
          <a:xfrm>
            <a:off x="5486409" y="6588505"/>
            <a:ext cx="1722967" cy="30777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spAutoFit/>
          </a:bodyPr>
          <a:lstStyle/>
          <a:p>
            <a:endParaRPr lang="fr-FR" sz="1400" dirty="0">
              <a:solidFill>
                <a:prstClr val="black"/>
              </a:solidFill>
              <a:ea typeface="ＭＳ Ｐゴシック" pitchFamily="-109" charset="-128"/>
            </a:endParaRPr>
          </a:p>
        </p:txBody>
      </p:sp>
    </p:spTree>
    <p:extLst>
      <p:ext uri="{BB962C8B-B14F-4D97-AF65-F5344CB8AC3E}">
        <p14:creationId xmlns:p14="http://schemas.microsoft.com/office/powerpoint/2010/main" val="245649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256367" y="404664"/>
            <a:ext cx="7680060" cy="523220"/>
          </a:xfrm>
          <a:prstGeom prst="rect">
            <a:avLst/>
          </a:prstGeom>
          <a:solidFill>
            <a:srgbClr val="0070C0"/>
          </a:solidFill>
          <a:ln>
            <a:noFill/>
          </a:ln>
        </p:spPr>
        <p:txBody>
          <a:bodyPr wrap="square">
            <a:spAutoFit/>
          </a:bodyPr>
          <a:lstStyle>
            <a:lvl1pPr>
              <a:defRPr lang="en-US" sz="2800" b="1" kern="1200">
                <a:solidFill>
                  <a:prstClr val="white"/>
                </a:solidFill>
                <a:latin typeface="Calibri"/>
                <a:ea typeface="MS PGothic" pitchFamily="34" charset="-128"/>
                <a:cs typeface="Arial" charset="0"/>
              </a:defRPr>
            </a:lvl1pPr>
          </a:lstStyle>
          <a:p>
            <a:pPr lvl="0" eaLnBrk="1" fontAlgn="auto" hangingPunct="1">
              <a:spcBef>
                <a:spcPts val="0"/>
              </a:spcBef>
              <a:spcAft>
                <a:spcPts val="0"/>
              </a:spcAft>
            </a:pPr>
            <a:r>
              <a:rPr lang="en-US" dirty="0"/>
              <a:t>Click to edit Master title style</a:t>
            </a:r>
          </a:p>
        </p:txBody>
      </p:sp>
    </p:spTree>
    <p:extLst>
      <p:ext uri="{BB962C8B-B14F-4D97-AF65-F5344CB8AC3E}">
        <p14:creationId xmlns:p14="http://schemas.microsoft.com/office/powerpoint/2010/main" val="549512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Main Layout">
    <p:spTree>
      <p:nvGrpSpPr>
        <p:cNvPr id="1" name=""/>
        <p:cNvGrpSpPr/>
        <p:nvPr/>
      </p:nvGrpSpPr>
      <p:grpSpPr>
        <a:xfrm>
          <a:off x="0" y="0"/>
          <a:ext cx="0" cy="0"/>
          <a:chOff x="0" y="0"/>
          <a:chExt cx="0" cy="0"/>
        </a:xfrm>
      </p:grpSpPr>
      <p:cxnSp>
        <p:nvCxnSpPr>
          <p:cNvPr id="9" name="Straight Connector 8"/>
          <p:cNvCxnSpPr/>
          <p:nvPr/>
        </p:nvCxnSpPr>
        <p:spPr bwMode="auto">
          <a:xfrm>
            <a:off x="609600" y="6549856"/>
            <a:ext cx="109728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3" name="Title 1"/>
          <p:cNvSpPr>
            <a:spLocks noGrp="1"/>
          </p:cNvSpPr>
          <p:nvPr>
            <p:ph type="title"/>
          </p:nvPr>
        </p:nvSpPr>
        <p:spPr>
          <a:xfrm>
            <a:off x="2256367" y="404664"/>
            <a:ext cx="7680060" cy="523220"/>
          </a:xfrm>
          <a:prstGeom prst="rect">
            <a:avLst/>
          </a:prstGeom>
          <a:solidFill>
            <a:srgbClr val="0070C0"/>
          </a:solidFill>
          <a:ln>
            <a:noFill/>
          </a:ln>
        </p:spPr>
        <p:txBody>
          <a:bodyPr wrap="square">
            <a:spAutoFit/>
          </a:bodyPr>
          <a:lstStyle>
            <a:lvl1pPr>
              <a:defRPr lang="en-US" sz="2800" b="1" kern="1200">
                <a:solidFill>
                  <a:prstClr val="white"/>
                </a:solidFill>
                <a:latin typeface="Calibri"/>
                <a:ea typeface="MS PGothic" pitchFamily="34" charset="-128"/>
                <a:cs typeface="Arial" charset="0"/>
              </a:defRPr>
            </a:lvl1pPr>
          </a:lstStyle>
          <a:p>
            <a:pPr lvl="0" eaLnBrk="1" fontAlgn="auto" hangingPunct="1">
              <a:spcBef>
                <a:spcPts val="0"/>
              </a:spcBef>
              <a:spcAft>
                <a:spcPts val="0"/>
              </a:spcAft>
            </a:pPr>
            <a:r>
              <a:rPr lang="en-US" dirty="0"/>
              <a:t>Click to edit Master title style</a:t>
            </a:r>
          </a:p>
        </p:txBody>
      </p:sp>
    </p:spTree>
    <p:extLst>
      <p:ext uri="{BB962C8B-B14F-4D97-AF65-F5344CB8AC3E}">
        <p14:creationId xmlns:p14="http://schemas.microsoft.com/office/powerpoint/2010/main" val="321090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51270"/>
            <a:ext cx="10363200" cy="1470025"/>
          </a:xfrm>
          <a:prstGeom prst="rect">
            <a:avLst/>
          </a:prstGeom>
        </p:spPr>
        <p:txBody>
          <a:bodyPr>
            <a:normAutofit/>
          </a:bodyPr>
          <a:lstStyle>
            <a:lvl1pPr marL="0" indent="0" algn="ctr" defTabSz="914400" rtl="0" eaLnBrk="1" latinLnBrk="0" hangingPunct="1">
              <a:lnSpc>
                <a:spcPct val="150000"/>
              </a:lnSpc>
              <a:spcBef>
                <a:spcPct val="20000"/>
              </a:spcBef>
              <a:defRPr lang="en-US" sz="2800" b="1" kern="0" dirty="0">
                <a:solidFill>
                  <a:srgbClr val="00B0F0"/>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grpSp>
        <p:nvGrpSpPr>
          <p:cNvPr id="3" name="Group 6"/>
          <p:cNvGrpSpPr/>
          <p:nvPr userDrawn="1"/>
        </p:nvGrpSpPr>
        <p:grpSpPr>
          <a:xfrm>
            <a:off x="1295469" y="2060855"/>
            <a:ext cx="4813107" cy="1783991"/>
            <a:chOff x="971600" y="2060848"/>
            <a:chExt cx="3609830" cy="1783991"/>
          </a:xfrm>
        </p:grpSpPr>
        <p:pic>
          <p:nvPicPr>
            <p:cNvPr id="8" name="Imag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1600" y="2060848"/>
              <a:ext cx="2730599" cy="1783991"/>
            </a:xfrm>
            <a:prstGeom prst="rect">
              <a:avLst/>
            </a:prstGeom>
          </p:spPr>
        </p:pic>
        <p:sp>
          <p:nvSpPr>
            <p:cNvPr id="9" name="ZoneTexte 5"/>
            <p:cNvSpPr txBox="1"/>
            <p:nvPr userDrawn="1"/>
          </p:nvSpPr>
          <p:spPr>
            <a:xfrm>
              <a:off x="2771800" y="2627921"/>
              <a:ext cx="1809630" cy="461665"/>
            </a:xfrm>
            <a:prstGeom prst="rect">
              <a:avLst/>
            </a:prstGeom>
            <a:solidFill>
              <a:schemeClr val="bg1"/>
            </a:solid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European Union</a:t>
              </a:r>
            </a:p>
          </p:txBody>
        </p:sp>
      </p:grpSp>
      <p:sp>
        <p:nvSpPr>
          <p:cNvPr id="11" name="TextBox 10"/>
          <p:cNvSpPr txBox="1"/>
          <p:nvPr userDrawn="1"/>
        </p:nvSpPr>
        <p:spPr>
          <a:xfrm>
            <a:off x="-21151" y="980735"/>
            <a:ext cx="12192000" cy="658835"/>
          </a:xfrm>
          <a:prstGeom prst="rect">
            <a:avLst/>
          </a:prstGeom>
          <a:noFill/>
          <a:ln>
            <a:noFill/>
            <a:miter lim="800000"/>
            <a:headEnd/>
            <a:tailEnd/>
          </a:ln>
        </p:spPr>
        <p:txBody>
          <a:bodyPr/>
          <a:lstStyle>
            <a:defPPr>
              <a:defRPr lang="fr-FR"/>
            </a:defPPr>
            <a:lvl1pPr marL="609600" indent="-609600" algn="ctr" defTabSz="914400" eaLnBrk="1" latinLnBrk="0" hangingPunct="1">
              <a:lnSpc>
                <a:spcPct val="150000"/>
              </a:lnSpc>
              <a:spcBef>
                <a:spcPct val="20000"/>
              </a:spcBef>
              <a:defRPr sz="2800" kern="0">
                <a:solidFill>
                  <a:srgbClr val="FFFF00"/>
                </a:solidFill>
                <a:effectLst>
                  <a:outerShdw blurRad="38100" dist="38100" dir="2700000" algn="tl">
                    <a:srgbClr val="000000"/>
                  </a:outerShdw>
                </a:effectLst>
                <a:latin typeface="+mn-lt"/>
                <a:ea typeface="+mn-ea"/>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defTabSz="914400" eaLnBrk="1" latinLnBrk="0" hangingPunct="1">
              <a:defRPr sz="1800">
                <a:latin typeface="+mn-lt"/>
                <a:ea typeface="+mn-ea"/>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indent="0">
              <a:defRPr/>
            </a:pPr>
            <a:r>
              <a:rPr lang="fr-FR" b="1" dirty="0">
                <a:solidFill>
                  <a:srgbClr val="00B0F0"/>
                </a:solidFill>
                <a:latin typeface="Arial" panose="020B0604020202020204" pitchFamily="34" charset="0"/>
                <a:cs typeface="Arial" panose="020B0604020202020204" pitchFamily="34" charset="0"/>
              </a:rPr>
              <a:t>EUROPEAN UNION TRAINING MISSION IN MALI</a:t>
            </a:r>
          </a:p>
        </p:txBody>
      </p:sp>
    </p:spTree>
    <p:extLst>
      <p:ext uri="{BB962C8B-B14F-4D97-AF65-F5344CB8AC3E}">
        <p14:creationId xmlns:p14="http://schemas.microsoft.com/office/powerpoint/2010/main" val="371494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3" name="Title 1"/>
          <p:cNvSpPr>
            <a:spLocks noGrp="1"/>
          </p:cNvSpPr>
          <p:nvPr>
            <p:ph type="title"/>
          </p:nvPr>
        </p:nvSpPr>
        <p:spPr>
          <a:xfrm>
            <a:off x="2256367" y="404664"/>
            <a:ext cx="7680060" cy="415498"/>
          </a:xfrm>
          <a:prstGeom prst="rect">
            <a:avLst/>
          </a:prstGeom>
          <a:solidFill>
            <a:srgbClr val="0070C0"/>
          </a:solidFill>
          <a:ln>
            <a:noFill/>
          </a:ln>
        </p:spPr>
        <p:txBody>
          <a:bodyPr wrap="square">
            <a:spAutoFit/>
          </a:bodyPr>
          <a:lstStyle>
            <a:lvl1pPr>
              <a:defRPr lang="en-US" sz="2100" b="1" kern="1200">
                <a:solidFill>
                  <a:prstClr val="white"/>
                </a:solidFill>
                <a:latin typeface="Calibri"/>
                <a:ea typeface="MS PGothic" pitchFamily="34" charset="-128"/>
                <a:cs typeface="Arial" charset="0"/>
              </a:defRPr>
            </a:lvl1pPr>
          </a:lstStyle>
          <a:p>
            <a:pPr lvl="0" eaLnBrk="1" fontAlgn="auto" hangingPunct="1">
              <a:spcBef>
                <a:spcPts val="0"/>
              </a:spcBef>
              <a:spcAft>
                <a:spcPts val="0"/>
              </a:spcAft>
            </a:pPr>
            <a:r>
              <a:rPr lang="en-US" dirty="0"/>
              <a:t>Click to edit Master title style</a:t>
            </a:r>
          </a:p>
        </p:txBody>
      </p:sp>
    </p:spTree>
    <p:extLst>
      <p:ext uri="{BB962C8B-B14F-4D97-AF65-F5344CB8AC3E}">
        <p14:creationId xmlns:p14="http://schemas.microsoft.com/office/powerpoint/2010/main" val="304077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04760" y="522978"/>
            <a:ext cx="8769976" cy="507831"/>
          </a:xfrm>
          <a:prstGeom prst="rect">
            <a:avLst/>
          </a:prstGeom>
          <a:solidFill>
            <a:srgbClr val="0070C0"/>
          </a:solidFill>
          <a:ln>
            <a:noFill/>
          </a:ln>
        </p:spPr>
        <p:txBody>
          <a:bodyPr wrap="square">
            <a:spAutoFit/>
          </a:bodyPr>
          <a:lstStyle>
            <a:lvl1pPr algn="ctr">
              <a:defRPr lang="en-US" sz="2700" b="1" dirty="0">
                <a:solidFill>
                  <a:prstClr val="white"/>
                </a:solidFill>
                <a:latin typeface="Arial" panose="020B0604020202020204" pitchFamily="34" charset="0"/>
                <a:ea typeface="MS PGothic" pitchFamily="34" charset="-128"/>
                <a:cs typeface="Arial" panose="020B0604020202020204" pitchFamily="34" charset="0"/>
              </a:defRPr>
            </a:lvl1pPr>
          </a:lstStyle>
          <a:p>
            <a:pPr lvl="0" fontAlgn="auto">
              <a:spcBef>
                <a:spcPts val="0"/>
              </a:spcBef>
              <a:spcAft>
                <a:spcPts val="0"/>
              </a:spcAft>
            </a:pPr>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solidFill>
                  <a:prstClr val="black">
                    <a:tint val="75000"/>
                  </a:prstClr>
                </a:solidFill>
              </a:rPr>
              <a:t>UNCLASSIFIED</a:t>
            </a:r>
          </a:p>
        </p:txBody>
      </p:sp>
    </p:spTree>
    <p:extLst>
      <p:ext uri="{BB962C8B-B14F-4D97-AF65-F5344CB8AC3E}">
        <p14:creationId xmlns:p14="http://schemas.microsoft.com/office/powerpoint/2010/main" val="370926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55637"/>
            <a:ext cx="10363200" cy="175432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7" indent="0" algn="ctr">
              <a:buNone/>
              <a:defRPr sz="1500"/>
            </a:lvl2pPr>
            <a:lvl3pPr marL="685814" indent="0" algn="ctr">
              <a:buNone/>
              <a:defRPr sz="1350"/>
            </a:lvl3pPr>
            <a:lvl4pPr marL="1028720" indent="0" algn="ctr">
              <a:buNone/>
              <a:defRPr sz="1200"/>
            </a:lvl4pPr>
            <a:lvl5pPr marL="1371628" indent="0" algn="ctr">
              <a:buNone/>
              <a:defRPr sz="1200"/>
            </a:lvl5pPr>
            <a:lvl6pPr marL="1714535" indent="0" algn="ctr">
              <a:buNone/>
              <a:defRPr sz="1200"/>
            </a:lvl6pPr>
            <a:lvl7pPr marL="2057441" indent="0" algn="ctr">
              <a:buNone/>
              <a:defRPr sz="1200"/>
            </a:lvl7pPr>
            <a:lvl8pPr marL="2400348" indent="0" algn="ctr">
              <a:buNone/>
              <a:defRPr sz="1200"/>
            </a:lvl8pPr>
            <a:lvl9pPr marL="274325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86E1A-15BF-4130-9C51-DE2752722222}"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8EB114-593A-484C-A406-7B66E31C5C73}" type="slidenum">
              <a:rPr lang="en-GB" smtClean="0"/>
              <a:t>‹#›</a:t>
            </a:fld>
            <a:endParaRPr lang="en-GB"/>
          </a:p>
        </p:txBody>
      </p:sp>
    </p:spTree>
    <p:extLst>
      <p:ext uri="{BB962C8B-B14F-4D97-AF65-F5344CB8AC3E}">
        <p14:creationId xmlns:p14="http://schemas.microsoft.com/office/powerpoint/2010/main" val="81017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2" descr="F:\logo EUTM - Mali_201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9353" y="188641"/>
            <a:ext cx="952133" cy="906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ZoneTexte 7"/>
          <p:cNvSpPr txBox="1"/>
          <p:nvPr userDrawn="1"/>
        </p:nvSpPr>
        <p:spPr>
          <a:xfrm>
            <a:off x="4098068" y="188641"/>
            <a:ext cx="4224469" cy="261610"/>
          </a:xfrm>
          <a:prstGeom prst="rect">
            <a:avLst/>
          </a:prstGeom>
          <a:solidFill>
            <a:schemeClr val="bg1"/>
          </a:solidFill>
        </p:spPr>
        <p:txBody>
          <a:bodyPr wrap="square" rtlCol="0">
            <a:spAutoFit/>
          </a:bodyPr>
          <a:lstStyle>
            <a:defPPr>
              <a:defRPr lang="en-US"/>
            </a:defPPr>
            <a:lvl1pPr algn="ctr">
              <a:defRPr sz="1100">
                <a:solidFill>
                  <a:schemeClr val="tx1">
                    <a:lumMod val="95000"/>
                    <a:lumOff val="5000"/>
                  </a:schemeClr>
                </a:solidFill>
              </a:defRPr>
            </a:lvl1pPr>
          </a:lstStyle>
          <a:p>
            <a:r>
              <a:rPr lang="sk-SK" dirty="0">
                <a:solidFill>
                  <a:srgbClr val="FF0000"/>
                </a:solidFill>
              </a:rPr>
              <a:t>UNCLASSIFIED</a:t>
            </a:r>
            <a:endParaRPr lang="fr-FR" dirty="0">
              <a:solidFill>
                <a:srgbClr val="FF0000"/>
              </a:solidFill>
            </a:endParaRPr>
          </a:p>
        </p:txBody>
      </p:sp>
      <p:sp>
        <p:nvSpPr>
          <p:cNvPr id="6" name="ZoneTexte 7"/>
          <p:cNvSpPr txBox="1"/>
          <p:nvPr userDrawn="1"/>
        </p:nvSpPr>
        <p:spPr>
          <a:xfrm>
            <a:off x="4098067" y="6596390"/>
            <a:ext cx="4224469" cy="261610"/>
          </a:xfrm>
          <a:prstGeom prst="rect">
            <a:avLst/>
          </a:prstGeom>
          <a:solidFill>
            <a:schemeClr val="bg1"/>
          </a:solidFill>
        </p:spPr>
        <p:txBody>
          <a:bodyPr wrap="square" rtlCol="0">
            <a:spAutoFit/>
          </a:bodyPr>
          <a:lstStyle>
            <a:defPPr>
              <a:defRPr lang="en-US"/>
            </a:defPPr>
            <a:lvl1pPr algn="ctr">
              <a:defRPr sz="1100">
                <a:solidFill>
                  <a:schemeClr val="tx1">
                    <a:lumMod val="95000"/>
                    <a:lumOff val="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k-SK" dirty="0">
                <a:solidFill>
                  <a:srgbClr val="FF0000"/>
                </a:solidFill>
              </a:rPr>
              <a:t>UNCLASSIFIED</a:t>
            </a:r>
            <a:endParaRPr lang="fr-FR" dirty="0">
              <a:solidFill>
                <a:srgbClr val="FF0000"/>
              </a:solidFill>
            </a:endParaRPr>
          </a:p>
        </p:txBody>
      </p:sp>
    </p:spTree>
    <p:extLst>
      <p:ext uri="{BB962C8B-B14F-4D97-AF65-F5344CB8AC3E}">
        <p14:creationId xmlns:p14="http://schemas.microsoft.com/office/powerpoint/2010/main" val="834477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4" r:id="rId4"/>
    <p:sldLayoutId id="2147483695" r:id="rId5"/>
    <p:sldLayoutId id="2147483696" r:id="rId6"/>
    <p:sldLayoutId id="2147483697"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600" b="1">
          <a:solidFill>
            <a:srgbClr val="04388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b="1">
          <a:solidFill>
            <a:srgbClr val="007CC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mn-cs"/>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cs typeface="+mn-cs"/>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cs typeface="+mn-cs"/>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cs typeface="+mn-cs"/>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dirty="0" smtClean="0"/>
              <a:t>J3 EOD Experience from EUTM MALI</a:t>
            </a:r>
            <a:endParaRPr lang="en-US" dirty="0"/>
          </a:p>
        </p:txBody>
      </p:sp>
      <p:sp>
        <p:nvSpPr>
          <p:cNvPr id="2" name="Obdĺžnik 1"/>
          <p:cNvSpPr/>
          <p:nvPr/>
        </p:nvSpPr>
        <p:spPr>
          <a:xfrm>
            <a:off x="0" y="5973335"/>
            <a:ext cx="12192000" cy="307777"/>
          </a:xfrm>
          <a:prstGeom prst="rect">
            <a:avLst/>
          </a:prstGeom>
        </p:spPr>
        <p:txBody>
          <a:bodyPr wrap="square">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Lieutenant Colonel </a:t>
            </a:r>
            <a:r>
              <a:rPr lang="sk-SK" sz="1400" dirty="0">
                <a:latin typeface="Calibri" panose="020F0502020204030204" pitchFamily="34" charset="0"/>
                <a:ea typeface="Calibri" panose="020F0502020204030204" pitchFamily="34" charset="0"/>
                <a:cs typeface="Calibri" panose="020F0502020204030204" pitchFamily="34" charset="0"/>
              </a:rPr>
              <a:t>René </a:t>
            </a:r>
            <a:r>
              <a:rPr lang="sk-SK" sz="1400" dirty="0" smtClean="0">
                <a:latin typeface="Calibri" panose="020F0502020204030204" pitchFamily="34" charset="0"/>
                <a:ea typeface="Calibri" panose="020F0502020204030204" pitchFamily="34" charset="0"/>
                <a:cs typeface="Calibri" panose="020F0502020204030204" pitchFamily="34" charset="0"/>
              </a:rPr>
              <a:t>HEČKO </a:t>
            </a:r>
            <a:r>
              <a:rPr lang="en-US" sz="1400" dirty="0">
                <a:latin typeface="Calibri" panose="020F0502020204030204" pitchFamily="34" charset="0"/>
                <a:ea typeface="Calibri" panose="020F0502020204030204" pitchFamily="34" charset="0"/>
                <a:cs typeface="Calibri" panose="020F0502020204030204" pitchFamily="34" charset="0"/>
              </a:rPr>
              <a:t>(OF-4)</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8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ky, outdoor, sign&#10;&#10;Description automatically generated">
            <a:extLst>
              <a:ext uri="{FF2B5EF4-FFF2-40B4-BE49-F238E27FC236}">
                <a16:creationId xmlns:a16="http://schemas.microsoft.com/office/drawing/2014/main" id="{63ECC8B4-FE3E-130D-124C-64D4074FA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2131090"/>
            <a:ext cx="3505398" cy="2629049"/>
          </a:xfrm>
          <a:prstGeom prst="rect">
            <a:avLst/>
          </a:prstGeom>
        </p:spPr>
      </p:pic>
      <p:sp>
        <p:nvSpPr>
          <p:cNvPr id="3" name="Title 2">
            <a:extLst>
              <a:ext uri="{FF2B5EF4-FFF2-40B4-BE49-F238E27FC236}">
                <a16:creationId xmlns:a16="http://schemas.microsoft.com/office/drawing/2014/main" id="{0D844E50-0247-5509-DFD4-06D337AAEEC2}"/>
              </a:ext>
            </a:extLst>
          </p:cNvPr>
          <p:cNvSpPr>
            <a:spLocks noGrp="1"/>
          </p:cNvSpPr>
          <p:nvPr>
            <p:ph type="title"/>
          </p:nvPr>
        </p:nvSpPr>
        <p:spPr>
          <a:xfrm>
            <a:off x="1919536" y="4952"/>
            <a:ext cx="8769976" cy="646331"/>
          </a:xfrm>
        </p:spPr>
        <p:txBody>
          <a:bodyPr/>
          <a:lstStyle/>
          <a:p>
            <a:r>
              <a:rPr lang="en-US" dirty="0"/>
              <a:t>MISSION ORDER</a:t>
            </a:r>
            <a:endParaRPr lang="en-150" dirty="0"/>
          </a:p>
        </p:txBody>
      </p:sp>
      <p:pic>
        <p:nvPicPr>
          <p:cNvPr id="9" name="Picture 8" descr="Shape&#10;&#10;Description automatically generated">
            <a:extLst>
              <a:ext uri="{FF2B5EF4-FFF2-40B4-BE49-F238E27FC236}">
                <a16:creationId xmlns:a16="http://schemas.microsoft.com/office/drawing/2014/main" id="{EE0031FD-8FA4-813C-B820-1F636A4B3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596" y="1124744"/>
            <a:ext cx="1016809" cy="973118"/>
          </a:xfrm>
          <a:prstGeom prst="rect">
            <a:avLst/>
          </a:prstGeom>
        </p:spPr>
      </p:pic>
      <p:sp>
        <p:nvSpPr>
          <p:cNvPr id="12" name="Speech Bubble: Rectangle with Corners Rounded 11">
            <a:extLst>
              <a:ext uri="{FF2B5EF4-FFF2-40B4-BE49-F238E27FC236}">
                <a16:creationId xmlns:a16="http://schemas.microsoft.com/office/drawing/2014/main" id="{D8757F4A-0E4A-5C49-CB38-FA5113FCED34}"/>
              </a:ext>
            </a:extLst>
          </p:cNvPr>
          <p:cNvSpPr/>
          <p:nvPr/>
        </p:nvSpPr>
        <p:spPr>
          <a:xfrm>
            <a:off x="4079776" y="1611303"/>
            <a:ext cx="7976324" cy="3744416"/>
          </a:xfrm>
          <a:prstGeom prst="wedgeRoundRectCallout">
            <a:avLst>
              <a:gd name="adj1" fmla="val -89208"/>
              <a:gd name="adj2" fmla="val -11835"/>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MISSION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MFCdr will conduct millitary asssistance to</a:t>
            </a:r>
            <a:r>
              <a:rPr lang="ro-RO" sz="2000">
                <a:solidFill>
                  <a:prstClr val="black"/>
                </a:solidFill>
                <a:latin typeface="Arial" panose="020B0604020202020204" pitchFamily="34" charset="0"/>
                <a:cs typeface="Arial" panose="020B0604020202020204" pitchFamily="34" charset="0"/>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MaAF, focussed on Strategic Advice and Education and develop plans to resume training;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o-RO" sz="2000">
                <a:solidFill>
                  <a:prstClr val="black"/>
                </a:solidFill>
                <a:latin typeface="Arial" panose="020B0604020202020204" pitchFamily="34" charset="0"/>
                <a:cs typeface="Arial" panose="020B0604020202020204" pitchFamily="34" charset="0"/>
              </a:rPr>
              <a:t>BFA Armed Forces;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o-RO"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G5S JF.</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MAIN EFFORT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main effort will be to mantain liaison with MaAF by rebuilding mutual confidence</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8" name="Picture 7" descr="Diagram&#10;&#10;Description automatically generated">
            <a:extLst>
              <a:ext uri="{FF2B5EF4-FFF2-40B4-BE49-F238E27FC236}">
                <a16:creationId xmlns:a16="http://schemas.microsoft.com/office/drawing/2014/main" id="{4AF473C7-5D5E-69E2-B63D-ECA2180F8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047" y="4872186"/>
            <a:ext cx="1722140" cy="1722140"/>
          </a:xfrm>
          <a:prstGeom prst="rect">
            <a:avLst/>
          </a:prstGeom>
        </p:spPr>
      </p:pic>
      <p:sp>
        <p:nvSpPr>
          <p:cNvPr id="5" name="Footer Placeholder 2">
            <a:extLst>
              <a:ext uri="{FF2B5EF4-FFF2-40B4-BE49-F238E27FC236}">
                <a16:creationId xmlns:a16="http://schemas.microsoft.com/office/drawing/2014/main" id="{D207F912-B18E-1151-1779-457658D130BC}"/>
              </a:ext>
            </a:extLst>
          </p:cNvPr>
          <p:cNvSpPr txBox="1">
            <a:spLocks/>
          </p:cNvSpPr>
          <p:nvPr/>
        </p:nvSpPr>
        <p:spPr>
          <a:xfrm>
            <a:off x="4165600" y="659226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EU LIMITE</a:t>
            </a:r>
          </a:p>
        </p:txBody>
      </p:sp>
    </p:spTree>
    <p:extLst>
      <p:ext uri="{BB962C8B-B14F-4D97-AF65-F5344CB8AC3E}">
        <p14:creationId xmlns:p14="http://schemas.microsoft.com/office/powerpoint/2010/main" val="187577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555304" y="474209"/>
            <a:ext cx="5284563" cy="523220"/>
          </a:xfrm>
        </p:spPr>
        <p:txBody>
          <a:bodyPr/>
          <a:lstStyle/>
          <a:p>
            <a:r>
              <a:rPr lang="en-US" dirty="0" smtClean="0"/>
              <a:t>Source Documents</a:t>
            </a:r>
            <a:endParaRPr lang="en-US" dirty="0"/>
          </a:p>
        </p:txBody>
      </p:sp>
      <p:cxnSp>
        <p:nvCxnSpPr>
          <p:cNvPr id="14" name="Straight Arrow Connector 13"/>
          <p:cNvCxnSpPr/>
          <p:nvPr/>
        </p:nvCxnSpPr>
        <p:spPr bwMode="auto">
          <a:xfrm flipV="1">
            <a:off x="5352953" y="4457836"/>
            <a:ext cx="1257464" cy="1341165"/>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TextBox 25"/>
          <p:cNvSpPr txBox="1"/>
          <p:nvPr/>
        </p:nvSpPr>
        <p:spPr>
          <a:xfrm>
            <a:off x="7543802" y="9601557"/>
            <a:ext cx="3353425" cy="3624069"/>
          </a:xfrm>
          <a:prstGeom prst="rect">
            <a:avLst/>
          </a:prstGeom>
          <a:noFill/>
        </p:spPr>
        <p:txBody>
          <a:bodyPr wrap="square" rtlCol="0">
            <a:spAutoFit/>
          </a:bodyPr>
          <a:lstStyle/>
          <a:p>
            <a:pPr defTabSz="685891" fontAlgn="base">
              <a:defRPr/>
            </a:pPr>
            <a:r>
              <a:rPr lang="en-US" sz="1350">
                <a:solidFill>
                  <a:prstClr val="black"/>
                </a:solidFill>
                <a:latin typeface="Calibri"/>
              </a:rPr>
              <a:t>he Military Planning and Conduct Capability (MPCC), located in Brussels, has the strategic level responsibility for the planning and conduct of the EU’s non-executive military missions.</a:t>
            </a:r>
          </a:p>
          <a:p>
            <a:pPr defTabSz="685891" fontAlgn="base">
              <a:defRPr/>
            </a:pPr>
            <a:r>
              <a:rPr lang="en-US" sz="1350">
                <a:solidFill>
                  <a:prstClr val="black"/>
                </a:solidFill>
                <a:latin typeface="Calibri"/>
              </a:rPr>
              <a:t>It acts under the political control and strategic direction of the Political and Security Committee (PSC).</a:t>
            </a:r>
          </a:p>
          <a:p>
            <a:pPr defTabSz="685891" fontAlgn="base">
              <a:defRPr/>
            </a:pPr>
            <a:r>
              <a:rPr lang="en-US" sz="1350">
                <a:solidFill>
                  <a:prstClr val="black"/>
                </a:solidFill>
                <a:latin typeface="Calibri"/>
              </a:rPr>
              <a:t> </a:t>
            </a:r>
          </a:p>
          <a:p>
            <a:pPr defTabSz="685891" fontAlgn="base">
              <a:defRPr/>
            </a:pPr>
            <a:r>
              <a:rPr lang="en-US" sz="1350">
                <a:solidFill>
                  <a:prstClr val="black"/>
                </a:solidFill>
                <a:latin typeface="Calibri"/>
              </a:rPr>
              <a:t>At operational level, Mission Force Commander (MFCdr) –at present, the Spanish General Enrique Millan- exercises command with the support of a Mission Force HeadQuarters (MFHQ) located in Mali. In addition, a Mission Support Cell (MSC) of the MFHQ is transiently included in the MPCC in Brussels.</a:t>
            </a:r>
          </a:p>
        </p:txBody>
      </p:sp>
      <p:sp>
        <p:nvSpPr>
          <p:cNvPr id="3" name="Obdĺžnik 2"/>
          <p:cNvSpPr/>
          <p:nvPr/>
        </p:nvSpPr>
        <p:spPr>
          <a:xfrm>
            <a:off x="247651" y="1864954"/>
            <a:ext cx="11677650" cy="2862322"/>
          </a:xfrm>
          <a:prstGeom prst="rect">
            <a:avLst/>
          </a:prstGeom>
        </p:spPr>
        <p:txBody>
          <a:bodyPr wrap="square">
            <a:spAutoFit/>
          </a:bodyPr>
          <a:lstStyle/>
          <a:p>
            <a:pPr marL="342900" indent="-342900">
              <a:buFont typeface="Wingdings" panose="05000000000000000000" pitchFamily="2" charset="2"/>
              <a:buChar char="q"/>
            </a:pPr>
            <a:r>
              <a:rPr lang="en-US" sz="2000" dirty="0">
                <a:latin typeface="Calibri" panose="020F0502020204030204" pitchFamily="34" charset="0"/>
                <a:cs typeface="Calibri" panose="020F0502020204030204" pitchFamily="34" charset="0"/>
              </a:rPr>
              <a:t>The EUTM Mali mandate is authorized by the relevant decision of the Council </a:t>
            </a:r>
            <a:r>
              <a:rPr lang="en-US" sz="2000" dirty="0" smtClean="0">
                <a:latin typeface="Calibri" panose="020F0502020204030204" pitchFamily="34" charset="0"/>
                <a:cs typeface="Calibri" panose="020F0502020204030204" pitchFamily="34" charset="0"/>
              </a:rPr>
              <a:t>European </a:t>
            </a:r>
            <a:r>
              <a:rPr lang="en-US" sz="2000" dirty="0">
                <a:latin typeface="Calibri" panose="020F0502020204030204" pitchFamily="34" charset="0"/>
                <a:cs typeface="Calibri" panose="020F0502020204030204" pitchFamily="34" charset="0"/>
              </a:rPr>
              <a:t>External Action </a:t>
            </a:r>
            <a:r>
              <a:rPr lang="en-US" sz="2000" dirty="0" smtClean="0">
                <a:latin typeface="Calibri" panose="020F0502020204030204" pitchFamily="34" charset="0"/>
                <a:cs typeface="Calibri" panose="020F0502020204030204" pitchFamily="34" charset="0"/>
              </a:rPr>
              <a:t>Service </a:t>
            </a:r>
            <a:r>
              <a:rPr lang="sk-SK" sz="2000" dirty="0" smtClean="0">
                <a:latin typeface="Calibri" panose="020F0502020204030204" pitchFamily="34" charset="0"/>
                <a:cs typeface="Calibri" panose="020F0502020204030204" pitchFamily="34" charset="0"/>
              </a:rPr>
              <a:t>(</a:t>
            </a:r>
            <a:r>
              <a:rPr lang="en-US" sz="2000" dirty="0" smtClean="0">
                <a:latin typeface="Calibri" panose="020F0502020204030204" pitchFamily="34" charset="0"/>
                <a:cs typeface="Calibri" panose="020F0502020204030204" pitchFamily="34" charset="0"/>
              </a:rPr>
              <a:t>EEAS</a:t>
            </a:r>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Common </a:t>
            </a:r>
            <a:r>
              <a:rPr lang="en-US" sz="2000" dirty="0">
                <a:latin typeface="Calibri" panose="020F0502020204030204" pitchFamily="34" charset="0"/>
                <a:cs typeface="Calibri" panose="020F0502020204030204" pitchFamily="34" charset="0"/>
              </a:rPr>
              <a:t>Foreign and Security </a:t>
            </a:r>
            <a:r>
              <a:rPr lang="en-US" sz="2000" dirty="0" smtClean="0">
                <a:latin typeface="Calibri" panose="020F0502020204030204" pitchFamily="34" charset="0"/>
                <a:cs typeface="Calibri" panose="020F0502020204030204" pitchFamily="34" charset="0"/>
              </a:rPr>
              <a:t>Policy </a:t>
            </a:r>
            <a:r>
              <a:rPr lang="sk-SK" sz="2000" dirty="0" smtClean="0">
                <a:latin typeface="Calibri" panose="020F0502020204030204" pitchFamily="34" charset="0"/>
                <a:cs typeface="Calibri" panose="020F0502020204030204" pitchFamily="34" charset="0"/>
              </a:rPr>
              <a:t>(</a:t>
            </a:r>
            <a:r>
              <a:rPr lang="en-US" sz="2000" dirty="0" smtClean="0">
                <a:latin typeface="Calibri" panose="020F0502020204030204" pitchFamily="34" charset="0"/>
                <a:cs typeface="Calibri" panose="020F0502020204030204" pitchFamily="34" charset="0"/>
              </a:rPr>
              <a:t>CFSP</a:t>
            </a:r>
            <a:r>
              <a:rPr lang="sk-SK" sz="2000" dirty="0" smtClean="0">
                <a:latin typeface="Calibri" panose="020F0502020204030204" pitchFamily="34" charset="0"/>
                <a:cs typeface="Calibri" panose="020F0502020204030204" pitchFamily="34" charset="0"/>
              </a:rPr>
              <a:t>)</a:t>
            </a:r>
            <a:r>
              <a:rPr lang="en-US"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from 2020.</a:t>
            </a:r>
          </a:p>
          <a:p>
            <a:pPr marL="342900" indent="-342900">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sz="2000" dirty="0">
                <a:latin typeface="Calibri" panose="020F0502020204030204" pitchFamily="34" charset="0"/>
                <a:cs typeface="Calibri" panose="020F0502020204030204" pitchFamily="34" charset="0"/>
              </a:rPr>
              <a:t>5 EUTM mandate of 24 April 2020 EUTM Mali Mandate 5 Mission Plan European External Action Service (EEAS) 2020/451 of 28/04/2020</a:t>
            </a:r>
          </a:p>
          <a:p>
            <a:pPr marL="342900" indent="-342900">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q"/>
            </a:pPr>
            <a:r>
              <a:rPr lang="en-US" sz="2000" dirty="0">
                <a:latin typeface="Calibri" panose="020F0502020204030204" pitchFamily="34" charset="0"/>
                <a:cs typeface="Calibri" panose="020F0502020204030204" pitchFamily="34" charset="0"/>
              </a:rPr>
              <a:t>The mandate of </a:t>
            </a:r>
            <a:r>
              <a:rPr lang="sk-SK" sz="2000" dirty="0" smtClean="0">
                <a:latin typeface="Calibri" panose="020F0502020204030204" pitchFamily="34" charset="0"/>
                <a:cs typeface="Calibri" panose="020F0502020204030204" pitchFamily="34" charset="0"/>
              </a:rPr>
              <a:t>24. </a:t>
            </a:r>
            <a:r>
              <a:rPr lang="en-US" sz="2000" dirty="0" smtClean="0">
                <a:latin typeface="Calibri" panose="020F0502020204030204" pitchFamily="34" charset="0"/>
                <a:cs typeface="Calibri" panose="020F0502020204030204" pitchFamily="34" charset="0"/>
              </a:rPr>
              <a:t>April 2020 </a:t>
            </a:r>
            <a:r>
              <a:rPr lang="en-US" sz="2000" dirty="0">
                <a:latin typeface="Calibri" panose="020F0502020204030204" pitchFamily="34" charset="0"/>
                <a:cs typeface="Calibri" panose="020F0502020204030204" pitchFamily="34" charset="0"/>
              </a:rPr>
              <a:t>amends Council Decision (CFSP) 2018/716 of </a:t>
            </a:r>
            <a:r>
              <a:rPr lang="sk-SK" sz="2000" dirty="0" smtClean="0">
                <a:latin typeface="Calibri" panose="020F0502020204030204" pitchFamily="34" charset="0"/>
                <a:cs typeface="Calibri" panose="020F0502020204030204" pitchFamily="34" charset="0"/>
              </a:rPr>
              <a:t>14. </a:t>
            </a:r>
            <a:r>
              <a:rPr lang="sk-SK" sz="2000" dirty="0">
                <a:latin typeface="Calibri" panose="020F0502020204030204" pitchFamily="34" charset="0"/>
                <a:cs typeface="Calibri" panose="020F0502020204030204" pitchFamily="34" charset="0"/>
              </a:rPr>
              <a:t>M</a:t>
            </a:r>
            <a:r>
              <a:rPr lang="en-US" sz="2000" dirty="0" smtClean="0">
                <a:latin typeface="Calibri" panose="020F0502020204030204" pitchFamily="34" charset="0"/>
                <a:cs typeface="Calibri" panose="020F0502020204030204" pitchFamily="34" charset="0"/>
              </a:rPr>
              <a:t>ay </a:t>
            </a:r>
            <a:r>
              <a:rPr lang="en-US" sz="2000" dirty="0">
                <a:latin typeface="Calibri" panose="020F0502020204030204" pitchFamily="34" charset="0"/>
                <a:cs typeface="Calibri" panose="020F0502020204030204" pitchFamily="34" charset="0"/>
              </a:rPr>
              <a:t>2018 and Council Decision 2013/34 / (CFSP) of </a:t>
            </a:r>
            <a:r>
              <a:rPr lang="sk-SK" sz="2000" dirty="0" smtClean="0">
                <a:latin typeface="Calibri" panose="020F0502020204030204" pitchFamily="34" charset="0"/>
                <a:cs typeface="Calibri" panose="020F0502020204030204" pitchFamily="34" charset="0"/>
              </a:rPr>
              <a:t>17. </a:t>
            </a:r>
            <a:r>
              <a:rPr lang="en-US" sz="2000" dirty="0" smtClean="0">
                <a:latin typeface="Calibri" panose="020F0502020204030204" pitchFamily="34" charset="0"/>
                <a:cs typeface="Calibri" panose="020F0502020204030204" pitchFamily="34" charset="0"/>
              </a:rPr>
              <a:t>January 2013 </a:t>
            </a:r>
            <a:r>
              <a:rPr lang="en-US" sz="2000" dirty="0">
                <a:latin typeface="Calibri" panose="020F0502020204030204" pitchFamily="34" charset="0"/>
                <a:cs typeface="Calibri" panose="020F0502020204030204" pitchFamily="34" charset="0"/>
              </a:rPr>
              <a:t>on the European Union Military Mission (EUTM Mali) " in follow-up to the letter of invitation sent to the EU by the Republic of Mali on </a:t>
            </a:r>
            <a:r>
              <a:rPr lang="sk-SK" sz="2000" dirty="0" smtClean="0">
                <a:latin typeface="Calibri" panose="020F0502020204030204" pitchFamily="34" charset="0"/>
                <a:cs typeface="Calibri" panose="020F0502020204030204" pitchFamily="34" charset="0"/>
              </a:rPr>
              <a:t>24. </a:t>
            </a:r>
            <a:r>
              <a:rPr lang="en-US" sz="2000" dirty="0" smtClean="0">
                <a:latin typeface="Calibri" panose="020F0502020204030204" pitchFamily="34" charset="0"/>
                <a:cs typeface="Calibri" panose="020F0502020204030204" pitchFamily="34" charset="0"/>
              </a:rPr>
              <a:t>December 2012</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56329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6984" y="1551168"/>
            <a:ext cx="5160218" cy="4392432"/>
          </a:xfrm>
          <a:prstGeom prst="rect">
            <a:avLst/>
          </a:prstGeom>
          <a:ln>
            <a:solidFill>
              <a:sysClr val="windowText" lastClr="000000"/>
            </a:solidFill>
          </a:ln>
        </p:spPr>
      </p:pic>
      <p:graphicFrame>
        <p:nvGraphicFramePr>
          <p:cNvPr id="5" name="Tabelle 24"/>
          <p:cNvGraphicFramePr>
            <a:graphicFrameLocks noGrp="1"/>
          </p:cNvGraphicFramePr>
          <p:nvPr>
            <p:extLst>
              <p:ext uri="{D42A27DB-BD31-4B8C-83A1-F6EECF244321}">
                <p14:modId xmlns:p14="http://schemas.microsoft.com/office/powerpoint/2010/main" val="610445601"/>
              </p:ext>
            </p:extLst>
          </p:nvPr>
        </p:nvGraphicFramePr>
        <p:xfrm>
          <a:off x="6800850" y="1169298"/>
          <a:ext cx="5162550" cy="5577295"/>
        </p:xfrm>
        <a:graphic>
          <a:graphicData uri="http://schemas.openxmlformats.org/drawingml/2006/table">
            <a:tbl>
              <a:tblPr firstRow="1" bandRow="1">
                <a:tableStyleId>{5C22544A-7EE6-4342-B048-85BDC9FD1C3A}</a:tableStyleId>
              </a:tblPr>
              <a:tblGrid>
                <a:gridCol w="1855579">
                  <a:extLst>
                    <a:ext uri="{9D8B030D-6E8A-4147-A177-3AD203B41FA5}">
                      <a16:colId xmlns:a16="http://schemas.microsoft.com/office/drawing/2014/main" val="2631927916"/>
                    </a:ext>
                  </a:extLst>
                </a:gridCol>
                <a:gridCol w="3306971">
                  <a:extLst>
                    <a:ext uri="{9D8B030D-6E8A-4147-A177-3AD203B41FA5}">
                      <a16:colId xmlns:a16="http://schemas.microsoft.com/office/drawing/2014/main" val="1024076340"/>
                    </a:ext>
                  </a:extLst>
                </a:gridCol>
              </a:tblGrid>
              <a:tr h="488424">
                <a:tc>
                  <a:txBody>
                    <a:bodyPr/>
                    <a:lstStyle/>
                    <a:p>
                      <a:r>
                        <a:rPr lang="en-US" sz="1400" noProof="0" dirty="0" smtClean="0"/>
                        <a:t>The facts</a:t>
                      </a:r>
                      <a:endParaRPr lang="en-US" sz="1400" noProof="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noProof="0" dirty="0" smtClean="0"/>
                        <a:t>République du Mali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Republic of Mali</a:t>
                      </a:r>
                      <a:endParaRPr lang="en-US" sz="1400" noProof="0" dirty="0"/>
                    </a:p>
                  </a:txBody>
                  <a:tcPr/>
                </a:tc>
                <a:extLst>
                  <a:ext uri="{0D108BD9-81ED-4DB2-BD59-A6C34878D82A}">
                    <a16:rowId xmlns:a16="http://schemas.microsoft.com/office/drawing/2014/main" val="983657941"/>
                  </a:ext>
                </a:extLst>
              </a:tr>
              <a:tr h="484242">
                <a:tc>
                  <a:txBody>
                    <a:bodyPr/>
                    <a:lstStyle/>
                    <a:p>
                      <a:r>
                        <a:rPr lang="en-US" sz="1400" noProof="0" dirty="0" smtClean="0"/>
                        <a:t>The heads of</a:t>
                      </a:r>
                      <a:r>
                        <a:rPr lang="en-US" sz="1400" baseline="0" noProof="0" dirty="0" smtClean="0"/>
                        <a:t> state and government</a:t>
                      </a:r>
                      <a:endParaRPr lang="en-US" sz="14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Interim president: COL. ASSIMI GOITA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Interim prime minister: CHOGUEL MAÏGA </a:t>
                      </a:r>
                      <a:endParaRPr lang="en-US" sz="1400" noProof="0" dirty="0"/>
                    </a:p>
                  </a:txBody>
                  <a:tcPr/>
                </a:tc>
                <a:extLst>
                  <a:ext uri="{0D108BD9-81ED-4DB2-BD59-A6C34878D82A}">
                    <a16:rowId xmlns:a16="http://schemas.microsoft.com/office/drawing/2014/main" val="802973812"/>
                  </a:ext>
                </a:extLst>
              </a:tr>
              <a:tr h="306440">
                <a:tc>
                  <a:txBody>
                    <a:bodyPr/>
                    <a:lstStyle/>
                    <a:p>
                      <a:r>
                        <a:rPr lang="en-US" sz="1400" noProof="0" dirty="0" smtClean="0"/>
                        <a:t>Capital city</a:t>
                      </a:r>
                      <a:endParaRPr lang="en-US" sz="14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t>Bamako</a:t>
                      </a:r>
                    </a:p>
                  </a:txBody>
                  <a:tcPr/>
                </a:tc>
                <a:extLst>
                  <a:ext uri="{0D108BD9-81ED-4DB2-BD59-A6C34878D82A}">
                    <a16:rowId xmlns:a16="http://schemas.microsoft.com/office/drawing/2014/main" val="3090422403"/>
                  </a:ext>
                </a:extLst>
              </a:tr>
              <a:tr h="504874">
                <a:tc>
                  <a:txBody>
                    <a:bodyPr/>
                    <a:lstStyle/>
                    <a:p>
                      <a:r>
                        <a:rPr lang="en-US" sz="1400" noProof="0" dirty="0" smtClean="0"/>
                        <a:t>Population</a:t>
                      </a:r>
                      <a:endParaRPr lang="en-US" sz="1400" noProof="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(2021 estimated) 21,120,000</a:t>
                      </a:r>
                    </a:p>
                    <a:p>
                      <a:pPr marL="285750" indent="-285750">
                        <a:buFont typeface="Arial" panose="020B0604020202020204" pitchFamily="34" charset="0"/>
                        <a:buChar char="•"/>
                      </a:pPr>
                      <a:r>
                        <a:rPr lang="en-US" sz="1400" noProof="0" dirty="0" smtClean="0"/>
                        <a:t>(2030 estimated) 28,020,000</a:t>
                      </a:r>
                      <a:endParaRPr lang="en-US" sz="1400" noProof="0" dirty="0"/>
                    </a:p>
                  </a:txBody>
                  <a:tcPr/>
                </a:tc>
                <a:extLst>
                  <a:ext uri="{0D108BD9-81ED-4DB2-BD59-A6C34878D82A}">
                    <a16:rowId xmlns:a16="http://schemas.microsoft.com/office/drawing/2014/main" val="3900919947"/>
                  </a:ext>
                </a:extLst>
              </a:tr>
              <a:tr h="488424">
                <a:tc>
                  <a:txBody>
                    <a:bodyPr/>
                    <a:lstStyle/>
                    <a:p>
                      <a:r>
                        <a:rPr lang="en-US" sz="1400" noProof="0" dirty="0" smtClean="0"/>
                        <a:t>Official languages</a:t>
                      </a:r>
                      <a:endParaRPr lang="en-US" sz="14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Bambara</a:t>
                      </a:r>
                      <a:endParaRPr lang="en-US" sz="1400" noProof="0" dirty="0"/>
                    </a:p>
                  </a:txBody>
                  <a:tcPr/>
                </a:tc>
                <a:extLst>
                  <a:ext uri="{0D108BD9-81ED-4DB2-BD59-A6C34878D82A}">
                    <a16:rowId xmlns:a16="http://schemas.microsoft.com/office/drawing/2014/main" val="400001247"/>
                  </a:ext>
                </a:extLst>
              </a:tr>
              <a:tr h="488424">
                <a:tc>
                  <a:txBody>
                    <a:bodyPr/>
                    <a:lstStyle/>
                    <a:p>
                      <a:r>
                        <a:rPr lang="en-US" sz="1400" noProof="0" dirty="0" smtClean="0"/>
                        <a:t>Area (km²) </a:t>
                      </a:r>
                      <a:endParaRPr lang="en-US" sz="14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1,</a:t>
                      </a:r>
                      <a:r>
                        <a:rPr lang="sk-SK" sz="1400" noProof="0" dirty="0" smtClean="0"/>
                        <a:t> </a:t>
                      </a:r>
                      <a:r>
                        <a:rPr lang="en-US" sz="1400" noProof="0" dirty="0" smtClean="0"/>
                        <a:t>240,192</a:t>
                      </a:r>
                      <a:endParaRPr lang="en-US" sz="1400" noProof="0" dirty="0"/>
                    </a:p>
                  </a:txBody>
                  <a:tcPr/>
                </a:tc>
                <a:extLst>
                  <a:ext uri="{0D108BD9-81ED-4DB2-BD59-A6C34878D82A}">
                    <a16:rowId xmlns:a16="http://schemas.microsoft.com/office/drawing/2014/main" val="1297964989"/>
                  </a:ext>
                </a:extLst>
              </a:tr>
              <a:tr h="346544">
                <a:tc>
                  <a:txBody>
                    <a:bodyPr/>
                    <a:lstStyle/>
                    <a:p>
                      <a:r>
                        <a:rPr lang="en-US" sz="1400" noProof="0" dirty="0" smtClean="0"/>
                        <a:t>currency</a:t>
                      </a:r>
                      <a:endParaRPr lang="en-US" sz="14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West African franc (CFA) </a:t>
                      </a:r>
                      <a:endParaRPr lang="en-US" sz="1400" noProof="0" dirty="0"/>
                    </a:p>
                  </a:txBody>
                  <a:tcPr/>
                </a:tc>
                <a:extLst>
                  <a:ext uri="{0D108BD9-81ED-4DB2-BD59-A6C34878D82A}">
                    <a16:rowId xmlns:a16="http://schemas.microsoft.com/office/drawing/2014/main" val="1416313432"/>
                  </a:ext>
                </a:extLst>
              </a:tr>
              <a:tr h="686847">
                <a:tc>
                  <a:txBody>
                    <a:bodyPr/>
                    <a:lstStyle/>
                    <a:p>
                      <a:r>
                        <a:rPr lang="en-US" sz="1400" noProof="0" dirty="0" smtClean="0"/>
                        <a:t>Urban and rural population</a:t>
                      </a:r>
                      <a:endParaRPr lang="en-US" sz="1400" noProof="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Cities: (2018) 42.4%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Countryside: (2018) 57.6%</a:t>
                      </a:r>
                      <a:endParaRPr lang="en-US" sz="1400" noProof="0" dirty="0"/>
                    </a:p>
                  </a:txBody>
                  <a:tcPr/>
                </a:tc>
                <a:extLst>
                  <a:ext uri="{0D108BD9-81ED-4DB2-BD59-A6C34878D82A}">
                    <a16:rowId xmlns:a16="http://schemas.microsoft.com/office/drawing/2014/main" val="753278728"/>
                  </a:ext>
                </a:extLst>
              </a:tr>
              <a:tr h="488424">
                <a:tc>
                  <a:txBody>
                    <a:bodyPr/>
                    <a:lstStyle/>
                    <a:p>
                      <a:r>
                        <a:rPr lang="en-US" sz="1400" noProof="0" dirty="0" smtClean="0"/>
                        <a:t>life expectancy</a:t>
                      </a:r>
                      <a:endParaRPr lang="en-US" sz="1400" noProof="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Men: (2017) 65.7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Women: (2017) 68.2 years</a:t>
                      </a:r>
                      <a:endParaRPr lang="en-US" sz="1400" noProof="0" dirty="0"/>
                    </a:p>
                  </a:txBody>
                  <a:tcPr/>
                </a:tc>
                <a:extLst>
                  <a:ext uri="{0D108BD9-81ED-4DB2-BD59-A6C34878D82A}">
                    <a16:rowId xmlns:a16="http://schemas.microsoft.com/office/drawing/2014/main" val="2558281272"/>
                  </a:ext>
                </a:extLst>
              </a:tr>
              <a:tr h="870958">
                <a:tc>
                  <a:txBody>
                    <a:bodyPr/>
                    <a:lstStyle/>
                    <a:p>
                      <a:r>
                        <a:rPr lang="en-US" sz="1400" noProof="0" dirty="0" smtClean="0"/>
                        <a:t>Literacy</a:t>
                      </a:r>
                      <a:endParaRPr lang="en-US" sz="140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Percentage of literate population aged 15 and over: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Men: (2015)</a:t>
                      </a:r>
                      <a:r>
                        <a:rPr lang="sk-SK" sz="1400" noProof="0" dirty="0" smtClean="0"/>
                        <a:t> =</a:t>
                      </a:r>
                      <a:r>
                        <a:rPr lang="en-US" sz="1400" noProof="0" dirty="0" smtClean="0"/>
                        <a:t> 45.1%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noProof="0" dirty="0" smtClean="0"/>
                        <a:t>Women: (2015)</a:t>
                      </a:r>
                      <a:r>
                        <a:rPr lang="sk-SK" sz="1400" noProof="0" dirty="0" smtClean="0"/>
                        <a:t> =</a:t>
                      </a:r>
                      <a:r>
                        <a:rPr lang="en-US" sz="1400" noProof="0" dirty="0" smtClean="0"/>
                        <a:t> 22.2%</a:t>
                      </a:r>
                      <a:endParaRPr lang="en-US" sz="1400" noProof="0" dirty="0"/>
                    </a:p>
                  </a:txBody>
                  <a:tcPr/>
                </a:tc>
                <a:extLst>
                  <a:ext uri="{0D108BD9-81ED-4DB2-BD59-A6C34878D82A}">
                    <a16:rowId xmlns:a16="http://schemas.microsoft.com/office/drawing/2014/main" val="292725314"/>
                  </a:ext>
                </a:extLst>
              </a:tr>
            </a:tbl>
          </a:graphicData>
        </a:graphic>
      </p:graphicFrame>
      <p:sp>
        <p:nvSpPr>
          <p:cNvPr id="7" name="Title 2"/>
          <p:cNvSpPr txBox="1">
            <a:spLocks/>
          </p:cNvSpPr>
          <p:nvPr/>
        </p:nvSpPr>
        <p:spPr>
          <a:xfrm>
            <a:off x="3108459" y="110423"/>
            <a:ext cx="6577482" cy="954107"/>
          </a:xfrm>
          <a:prstGeom prst="rect">
            <a:avLst/>
          </a:prstGeom>
          <a:solidFill>
            <a:srgbClr val="0070C0"/>
          </a:solidFill>
          <a:ln>
            <a:noFill/>
          </a:ln>
        </p:spPr>
        <p:txBody>
          <a:bodyPr wrap="square">
            <a:spAutoFit/>
          </a:bodyPr>
          <a:lstStyle>
            <a:lvl1pPr algn="ctr" defTabSz="685823" rtl="0" eaLnBrk="1" latinLnBrk="0" hangingPunct="1">
              <a:spcBef>
                <a:spcPct val="0"/>
              </a:spcBef>
              <a:buNone/>
              <a:defRPr lang="en-US" sz="2100" b="1" kern="1200">
                <a:solidFill>
                  <a:prstClr val="white"/>
                </a:solidFill>
                <a:latin typeface="Calibri"/>
                <a:ea typeface="MS PGothic" pitchFamily="34" charset="-128"/>
                <a:cs typeface="Arial" charset="0"/>
              </a:defRPr>
            </a:lvl1pPr>
          </a:lstStyle>
          <a:p>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Current</a:t>
            </a:r>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security situation</a:t>
            </a:r>
            <a:br>
              <a:rPr lang="en-US" sz="28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MALI</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740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498247"/>
            <a:ext cx="2895600" cy="365125"/>
          </a:xfrm>
          <a:prstGeom prst="rect">
            <a:avLst/>
          </a:prstGeom>
        </p:spPr>
        <p:txBody>
          <a:bodyPr vert="horz" lIns="91440" tIns="45720" rIns="91440" bIns="45720" rtlCol="0" anchor="ctr"/>
          <a:lstStyle>
            <a:defPPr>
              <a:defRPr lang="sk-SK"/>
            </a:defPPr>
            <a:lvl1pPr marL="0" algn="ct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UNCLASSIFIED</a:t>
            </a:r>
            <a:endParaRPr lang="en-US" dirty="0">
              <a:solidFill>
                <a:prstClr val="black">
                  <a:tint val="75000"/>
                </a:prstClr>
              </a:solidFill>
            </a:endParaRPr>
          </a:p>
        </p:txBody>
      </p:sp>
      <p:pic>
        <p:nvPicPr>
          <p:cNvPr id="48" name="Picture 47">
            <a:extLst>
              <a:ext uri="{FF2B5EF4-FFF2-40B4-BE49-F238E27FC236}">
                <a16:creationId xmlns:a16="http://schemas.microsoft.com/office/drawing/2014/main" id="{460F536E-395C-5578-8278-FFC8221D78D6}"/>
              </a:ext>
            </a:extLst>
          </p:cNvPr>
          <p:cNvPicPr>
            <a:picLocks noChangeAspect="1"/>
          </p:cNvPicPr>
          <p:nvPr/>
        </p:nvPicPr>
        <p:blipFill>
          <a:blip r:embed="rId2"/>
          <a:stretch>
            <a:fillRect/>
          </a:stretch>
        </p:blipFill>
        <p:spPr>
          <a:xfrm>
            <a:off x="1524000" y="1330697"/>
            <a:ext cx="9144000" cy="5167551"/>
          </a:xfrm>
          <a:prstGeom prst="rect">
            <a:avLst/>
          </a:prstGeom>
        </p:spPr>
      </p:pic>
      <p:sp>
        <p:nvSpPr>
          <p:cNvPr id="5" name="Title 2"/>
          <p:cNvSpPr txBox="1">
            <a:spLocks/>
          </p:cNvSpPr>
          <p:nvPr/>
        </p:nvSpPr>
        <p:spPr>
          <a:xfrm>
            <a:off x="2807259" y="171099"/>
            <a:ext cx="6577482" cy="954107"/>
          </a:xfrm>
          <a:prstGeom prst="rect">
            <a:avLst/>
          </a:prstGeom>
          <a:solidFill>
            <a:srgbClr val="0070C0"/>
          </a:solidFill>
          <a:ln>
            <a:noFill/>
          </a:ln>
        </p:spPr>
        <p:txBody>
          <a:bodyPr wrap="square">
            <a:spAutoFit/>
          </a:bodyPr>
          <a:lstStyle>
            <a:lvl1pPr algn="ctr" defTabSz="685823" rtl="0" eaLnBrk="1" latinLnBrk="0" hangingPunct="1">
              <a:spcBef>
                <a:spcPct val="0"/>
              </a:spcBef>
              <a:buNone/>
              <a:defRPr lang="en-US" sz="2100" b="1" kern="1200">
                <a:solidFill>
                  <a:prstClr val="white"/>
                </a:solidFill>
                <a:latin typeface="Calibri"/>
                <a:ea typeface="MS PGothic" pitchFamily="34" charset="-128"/>
                <a:cs typeface="Arial" charset="0"/>
              </a:defRPr>
            </a:lvl1pPr>
          </a:lstStyle>
          <a:p>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Current</a:t>
            </a:r>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security situation</a:t>
            </a:r>
            <a:r>
              <a:rPr lang="en-US" sz="2800" dirty="0">
                <a:latin typeface="Calibri" panose="020F0502020204030204" pitchFamily="34" charset="0"/>
                <a:cs typeface="Calibri" panose="020F0502020204030204" pitchFamily="34" charset="0"/>
              </a:rPr>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Terrorist groups in the G5 Sahel</a:t>
            </a:r>
          </a:p>
        </p:txBody>
      </p:sp>
    </p:spTree>
    <p:extLst>
      <p:ext uri="{BB962C8B-B14F-4D97-AF65-F5344CB8AC3E}">
        <p14:creationId xmlns:p14="http://schemas.microsoft.com/office/powerpoint/2010/main" val="81951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bwMode="auto">
          <a:xfrm flipV="1">
            <a:off x="5352953" y="4457836"/>
            <a:ext cx="1257464" cy="1341165"/>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7" name="Picture 6" descr="Diagram&#10;&#10;Description automatically generated">
            <a:extLst>
              <a:ext uri="{FF2B5EF4-FFF2-40B4-BE49-F238E27FC236}">
                <a16:creationId xmlns:a16="http://schemas.microsoft.com/office/drawing/2014/main" id="{81806289-8AA0-65E2-38F3-F5E0DAEDF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445" y="1248410"/>
            <a:ext cx="5731510" cy="5142230"/>
          </a:xfrm>
          <a:prstGeom prst="rect">
            <a:avLst/>
          </a:prstGeom>
        </p:spPr>
      </p:pic>
      <p:sp>
        <p:nvSpPr>
          <p:cNvPr id="6" name="Title 2"/>
          <p:cNvSpPr txBox="1">
            <a:spLocks/>
          </p:cNvSpPr>
          <p:nvPr/>
        </p:nvSpPr>
        <p:spPr>
          <a:xfrm>
            <a:off x="3108459" y="110423"/>
            <a:ext cx="6577482" cy="954107"/>
          </a:xfrm>
          <a:prstGeom prst="rect">
            <a:avLst/>
          </a:prstGeom>
          <a:solidFill>
            <a:srgbClr val="0070C0"/>
          </a:solidFill>
          <a:ln>
            <a:noFill/>
          </a:ln>
        </p:spPr>
        <p:txBody>
          <a:bodyPr wrap="square">
            <a:spAutoFit/>
          </a:bodyPr>
          <a:lstStyle>
            <a:lvl1pPr algn="ctr" defTabSz="685823" rtl="0" eaLnBrk="1" latinLnBrk="0" hangingPunct="1">
              <a:spcBef>
                <a:spcPct val="0"/>
              </a:spcBef>
              <a:buNone/>
              <a:defRPr lang="en-US" sz="2100" b="1" kern="1200">
                <a:solidFill>
                  <a:prstClr val="white"/>
                </a:solidFill>
                <a:latin typeface="Calibri"/>
                <a:ea typeface="MS PGothic" pitchFamily="34" charset="-128"/>
                <a:cs typeface="Arial" charset="0"/>
              </a:defRPr>
            </a:lvl1pPr>
          </a:lstStyle>
          <a:p>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Current</a:t>
            </a:r>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security situation</a:t>
            </a:r>
            <a:br>
              <a:rPr lang="en-US" sz="28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MALI</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9710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498247"/>
            <a:ext cx="2895600" cy="365125"/>
          </a:xfrm>
          <a:prstGeom prst="rect">
            <a:avLst/>
          </a:prstGeom>
        </p:spPr>
        <p:txBody>
          <a:bodyPr vert="horz" lIns="91440" tIns="45720" rIns="91440" bIns="45720" rtlCol="0" anchor="ctr"/>
          <a:lstStyle>
            <a:defPPr>
              <a:defRPr lang="sk-SK"/>
            </a:defPPr>
            <a:lvl1pPr marL="0" algn="ct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UNCLASSIFIED</a:t>
            </a:r>
            <a:endParaRPr lang="en-US" dirty="0">
              <a:solidFill>
                <a:prstClr val="black">
                  <a:tint val="75000"/>
                </a:prstClr>
              </a:solidFill>
            </a:endParaRPr>
          </a:p>
        </p:txBody>
      </p:sp>
      <p:pic>
        <p:nvPicPr>
          <p:cNvPr id="4" name="Picture 3">
            <a:extLst>
              <a:ext uri="{FF2B5EF4-FFF2-40B4-BE49-F238E27FC236}">
                <a16:creationId xmlns:a16="http://schemas.microsoft.com/office/drawing/2014/main" id="{033E5887-A5CE-24EF-DAD2-D8EDA6FF9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846" y="1343064"/>
            <a:ext cx="9165908" cy="5155183"/>
          </a:xfrm>
          <a:prstGeom prst="rect">
            <a:avLst/>
          </a:prstGeom>
          <a:ln>
            <a:solidFill>
              <a:schemeClr val="tx1"/>
            </a:solidFill>
          </a:ln>
        </p:spPr>
      </p:pic>
      <p:sp>
        <p:nvSpPr>
          <p:cNvPr id="5" name="Title 2"/>
          <p:cNvSpPr txBox="1">
            <a:spLocks/>
          </p:cNvSpPr>
          <p:nvPr/>
        </p:nvSpPr>
        <p:spPr>
          <a:xfrm>
            <a:off x="3124200" y="82208"/>
            <a:ext cx="6577482" cy="954107"/>
          </a:xfrm>
          <a:prstGeom prst="rect">
            <a:avLst/>
          </a:prstGeom>
          <a:solidFill>
            <a:srgbClr val="0070C0"/>
          </a:solidFill>
          <a:ln>
            <a:noFill/>
          </a:ln>
        </p:spPr>
        <p:txBody>
          <a:bodyPr wrap="square">
            <a:spAutoFit/>
          </a:bodyPr>
          <a:lstStyle>
            <a:lvl1pPr algn="ctr" defTabSz="685823" rtl="0" eaLnBrk="1" latinLnBrk="0" hangingPunct="1">
              <a:spcBef>
                <a:spcPct val="0"/>
              </a:spcBef>
              <a:buNone/>
              <a:defRPr lang="en-US" sz="2100" b="1" kern="1200">
                <a:solidFill>
                  <a:prstClr val="white"/>
                </a:solidFill>
                <a:latin typeface="Calibri"/>
                <a:ea typeface="MS PGothic" pitchFamily="34" charset="-128"/>
                <a:cs typeface="Arial" charset="0"/>
              </a:defRPr>
            </a:lvl1pPr>
          </a:lstStyle>
          <a:p>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Current</a:t>
            </a:r>
            <a:r>
              <a:rPr lang="sk-SK"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security situation</a:t>
            </a:r>
            <a:r>
              <a:rPr lang="sk-SK" sz="2800" dirty="0" smtClean="0">
                <a:latin typeface="Calibri" panose="020F0502020204030204" pitchFamily="34" charset="0"/>
                <a:cs typeface="Calibri" panose="020F0502020204030204" pitchFamily="34" charset="0"/>
              </a:rPr>
              <a:t> in BAMAKO</a:t>
            </a:r>
            <a:r>
              <a:rPr lang="en-US" sz="2800" dirty="0" smtClean="0">
                <a:latin typeface="Calibri" panose="020F0502020204030204" pitchFamily="34" charset="0"/>
                <a:cs typeface="Calibri" panose="020F0502020204030204" pitchFamily="34" charset="0"/>
              </a:rPr>
              <a:t/>
            </a:r>
            <a:br>
              <a:rPr lang="en-US" sz="28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MALI</a:t>
            </a:r>
            <a:r>
              <a:rPr lang="sk-SK" sz="2800" dirty="0" smtClean="0">
                <a:latin typeface="Calibri" panose="020F0502020204030204" pitchFamily="34" charset="0"/>
                <a:cs typeface="Calibri" panose="020F0502020204030204" pitchFamily="34" charset="0"/>
              </a:rPr>
              <a:t> 28FEB23</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847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498247"/>
            <a:ext cx="2895600" cy="365125"/>
          </a:xfrm>
          <a:prstGeom prst="rect">
            <a:avLst/>
          </a:prstGeom>
        </p:spPr>
        <p:txBody>
          <a:bodyPr vert="horz" lIns="91440" tIns="45720" rIns="91440" bIns="45720" rtlCol="0" anchor="ctr"/>
          <a:lstStyle>
            <a:defPPr>
              <a:defRPr lang="sk-SK"/>
            </a:defPPr>
            <a:lvl1pPr marL="0" algn="ct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UNCLASSIFIED</a:t>
            </a:r>
            <a:endParaRPr lang="en-US" dirty="0">
              <a:solidFill>
                <a:prstClr val="black">
                  <a:tint val="75000"/>
                </a:prstClr>
              </a:solidFill>
            </a:endParaRPr>
          </a:p>
        </p:txBody>
      </p:sp>
      <p:pic>
        <p:nvPicPr>
          <p:cNvPr id="31" name="Picture 30">
            <a:extLst>
              <a:ext uri="{FF2B5EF4-FFF2-40B4-BE49-F238E27FC236}">
                <a16:creationId xmlns:a16="http://schemas.microsoft.com/office/drawing/2014/main" id="{CCBC7A32-914B-26FB-B9C5-69F846C10467}"/>
              </a:ext>
            </a:extLst>
          </p:cNvPr>
          <p:cNvPicPr>
            <a:picLocks noChangeAspect="1"/>
          </p:cNvPicPr>
          <p:nvPr/>
        </p:nvPicPr>
        <p:blipFill>
          <a:blip r:embed="rId2"/>
          <a:stretch>
            <a:fillRect/>
          </a:stretch>
        </p:blipFill>
        <p:spPr>
          <a:xfrm>
            <a:off x="2038350" y="1480476"/>
            <a:ext cx="8115300" cy="5095653"/>
          </a:xfrm>
          <a:prstGeom prst="rect">
            <a:avLst/>
          </a:prstGeom>
        </p:spPr>
      </p:pic>
      <p:sp>
        <p:nvSpPr>
          <p:cNvPr id="5" name="Title 2"/>
          <p:cNvSpPr txBox="1">
            <a:spLocks/>
          </p:cNvSpPr>
          <p:nvPr/>
        </p:nvSpPr>
        <p:spPr>
          <a:xfrm>
            <a:off x="2807259" y="139358"/>
            <a:ext cx="6577482" cy="954107"/>
          </a:xfrm>
          <a:prstGeom prst="rect">
            <a:avLst/>
          </a:prstGeom>
          <a:solidFill>
            <a:srgbClr val="0070C0"/>
          </a:solidFill>
          <a:ln>
            <a:noFill/>
          </a:ln>
        </p:spPr>
        <p:txBody>
          <a:bodyPr wrap="square">
            <a:spAutoFit/>
          </a:bodyPr>
          <a:lstStyle>
            <a:lvl1pPr algn="ctr" defTabSz="685823" rtl="0" eaLnBrk="1" latinLnBrk="0" hangingPunct="1">
              <a:spcBef>
                <a:spcPct val="0"/>
              </a:spcBef>
              <a:buNone/>
              <a:defRPr lang="en-US" sz="2100" b="1" kern="1200">
                <a:solidFill>
                  <a:prstClr val="white"/>
                </a:solidFill>
                <a:latin typeface="Calibri"/>
                <a:ea typeface="MS PGothic" pitchFamily="34" charset="-128"/>
                <a:cs typeface="Arial" charset="0"/>
              </a:defRPr>
            </a:lvl1pPr>
          </a:lstStyle>
          <a:p>
            <a:r>
              <a:rPr lang="en-US" sz="2800" dirty="0" smtClean="0">
                <a:latin typeface="Calibri" panose="020F0502020204030204" pitchFamily="34" charset="0"/>
                <a:cs typeface="Calibri" panose="020F0502020204030204" pitchFamily="34" charset="0"/>
              </a:rPr>
              <a:t>„Current“ security situation</a:t>
            </a:r>
            <a:br>
              <a:rPr lang="en-US" sz="28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Threat of forces 28FEB23</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2770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ap&#10;&#10;Description automatically generated">
            <a:extLst>
              <a:ext uri="{FF2B5EF4-FFF2-40B4-BE49-F238E27FC236}">
                <a16:creationId xmlns:a16="http://schemas.microsoft.com/office/drawing/2014/main" id="{B0F98238-5B82-1ACE-4A13-CBAD8B4B1100}"/>
              </a:ext>
            </a:extLst>
          </p:cNvPr>
          <p:cNvPicPr>
            <a:picLocks noChangeAspect="1"/>
          </p:cNvPicPr>
          <p:nvPr/>
        </p:nvPicPr>
        <p:blipFill>
          <a:blip r:embed="rId3"/>
          <a:stretch>
            <a:fillRect/>
          </a:stretch>
        </p:blipFill>
        <p:spPr>
          <a:xfrm>
            <a:off x="2612448" y="1816483"/>
            <a:ext cx="7207394" cy="4121252"/>
          </a:xfrm>
          <a:prstGeom prst="rect">
            <a:avLst/>
          </a:prstGeom>
        </p:spPr>
      </p:pic>
      <p:sp>
        <p:nvSpPr>
          <p:cNvPr id="49" name="TextBox 48">
            <a:extLst>
              <a:ext uri="{FF2B5EF4-FFF2-40B4-BE49-F238E27FC236}">
                <a16:creationId xmlns:a16="http://schemas.microsoft.com/office/drawing/2014/main" id="{B4E3D6BE-99C7-DF96-05DB-101090A1E676}"/>
              </a:ext>
            </a:extLst>
          </p:cNvPr>
          <p:cNvSpPr txBox="1"/>
          <p:nvPr/>
        </p:nvSpPr>
        <p:spPr>
          <a:xfrm>
            <a:off x="7353518" y="5046666"/>
            <a:ext cx="2423160" cy="807913"/>
          </a:xfrm>
          <a:prstGeom prst="rect">
            <a:avLst/>
          </a:prstGeom>
          <a:solidFill>
            <a:schemeClr val="bg1"/>
          </a:solidFill>
          <a:ln>
            <a:solidFill>
              <a:srgbClr val="4472C4"/>
            </a:solidFill>
          </a:ln>
        </p:spPr>
        <p:txBody>
          <a:bodyPr wrap="square" lIns="68580" tIns="34290" rIns="68580" bIns="34290" rtlCol="0" anchor="t">
            <a:spAutoFit/>
          </a:bodyPr>
          <a:lstStyle/>
          <a:p>
            <a:r>
              <a:rPr lang="en-US" sz="800" b="1" dirty="0" smtClean="0">
                <a:latin typeface="Arial"/>
                <a:cs typeface="Arial"/>
              </a:rPr>
              <a:t>BIA</a:t>
            </a:r>
            <a:r>
              <a:rPr lang="en-US" sz="800" dirty="0" smtClean="0">
                <a:latin typeface="Arial"/>
                <a:cs typeface="Arial"/>
              </a:rPr>
              <a:t>: BAMAKO International Airport.</a:t>
            </a:r>
            <a:endParaRPr lang="en-US" sz="800" dirty="0" smtClean="0">
              <a:latin typeface="Arial" panose="020B0604020202020204" pitchFamily="34" charset="0"/>
              <a:cs typeface="Arial" panose="020B0604020202020204" pitchFamily="34" charset="0"/>
            </a:endParaRPr>
          </a:p>
          <a:p>
            <a:r>
              <a:rPr lang="en-US" sz="800" b="1" dirty="0" smtClean="0">
                <a:latin typeface="Arial"/>
                <a:cs typeface="Arial"/>
              </a:rPr>
              <a:t>BRX</a:t>
            </a:r>
            <a:r>
              <a:rPr lang="en-US" sz="800" dirty="0" smtClean="0">
                <a:latin typeface="Arial"/>
                <a:cs typeface="Arial"/>
              </a:rPr>
              <a:t>: BRUSSELS. </a:t>
            </a:r>
            <a:endParaRPr lang="en-US" sz="800" dirty="0" smtClean="0">
              <a:latin typeface="Arial" panose="020B0604020202020204" pitchFamily="34" charset="0"/>
              <a:cs typeface="Arial" panose="020B0604020202020204" pitchFamily="34" charset="0"/>
            </a:endParaRPr>
          </a:p>
          <a:p>
            <a:r>
              <a:rPr lang="en-US" sz="800" b="1" dirty="0" smtClean="0">
                <a:latin typeface="Arial"/>
                <a:cs typeface="Arial"/>
              </a:rPr>
              <a:t>BKF</a:t>
            </a:r>
            <a:r>
              <a:rPr lang="en-US" sz="800" dirty="0" smtClean="0">
                <a:latin typeface="Arial"/>
                <a:cs typeface="Arial"/>
              </a:rPr>
              <a:t>: BURKINA FASO.</a:t>
            </a:r>
            <a:endParaRPr lang="en-US" sz="800" dirty="0" smtClean="0">
              <a:latin typeface="Arial" panose="020B0604020202020204" pitchFamily="34" charset="0"/>
              <a:cs typeface="Arial" panose="020B0604020202020204" pitchFamily="34" charset="0"/>
            </a:endParaRPr>
          </a:p>
          <a:p>
            <a:r>
              <a:rPr lang="en-US" sz="800" b="1" dirty="0" smtClean="0">
                <a:latin typeface="Arial"/>
                <a:cs typeface="Arial"/>
              </a:rPr>
              <a:t>KTC</a:t>
            </a:r>
            <a:r>
              <a:rPr lang="en-US" sz="800" dirty="0" smtClean="0">
                <a:latin typeface="Arial"/>
                <a:cs typeface="Arial"/>
              </a:rPr>
              <a:t>: KULIKORO Training Camp.</a:t>
            </a:r>
            <a:endParaRPr lang="en-US" sz="800" dirty="0" smtClean="0">
              <a:latin typeface="Arial" panose="020B0604020202020204" pitchFamily="34" charset="0"/>
              <a:cs typeface="Arial" panose="020B0604020202020204" pitchFamily="34" charset="0"/>
            </a:endParaRPr>
          </a:p>
          <a:p>
            <a:r>
              <a:rPr lang="en-US" sz="800" b="1" dirty="0" smtClean="0">
                <a:latin typeface="Arial"/>
                <a:cs typeface="Arial"/>
              </a:rPr>
              <a:t>MHQ</a:t>
            </a:r>
            <a:r>
              <a:rPr lang="en-US" sz="800" dirty="0" smtClean="0">
                <a:latin typeface="Arial"/>
                <a:cs typeface="Arial"/>
              </a:rPr>
              <a:t>: Main Headquarter (Hotel Nord SUD).</a:t>
            </a:r>
            <a:endParaRPr lang="en-US" sz="800" dirty="0" smtClean="0">
              <a:latin typeface="Arial" panose="020B0604020202020204" pitchFamily="34" charset="0"/>
              <a:cs typeface="Arial" panose="020B0604020202020204" pitchFamily="34" charset="0"/>
            </a:endParaRPr>
          </a:p>
          <a:p>
            <a:r>
              <a:rPr lang="en-US" sz="800" b="1" dirty="0" smtClean="0">
                <a:latin typeface="Arial"/>
                <a:cs typeface="Arial"/>
              </a:rPr>
              <a:t>H.SALAM</a:t>
            </a:r>
            <a:r>
              <a:rPr lang="en-US" sz="800" dirty="0" smtClean="0">
                <a:latin typeface="Arial"/>
                <a:cs typeface="Arial"/>
              </a:rPr>
              <a:t>: Hotel Salam. </a:t>
            </a:r>
            <a:endParaRPr lang="en-US" sz="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52329BE-BF55-5057-1788-6D8A97DC8131}"/>
              </a:ext>
            </a:extLst>
          </p:cNvPr>
          <p:cNvSpPr txBox="1"/>
          <p:nvPr/>
        </p:nvSpPr>
        <p:spPr>
          <a:xfrm>
            <a:off x="7121768" y="2089447"/>
            <a:ext cx="2107287" cy="983346"/>
          </a:xfrm>
          <a:prstGeom prst="rect">
            <a:avLst/>
          </a:prstGeom>
          <a:solidFill>
            <a:srgbClr val="0070C0"/>
          </a:solidFill>
          <a:ln>
            <a:noFill/>
          </a:ln>
        </p:spPr>
        <p:txBody>
          <a:bodyPr wrap="square" lIns="68580" tIns="34290" rIns="68580" bIns="34290" anchor="t">
            <a:spAutoFit/>
          </a:bodyPr>
          <a:lstStyle>
            <a:defPPr>
              <a:defRPr lang="en-US"/>
            </a:defPPr>
            <a:lvl1pPr algn="ctr">
              <a:lnSpc>
                <a:spcPct val="90000"/>
              </a:lnSpc>
              <a:spcBef>
                <a:spcPct val="0"/>
              </a:spcBef>
              <a:buNone/>
              <a:defRPr sz="2800" b="1">
                <a:solidFill>
                  <a:prstClr val="white"/>
                </a:solidFill>
                <a:ea typeface="MS PGothic" pitchFamily="34" charset="-128"/>
                <a:cs typeface="Arial" panose="020B0604020202020204" pitchFamily="34" charset="0"/>
              </a:defRPr>
            </a:lvl1pPr>
          </a:lstStyle>
          <a:p>
            <a:r>
              <a:rPr lang="en-GB" sz="2200" dirty="0">
                <a:latin typeface="Calibri" panose="020F0502020204030204" pitchFamily="34" charset="0"/>
                <a:ea typeface="MS PGothic"/>
                <a:cs typeface="Calibri" panose="020F0502020204030204" pitchFamily="34" charset="0"/>
              </a:rPr>
              <a:t>TOTAL STRENGTH</a:t>
            </a:r>
            <a:endParaRPr lang="es-ES" sz="2200" dirty="0">
              <a:latin typeface="Calibri" panose="020F0502020204030204" pitchFamily="34" charset="0"/>
              <a:ea typeface="MS PGothic"/>
              <a:cs typeface="Calibri" panose="020F0502020204030204" pitchFamily="34" charset="0"/>
            </a:endParaRPr>
          </a:p>
          <a:p>
            <a:r>
              <a:rPr lang="es-ES" sz="2200" dirty="0">
                <a:latin typeface="Calibri" panose="020F0502020204030204" pitchFamily="34" charset="0"/>
                <a:ea typeface="MS PGothic"/>
                <a:cs typeface="Calibri" panose="020F0502020204030204" pitchFamily="34" charset="0"/>
              </a:rPr>
              <a:t> 4</a:t>
            </a:r>
            <a:r>
              <a:rPr lang="sk-SK" sz="2200" dirty="0">
                <a:latin typeface="Calibri" panose="020F0502020204030204" pitchFamily="34" charset="0"/>
                <a:ea typeface="MS PGothic"/>
                <a:cs typeface="Calibri" panose="020F0502020204030204" pitchFamily="34" charset="0"/>
              </a:rPr>
              <a:t>66</a:t>
            </a:r>
            <a:r>
              <a:rPr lang="es-ES" sz="2200" dirty="0">
                <a:latin typeface="Calibri" panose="020F0502020204030204" pitchFamily="34" charset="0"/>
                <a:ea typeface="MS PGothic"/>
                <a:cs typeface="Calibri" panose="020F0502020204030204" pitchFamily="34" charset="0"/>
              </a:rPr>
              <a:t> </a:t>
            </a:r>
            <a:endParaRPr lang="en-GB" sz="2200" dirty="0">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0725A01C-34D1-756D-3E96-6262D547EEF3}"/>
              </a:ext>
            </a:extLst>
          </p:cNvPr>
          <p:cNvSpPr txBox="1">
            <a:spLocks/>
          </p:cNvSpPr>
          <p:nvPr/>
        </p:nvSpPr>
        <p:spPr>
          <a:xfrm>
            <a:off x="2144994" y="399592"/>
            <a:ext cx="8029497" cy="907915"/>
          </a:xfrm>
          <a:prstGeom prst="rect">
            <a:avLst/>
          </a:prstGeom>
          <a:solidFill>
            <a:srgbClr val="0070C0"/>
          </a:solidFill>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eaLnBrk="1" hangingPunct="1"/>
            <a:r>
              <a:rPr lang="en-US" sz="2800" b="1" dirty="0" smtClean="0">
                <a:solidFill>
                  <a:prstClr val="white"/>
                </a:solidFill>
                <a:latin typeface="Calibri" panose="020F0502020204030204" pitchFamily="34" charset="0"/>
                <a:ea typeface="MS PGothic" pitchFamily="34" charset="-128"/>
                <a:cs typeface="Calibri" panose="020F0502020204030204" pitchFamily="34" charset="0"/>
              </a:rPr>
              <a:t>EUTM forces layout</a:t>
            </a:r>
          </a:p>
          <a:p>
            <a:pPr eaLnBrk="1" hangingPunct="1"/>
            <a:r>
              <a:rPr lang="en-US" sz="2800" b="1" dirty="0" smtClean="0">
                <a:solidFill>
                  <a:prstClr val="white"/>
                </a:solidFill>
                <a:latin typeface="Calibri" panose="020F0502020204030204" pitchFamily="34" charset="0"/>
                <a:ea typeface="MS PGothic" pitchFamily="34" charset="-128"/>
                <a:cs typeface="Calibri" panose="020F0502020204030204" pitchFamily="34" charset="0"/>
              </a:rPr>
              <a:t>dated 15JAN23</a:t>
            </a:r>
            <a:endParaRPr lang="en-US" sz="1800" b="1" dirty="0">
              <a:solidFill>
                <a:prstClr val="white"/>
              </a:solidFill>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058592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47665" y="400064"/>
            <a:ext cx="6577482" cy="954107"/>
          </a:xfrm>
        </p:spPr>
        <p:txBody>
          <a:bodyPr/>
          <a:lstStyle/>
          <a:p>
            <a:pPr eaLnBrk="1" hangingPunct="1"/>
            <a:r>
              <a:rPr lang="en-US" sz="2800" dirty="0" smtClean="0">
                <a:latin typeface="Calibri" panose="020F0502020204030204" pitchFamily="34" charset="0"/>
                <a:cs typeface="Calibri" panose="020F0502020204030204" pitchFamily="34" charset="0"/>
              </a:rPr>
              <a:t>Organizational structure</a:t>
            </a:r>
            <a:br>
              <a:rPr lang="en-US" sz="28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Strength</a:t>
            </a:r>
            <a:endParaRPr lang="en-US" sz="28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035F07E-EFDF-E891-45B7-25B6B5B23900}"/>
              </a:ext>
            </a:extLst>
          </p:cNvPr>
          <p:cNvPicPr>
            <a:picLocks noChangeAspect="1"/>
          </p:cNvPicPr>
          <p:nvPr/>
        </p:nvPicPr>
        <p:blipFill rotWithShape="1">
          <a:blip r:embed="rId3"/>
          <a:srcRect l="19140" t="24613" r="52332" b="19976"/>
          <a:stretch/>
        </p:blipFill>
        <p:spPr>
          <a:xfrm>
            <a:off x="6773328" y="3384500"/>
            <a:ext cx="1474224" cy="976184"/>
          </a:xfrm>
          <a:prstGeom prst="rect">
            <a:avLst/>
          </a:prstGeom>
        </p:spPr>
      </p:pic>
      <p:sp>
        <p:nvSpPr>
          <p:cNvPr id="3" name="Isosceles Triangle 2">
            <a:extLst>
              <a:ext uri="{FF2B5EF4-FFF2-40B4-BE49-F238E27FC236}">
                <a16:creationId xmlns:a16="http://schemas.microsoft.com/office/drawing/2014/main" id="{14F743B0-1F5C-4A6E-41FA-422CBD660ED8}"/>
              </a:ext>
            </a:extLst>
          </p:cNvPr>
          <p:cNvSpPr/>
          <p:nvPr/>
        </p:nvSpPr>
        <p:spPr bwMode="auto">
          <a:xfrm rot="5400000">
            <a:off x="4173810" y="2815193"/>
            <a:ext cx="2228706" cy="458539"/>
          </a:xfrm>
          <a:prstGeom prst="triangle">
            <a:avLst/>
          </a:prstGeom>
          <a:gradFill>
            <a:gsLst>
              <a:gs pos="5000">
                <a:schemeClr val="bg1"/>
              </a:gs>
              <a:gs pos="100000">
                <a:srgbClr val="F79646"/>
              </a:gs>
            </a:gsLst>
            <a:lin ang="5400000" scaled="1"/>
          </a:gradFill>
          <a:ln>
            <a:noFill/>
          </a:ln>
        </p:spPr>
        <p:style>
          <a:lnRef idx="2">
            <a:schemeClr val="accent6">
              <a:shade val="50000"/>
            </a:schemeClr>
          </a:lnRef>
          <a:fillRef idx="1">
            <a:schemeClr val="accent6"/>
          </a:fillRef>
          <a:effectRef idx="0">
            <a:schemeClr val="accent6"/>
          </a:effectRef>
          <a:fontRef idx="minor">
            <a:schemeClr val="lt1"/>
          </a:fontRef>
        </p:style>
        <p:txBody>
          <a:bodyPr vert="horz" wrap="square" lIns="68580" tIns="34290" rIns="68580" bIns="34290" numCol="1" rtlCol="0" anchor="ctr" anchorCtr="0" compatLnSpc="1">
            <a:prstTxWarp prst="textNoShape">
              <a:avLst/>
            </a:prstTxWarp>
            <a:spAutoFit/>
          </a:bodyPr>
          <a:lstStyle/>
          <a:p>
            <a:pPr defTabSz="685800" eaLnBrk="0" fontAlgn="base" hangingPunct="0">
              <a:spcBef>
                <a:spcPct val="0"/>
              </a:spcBef>
              <a:spcAft>
                <a:spcPct val="0"/>
              </a:spcAft>
              <a:defRPr/>
            </a:pPr>
            <a:endParaRPr lang="en-US" sz="1050" b="1">
              <a:solidFill>
                <a:prstClr val="black"/>
              </a:solidFill>
              <a:latin typeface="Arial" charset="0"/>
              <a:ea typeface="ＭＳ Ｐゴシック" pitchFamily="-109" charset="-128"/>
            </a:endParaRPr>
          </a:p>
        </p:txBody>
      </p:sp>
      <p:pic>
        <p:nvPicPr>
          <p:cNvPr id="4" name="Picture 3">
            <a:extLst>
              <a:ext uri="{FF2B5EF4-FFF2-40B4-BE49-F238E27FC236}">
                <a16:creationId xmlns:a16="http://schemas.microsoft.com/office/drawing/2014/main" id="{B59E1D5C-BC4D-283C-F31D-56F5AA98B327}"/>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998670" y="2238135"/>
            <a:ext cx="1571625" cy="1571625"/>
          </a:xfrm>
          <a:prstGeom prst="rect">
            <a:avLst/>
          </a:prstGeom>
        </p:spPr>
      </p:pic>
      <p:pic>
        <p:nvPicPr>
          <p:cNvPr id="6" name="Picture 5">
            <a:extLst>
              <a:ext uri="{FF2B5EF4-FFF2-40B4-BE49-F238E27FC236}">
                <a16:creationId xmlns:a16="http://schemas.microsoft.com/office/drawing/2014/main" id="{78929665-E1FD-7F29-5DC7-28A7DA32D2D2}"/>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579323" y="2470636"/>
            <a:ext cx="1147653" cy="1147653"/>
          </a:xfrm>
          <a:prstGeom prst="rect">
            <a:avLst/>
          </a:prstGeom>
        </p:spPr>
      </p:pic>
      <p:pic>
        <p:nvPicPr>
          <p:cNvPr id="8" name="Picture 7">
            <a:extLst>
              <a:ext uri="{FF2B5EF4-FFF2-40B4-BE49-F238E27FC236}">
                <a16:creationId xmlns:a16="http://schemas.microsoft.com/office/drawing/2014/main" id="{417E5366-AF99-EDA6-E460-D5B4C81D8727}"/>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184421" y="2754854"/>
            <a:ext cx="583286" cy="583286"/>
          </a:xfrm>
          <a:prstGeom prst="rect">
            <a:avLst/>
          </a:prstGeom>
        </p:spPr>
      </p:pic>
      <p:sp>
        <p:nvSpPr>
          <p:cNvPr id="9" name="TextBox 8">
            <a:extLst>
              <a:ext uri="{FF2B5EF4-FFF2-40B4-BE49-F238E27FC236}">
                <a16:creationId xmlns:a16="http://schemas.microsoft.com/office/drawing/2014/main" id="{1EE5466C-D520-DF3D-DE36-275587DBA745}"/>
              </a:ext>
            </a:extLst>
          </p:cNvPr>
          <p:cNvSpPr txBox="1"/>
          <p:nvPr/>
        </p:nvSpPr>
        <p:spPr>
          <a:xfrm>
            <a:off x="7687666" y="3323427"/>
            <a:ext cx="774237" cy="5078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defTabSz="685800">
              <a:defRPr/>
            </a:pPr>
            <a:r>
              <a:rPr lang="en-US" sz="1350" dirty="0">
                <a:solidFill>
                  <a:prstClr val="white"/>
                </a:solidFill>
                <a:latin typeface="Calibri"/>
              </a:rPr>
              <a:t>NEW CEL</a:t>
            </a:r>
          </a:p>
        </p:txBody>
      </p:sp>
      <p:sp>
        <p:nvSpPr>
          <p:cNvPr id="10" name="TextBox 9">
            <a:extLst>
              <a:ext uri="{FF2B5EF4-FFF2-40B4-BE49-F238E27FC236}">
                <a16:creationId xmlns:a16="http://schemas.microsoft.com/office/drawing/2014/main" id="{9F8C0F14-F589-F948-2F9F-8775E7CF1472}"/>
              </a:ext>
            </a:extLst>
          </p:cNvPr>
          <p:cNvSpPr txBox="1"/>
          <p:nvPr/>
        </p:nvSpPr>
        <p:spPr>
          <a:xfrm>
            <a:off x="2194652" y="1877546"/>
            <a:ext cx="1144673"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a:defRPr/>
            </a:pPr>
            <a:r>
              <a:rPr lang="sk-SK" sz="1350" dirty="0">
                <a:solidFill>
                  <a:prstClr val="black"/>
                </a:solidFill>
                <a:latin typeface="Calibri"/>
              </a:rPr>
              <a:t>2022</a:t>
            </a:r>
            <a:endParaRPr lang="en-US" sz="1350" dirty="0">
              <a:solidFill>
                <a:prstClr val="black"/>
              </a:solidFill>
              <a:latin typeface="Calibri"/>
            </a:endParaRPr>
          </a:p>
        </p:txBody>
      </p:sp>
      <p:pic>
        <p:nvPicPr>
          <p:cNvPr id="12" name="Picture 11">
            <a:extLst>
              <a:ext uri="{FF2B5EF4-FFF2-40B4-BE49-F238E27FC236}">
                <a16:creationId xmlns:a16="http://schemas.microsoft.com/office/drawing/2014/main" id="{6B6348F7-9BCE-ACCD-DADD-23CF92F1AACF}"/>
              </a:ext>
            </a:extLst>
          </p:cNvPr>
          <p:cNvPicPr>
            <a:picLocks noChangeAspect="1"/>
          </p:cNvPicPr>
          <p:nvPr/>
        </p:nvPicPr>
        <p:blipFill rotWithShape="1">
          <a:blip r:embed="rId3"/>
          <a:srcRect l="19140" t="24613" r="52332" b="19976"/>
          <a:stretch/>
        </p:blipFill>
        <p:spPr>
          <a:xfrm>
            <a:off x="2047370" y="3893347"/>
            <a:ext cx="1474224" cy="976184"/>
          </a:xfrm>
          <a:prstGeom prst="rect">
            <a:avLst/>
          </a:prstGeom>
        </p:spPr>
      </p:pic>
      <p:sp>
        <p:nvSpPr>
          <p:cNvPr id="13" name="TextBox 12">
            <a:extLst>
              <a:ext uri="{FF2B5EF4-FFF2-40B4-BE49-F238E27FC236}">
                <a16:creationId xmlns:a16="http://schemas.microsoft.com/office/drawing/2014/main" id="{B77882BC-7C37-F095-E0A4-A68F98C9C69C}"/>
              </a:ext>
            </a:extLst>
          </p:cNvPr>
          <p:cNvSpPr txBox="1"/>
          <p:nvPr/>
        </p:nvSpPr>
        <p:spPr>
          <a:xfrm>
            <a:off x="2946319" y="3772193"/>
            <a:ext cx="782587" cy="30008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pPr defTabSz="685800">
              <a:defRPr/>
            </a:pPr>
            <a:r>
              <a:rPr lang="en-US" sz="1350" dirty="0" smtClean="0">
                <a:solidFill>
                  <a:prstClr val="white"/>
                </a:solidFill>
                <a:latin typeface="Calibri"/>
              </a:rPr>
              <a:t>old CEL*</a:t>
            </a:r>
            <a:endParaRPr lang="en-US" sz="1350" dirty="0">
              <a:solidFill>
                <a:prstClr val="white"/>
              </a:solidFill>
              <a:latin typeface="Calibri"/>
            </a:endParaRPr>
          </a:p>
        </p:txBody>
      </p:sp>
      <p:pic>
        <p:nvPicPr>
          <p:cNvPr id="14" name="Picture 13">
            <a:extLst>
              <a:ext uri="{FF2B5EF4-FFF2-40B4-BE49-F238E27FC236}">
                <a16:creationId xmlns:a16="http://schemas.microsoft.com/office/drawing/2014/main" id="{0FE74480-0A10-AD48-5AD1-1938760CAEA0}"/>
              </a:ext>
            </a:extLst>
          </p:cNvPr>
          <p:cNvPicPr>
            <a:picLocks noChangeAspect="1"/>
          </p:cNvPicPr>
          <p:nvPr/>
        </p:nvPicPr>
        <p:blipFill rotWithShape="1">
          <a:blip r:embed="rId3"/>
          <a:srcRect l="19140" t="24613" r="52332" b="19976"/>
          <a:stretch/>
        </p:blipFill>
        <p:spPr>
          <a:xfrm>
            <a:off x="4416036" y="3665270"/>
            <a:ext cx="1474224" cy="976184"/>
          </a:xfrm>
          <a:prstGeom prst="rect">
            <a:avLst/>
          </a:prstGeom>
        </p:spPr>
      </p:pic>
      <p:sp>
        <p:nvSpPr>
          <p:cNvPr id="15" name="TextBox 14">
            <a:extLst>
              <a:ext uri="{FF2B5EF4-FFF2-40B4-BE49-F238E27FC236}">
                <a16:creationId xmlns:a16="http://schemas.microsoft.com/office/drawing/2014/main" id="{23DEAE13-BA3E-9CB7-4E38-C20E14273391}"/>
              </a:ext>
            </a:extLst>
          </p:cNvPr>
          <p:cNvSpPr txBox="1"/>
          <p:nvPr/>
        </p:nvSpPr>
        <p:spPr>
          <a:xfrm>
            <a:off x="5277386" y="3552283"/>
            <a:ext cx="1092443" cy="5078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350" dirty="0" smtClean="0"/>
              <a:t>Transitional period</a:t>
            </a:r>
            <a:endParaRPr lang="en-US" sz="1350" dirty="0"/>
          </a:p>
        </p:txBody>
      </p:sp>
      <p:sp>
        <p:nvSpPr>
          <p:cNvPr id="16" name="TextBox 15">
            <a:extLst>
              <a:ext uri="{FF2B5EF4-FFF2-40B4-BE49-F238E27FC236}">
                <a16:creationId xmlns:a16="http://schemas.microsoft.com/office/drawing/2014/main" id="{51C7D10B-8FC0-6390-F902-DA989C0C8FCF}"/>
              </a:ext>
            </a:extLst>
          </p:cNvPr>
          <p:cNvSpPr txBox="1"/>
          <p:nvPr/>
        </p:nvSpPr>
        <p:spPr>
          <a:xfrm>
            <a:off x="1652848" y="5050350"/>
            <a:ext cx="2344395" cy="276999"/>
          </a:xfrm>
          <a:prstGeom prst="rect">
            <a:avLst/>
          </a:prstGeom>
          <a:ln w="381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k-SK" sz="1200" b="1" dirty="0">
                <a:latin typeface="Arial" panose="020B0604020202020204" pitchFamily="34" charset="0"/>
                <a:cs typeface="Arial" panose="020B0604020202020204" pitchFamily="34" charset="0"/>
              </a:rPr>
              <a:t>2022</a:t>
            </a:r>
            <a:endParaRPr lang="en-US" sz="12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9E0D085-E35E-F59D-25E0-030E913B7E98}"/>
              </a:ext>
            </a:extLst>
          </p:cNvPr>
          <p:cNvSpPr txBox="1"/>
          <p:nvPr/>
        </p:nvSpPr>
        <p:spPr>
          <a:xfrm>
            <a:off x="4073029" y="5046483"/>
            <a:ext cx="2577813" cy="276999"/>
          </a:xfrm>
          <a:prstGeom prst="rect">
            <a:avLst/>
          </a:prstGeom>
          <a:ln w="381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sz="1200" dirty="0" smtClean="0"/>
              <a:t>Phase 1 </a:t>
            </a:r>
            <a:r>
              <a:rPr lang="sk-SK" sz="1200" dirty="0" smtClean="0"/>
              <a:t>A</a:t>
            </a:r>
            <a:r>
              <a:rPr lang="en-US" sz="1200" dirty="0" err="1" smtClean="0"/>
              <a:t>djustment</a:t>
            </a:r>
            <a:endParaRPr lang="en-US" sz="1200" dirty="0"/>
          </a:p>
        </p:txBody>
      </p:sp>
      <p:sp>
        <p:nvSpPr>
          <p:cNvPr id="18" name="TextBox 17">
            <a:extLst>
              <a:ext uri="{FF2B5EF4-FFF2-40B4-BE49-F238E27FC236}">
                <a16:creationId xmlns:a16="http://schemas.microsoft.com/office/drawing/2014/main" id="{88C2EF27-7BA8-39DD-8D46-44378E9FD7A9}"/>
              </a:ext>
            </a:extLst>
          </p:cNvPr>
          <p:cNvSpPr txBox="1"/>
          <p:nvPr/>
        </p:nvSpPr>
        <p:spPr>
          <a:xfrm>
            <a:off x="6726627" y="5051980"/>
            <a:ext cx="2083998" cy="276999"/>
          </a:xfrm>
          <a:prstGeom prst="rect">
            <a:avLst/>
          </a:prstGeom>
          <a:ln w="381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sz="1200" dirty="0" smtClean="0"/>
              <a:t>Phase 2 </a:t>
            </a:r>
            <a:r>
              <a:rPr lang="sk-SK" sz="1200" dirty="0" smtClean="0"/>
              <a:t>C</a:t>
            </a:r>
            <a:r>
              <a:rPr lang="en-US" sz="1200" dirty="0" err="1" smtClean="0"/>
              <a:t>onsolidation</a:t>
            </a:r>
            <a:endParaRPr lang="en-US" sz="1200" dirty="0"/>
          </a:p>
        </p:txBody>
      </p:sp>
      <p:sp>
        <p:nvSpPr>
          <p:cNvPr id="26" name="TextBox 25">
            <a:extLst>
              <a:ext uri="{FF2B5EF4-FFF2-40B4-BE49-F238E27FC236}">
                <a16:creationId xmlns:a16="http://schemas.microsoft.com/office/drawing/2014/main" id="{C164E282-B89A-8EC1-EC27-3DA99478D206}"/>
              </a:ext>
            </a:extLst>
          </p:cNvPr>
          <p:cNvSpPr txBox="1"/>
          <p:nvPr/>
        </p:nvSpPr>
        <p:spPr>
          <a:xfrm>
            <a:off x="4083237" y="5353175"/>
            <a:ext cx="1339943" cy="276999"/>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sz="1200" dirty="0" smtClean="0"/>
              <a:t>TRANSITION</a:t>
            </a:r>
            <a:endParaRPr lang="en-US" sz="1200" dirty="0"/>
          </a:p>
        </p:txBody>
      </p:sp>
      <p:sp>
        <p:nvSpPr>
          <p:cNvPr id="27" name="TextBox 26">
            <a:extLst>
              <a:ext uri="{FF2B5EF4-FFF2-40B4-BE49-F238E27FC236}">
                <a16:creationId xmlns:a16="http://schemas.microsoft.com/office/drawing/2014/main" id="{D96A5557-7530-9467-4DD2-3A72D695C076}"/>
              </a:ext>
            </a:extLst>
          </p:cNvPr>
          <p:cNvSpPr txBox="1"/>
          <p:nvPr/>
        </p:nvSpPr>
        <p:spPr>
          <a:xfrm>
            <a:off x="5476189" y="5353175"/>
            <a:ext cx="1174652" cy="276999"/>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00" b="1" dirty="0" smtClean="0">
                <a:latin typeface="Arial" panose="020B0604020202020204" pitchFamily="34" charset="0"/>
                <a:cs typeface="Arial" panose="020B0604020202020204" pitchFamily="34" charset="0"/>
              </a:rPr>
              <a:t>REDUCTION</a:t>
            </a:r>
            <a:endParaRPr lang="en-US" sz="12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F5CBAB6-F9F4-6F2F-4459-6836483533EA}"/>
              </a:ext>
            </a:extLst>
          </p:cNvPr>
          <p:cNvSpPr txBox="1"/>
          <p:nvPr/>
        </p:nvSpPr>
        <p:spPr>
          <a:xfrm>
            <a:off x="6824539" y="4358156"/>
            <a:ext cx="2061872" cy="66941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050" b="1" dirty="0" smtClean="0">
                <a:latin typeface="Arial" panose="020B0604020202020204" pitchFamily="34" charset="0"/>
                <a:cs typeface="Arial" panose="020B0604020202020204" pitchFamily="34" charset="0"/>
              </a:rPr>
              <a:t>414 in sum / 345 occupied</a:t>
            </a:r>
          </a:p>
          <a:p>
            <a:pPr marL="214313" indent="-214313">
              <a:buFontTx/>
              <a:buChar char="-"/>
            </a:pPr>
            <a:r>
              <a:rPr lang="en-US" sz="900" b="1" dirty="0" smtClean="0">
                <a:latin typeface="Arial" panose="020B0604020202020204" pitchFamily="34" charset="0"/>
                <a:cs typeface="Arial" panose="020B0604020202020204" pitchFamily="34" charset="0"/>
              </a:rPr>
              <a:t>298 positions / 211  (71%)</a:t>
            </a:r>
          </a:p>
          <a:p>
            <a:pPr marL="214313" indent="-214313">
              <a:buFontTx/>
              <a:buChar char="-"/>
            </a:pPr>
            <a:r>
              <a:rPr lang="en-US" sz="900" b="1" dirty="0" smtClean="0">
                <a:latin typeface="Arial" panose="020B0604020202020204" pitchFamily="34" charset="0"/>
                <a:cs typeface="Arial" panose="020B0604020202020204" pitchFamily="34" charset="0"/>
              </a:rPr>
              <a:t>53 Contractors (CIV)</a:t>
            </a:r>
          </a:p>
          <a:p>
            <a:pPr marL="214313" indent="-214313">
              <a:buFontTx/>
              <a:buChar char="-"/>
            </a:pPr>
            <a:r>
              <a:rPr lang="en-US" sz="900" b="1" dirty="0" smtClean="0">
                <a:solidFill>
                  <a:srgbClr val="FF0000"/>
                </a:solidFill>
                <a:latin typeface="Arial" panose="020B0604020202020204" pitchFamily="34" charset="0"/>
                <a:cs typeface="Arial" panose="020B0604020202020204" pitchFamily="34" charset="0"/>
              </a:rPr>
              <a:t>63 on call</a:t>
            </a:r>
            <a:endParaRPr lang="en-US" sz="900" b="1" dirty="0">
              <a:solidFill>
                <a:srgbClr val="FF0000"/>
              </a:solidFill>
              <a:latin typeface="Arial" panose="020B060402020202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956265A4-13F0-BF41-66E9-5EC2BC9AB716}"/>
              </a:ext>
            </a:extLst>
          </p:cNvPr>
          <p:cNvSpPr/>
          <p:nvPr/>
        </p:nvSpPr>
        <p:spPr>
          <a:xfrm>
            <a:off x="3348850" y="1924260"/>
            <a:ext cx="6737307" cy="244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TextBox 10">
            <a:extLst>
              <a:ext uri="{FF2B5EF4-FFF2-40B4-BE49-F238E27FC236}">
                <a16:creationId xmlns:a16="http://schemas.microsoft.com/office/drawing/2014/main" id="{0D3F56FE-B29E-00CE-EA85-AA67EB76C4E1}"/>
              </a:ext>
            </a:extLst>
          </p:cNvPr>
          <p:cNvSpPr txBox="1"/>
          <p:nvPr/>
        </p:nvSpPr>
        <p:spPr>
          <a:xfrm>
            <a:off x="6974899" y="1883530"/>
            <a:ext cx="774237"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ES" sz="1350" dirty="0"/>
              <a:t>MAY23</a:t>
            </a:r>
            <a:endParaRPr lang="en-GB" sz="1350" dirty="0"/>
          </a:p>
        </p:txBody>
      </p:sp>
      <p:sp>
        <p:nvSpPr>
          <p:cNvPr id="20" name="TextBox 19">
            <a:extLst>
              <a:ext uri="{FF2B5EF4-FFF2-40B4-BE49-F238E27FC236}">
                <a16:creationId xmlns:a16="http://schemas.microsoft.com/office/drawing/2014/main" id="{7B567408-4E21-8CEE-0F6C-B890788F95AF}"/>
              </a:ext>
            </a:extLst>
          </p:cNvPr>
          <p:cNvSpPr txBox="1"/>
          <p:nvPr/>
        </p:nvSpPr>
        <p:spPr>
          <a:xfrm>
            <a:off x="4751883" y="1890132"/>
            <a:ext cx="774237" cy="276999"/>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rtlCol="0" anchor="t">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ES" sz="1350"/>
              <a:t>MAR23</a:t>
            </a:r>
            <a:endParaRPr lang="en-GB" sz="1350" dirty="0"/>
          </a:p>
        </p:txBody>
      </p:sp>
      <p:sp>
        <p:nvSpPr>
          <p:cNvPr id="19" name="TextBox 18">
            <a:extLst>
              <a:ext uri="{FF2B5EF4-FFF2-40B4-BE49-F238E27FC236}">
                <a16:creationId xmlns:a16="http://schemas.microsoft.com/office/drawing/2014/main" id="{374FA8C2-B625-9BF4-2DB9-3D1333C67461}"/>
              </a:ext>
            </a:extLst>
          </p:cNvPr>
          <p:cNvSpPr txBox="1"/>
          <p:nvPr/>
        </p:nvSpPr>
        <p:spPr>
          <a:xfrm>
            <a:off x="8103171" y="5906294"/>
            <a:ext cx="3564766" cy="392415"/>
          </a:xfrm>
          <a:prstGeom prst="rect">
            <a:avLst/>
          </a:prstGeom>
          <a:noFill/>
        </p:spPr>
        <p:txBody>
          <a:bodyPr wrap="square" lIns="68580" tIns="34290" rIns="68580" bIns="34290" rtlCol="0" anchor="t">
            <a:spAutoFit/>
          </a:bodyPr>
          <a:lstStyle/>
          <a:p>
            <a:r>
              <a:rPr lang="en-US" sz="1050" b="1" dirty="0" smtClean="0"/>
              <a:t>*   CEL: </a:t>
            </a:r>
            <a:r>
              <a:rPr lang="en-US" sz="1050" dirty="0" smtClean="0"/>
              <a:t>Crisis Establishment List.</a:t>
            </a:r>
          </a:p>
          <a:p>
            <a:r>
              <a:rPr lang="en-US" sz="1050" b="1" dirty="0" smtClean="0"/>
              <a:t>** GFGC</a:t>
            </a:r>
            <a:r>
              <a:rPr lang="en-US" sz="1050" dirty="0" smtClean="0"/>
              <a:t>: Global Force Generation Conference.</a:t>
            </a:r>
            <a:endParaRPr lang="en-US" sz="1050" dirty="0"/>
          </a:p>
        </p:txBody>
      </p:sp>
      <p:sp>
        <p:nvSpPr>
          <p:cNvPr id="21" name="Star: 5 Points 20">
            <a:extLst>
              <a:ext uri="{FF2B5EF4-FFF2-40B4-BE49-F238E27FC236}">
                <a16:creationId xmlns:a16="http://schemas.microsoft.com/office/drawing/2014/main" id="{58077E81-5E8E-6BE9-86BE-33B471B40370}"/>
              </a:ext>
            </a:extLst>
          </p:cNvPr>
          <p:cNvSpPr/>
          <p:nvPr/>
        </p:nvSpPr>
        <p:spPr>
          <a:xfrm>
            <a:off x="6351937" y="1876605"/>
            <a:ext cx="225805" cy="27699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TextBox 21">
            <a:extLst>
              <a:ext uri="{FF2B5EF4-FFF2-40B4-BE49-F238E27FC236}">
                <a16:creationId xmlns:a16="http://schemas.microsoft.com/office/drawing/2014/main" id="{D400CD40-4306-1C73-8E1D-C0CBA41B6672}"/>
              </a:ext>
            </a:extLst>
          </p:cNvPr>
          <p:cNvSpPr txBox="1"/>
          <p:nvPr/>
        </p:nvSpPr>
        <p:spPr>
          <a:xfrm>
            <a:off x="5935317" y="2185459"/>
            <a:ext cx="1039582" cy="323165"/>
          </a:xfrm>
          <a:prstGeom prst="rect">
            <a:avLst/>
          </a:prstGeom>
          <a:noFill/>
        </p:spPr>
        <p:txBody>
          <a:bodyPr wrap="square" rtlCol="0">
            <a:spAutoFit/>
          </a:bodyPr>
          <a:lstStyle/>
          <a:p>
            <a:pPr algn="ctr"/>
            <a:r>
              <a:rPr lang="es-ES" sz="750" b="1" dirty="0">
                <a:latin typeface="Arial" panose="020B0604020202020204" pitchFamily="34" charset="0"/>
                <a:cs typeface="Arial" panose="020B0604020202020204" pitchFamily="34" charset="0"/>
              </a:rPr>
              <a:t>25APR23</a:t>
            </a:r>
          </a:p>
          <a:p>
            <a:pPr algn="ctr"/>
            <a:r>
              <a:rPr lang="es-ES" sz="750" b="1" dirty="0">
                <a:latin typeface="Arial" panose="020B0604020202020204" pitchFamily="34" charset="0"/>
                <a:cs typeface="Arial" panose="020B0604020202020204" pitchFamily="34" charset="0"/>
              </a:rPr>
              <a:t>19th GFGC**</a:t>
            </a:r>
            <a:endParaRPr lang="en-GB" sz="75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387ED9F-C4D3-F178-43CC-9D744B0DA83E}"/>
              </a:ext>
            </a:extLst>
          </p:cNvPr>
          <p:cNvSpPr txBox="1"/>
          <p:nvPr/>
        </p:nvSpPr>
        <p:spPr>
          <a:xfrm>
            <a:off x="9416691" y="1874979"/>
            <a:ext cx="774237"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Calibri"/>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sk-SK" sz="1350" dirty="0"/>
              <a:t>JUL</a:t>
            </a:r>
            <a:r>
              <a:rPr lang="es-ES" sz="1350" dirty="0"/>
              <a:t>23</a:t>
            </a:r>
            <a:endParaRPr lang="en-GB" sz="1350" dirty="0"/>
          </a:p>
        </p:txBody>
      </p:sp>
      <p:sp>
        <p:nvSpPr>
          <p:cNvPr id="24" name="TextBox 23">
            <a:extLst>
              <a:ext uri="{FF2B5EF4-FFF2-40B4-BE49-F238E27FC236}">
                <a16:creationId xmlns:a16="http://schemas.microsoft.com/office/drawing/2014/main" id="{B0729D8C-3C41-8CD7-CA8A-ABE13037D02A}"/>
              </a:ext>
            </a:extLst>
          </p:cNvPr>
          <p:cNvSpPr txBox="1"/>
          <p:nvPr/>
        </p:nvSpPr>
        <p:spPr>
          <a:xfrm>
            <a:off x="8871064" y="5040224"/>
            <a:ext cx="1682637" cy="276999"/>
          </a:xfrm>
          <a:prstGeom prst="rect">
            <a:avLst/>
          </a:prstGeom>
          <a:solidFill>
            <a:schemeClr val="accent6">
              <a:lumMod val="60000"/>
              <a:lumOff val="40000"/>
            </a:schemeClr>
          </a:solidFill>
          <a:ln w="3810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sz="1200" dirty="0" smtClean="0"/>
              <a:t>Phase X </a:t>
            </a:r>
            <a:r>
              <a:rPr lang="sk-SK" sz="1200" dirty="0" smtClean="0"/>
              <a:t>R</a:t>
            </a:r>
            <a:r>
              <a:rPr lang="en-US" sz="1200" dirty="0" err="1" smtClean="0"/>
              <a:t>eduction</a:t>
            </a:r>
            <a:endParaRPr lang="en-US" sz="1200" dirty="0"/>
          </a:p>
        </p:txBody>
      </p:sp>
      <p:pic>
        <p:nvPicPr>
          <p:cNvPr id="25" name="Picture 24">
            <a:extLst>
              <a:ext uri="{FF2B5EF4-FFF2-40B4-BE49-F238E27FC236}">
                <a16:creationId xmlns:a16="http://schemas.microsoft.com/office/drawing/2014/main" id="{DB5D07CD-27FE-0F24-ED02-0DBD99C453F6}"/>
              </a:ext>
            </a:extLst>
          </p:cNvPr>
          <p:cNvPicPr>
            <a:picLocks noChangeAspect="1"/>
          </p:cNvPicPr>
          <p:nvPr/>
        </p:nvPicPr>
        <p:blipFill rotWithShape="1">
          <a:blip r:embed="rId3"/>
          <a:srcRect l="19140" t="24613" r="52332" b="19976"/>
          <a:stretch/>
        </p:blipFill>
        <p:spPr>
          <a:xfrm>
            <a:off x="8988036" y="3384500"/>
            <a:ext cx="1474224" cy="976184"/>
          </a:xfrm>
          <a:prstGeom prst="rect">
            <a:avLst/>
          </a:prstGeom>
        </p:spPr>
      </p:pic>
      <p:pic>
        <p:nvPicPr>
          <p:cNvPr id="29" name="Picture 28">
            <a:extLst>
              <a:ext uri="{FF2B5EF4-FFF2-40B4-BE49-F238E27FC236}">
                <a16:creationId xmlns:a16="http://schemas.microsoft.com/office/drawing/2014/main" id="{7FEBC7F1-C012-9ECE-06F1-0165DD5DDED4}"/>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564743" y="2910317"/>
            <a:ext cx="320811" cy="320811"/>
          </a:xfrm>
          <a:prstGeom prst="rect">
            <a:avLst/>
          </a:prstGeom>
        </p:spPr>
      </p:pic>
      <p:sp>
        <p:nvSpPr>
          <p:cNvPr id="30" name="TextBox 29">
            <a:extLst>
              <a:ext uri="{FF2B5EF4-FFF2-40B4-BE49-F238E27FC236}">
                <a16:creationId xmlns:a16="http://schemas.microsoft.com/office/drawing/2014/main" id="{A3128458-3F40-C05B-CBF9-E37C7DC2E586}"/>
              </a:ext>
            </a:extLst>
          </p:cNvPr>
          <p:cNvSpPr txBox="1"/>
          <p:nvPr/>
        </p:nvSpPr>
        <p:spPr>
          <a:xfrm>
            <a:off x="9902374" y="3323427"/>
            <a:ext cx="651327" cy="5078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defTabSz="685800">
              <a:defRPr/>
            </a:pPr>
            <a:r>
              <a:rPr lang="en-US" sz="1350" dirty="0">
                <a:solidFill>
                  <a:prstClr val="white"/>
                </a:solidFill>
                <a:latin typeface="Calibri"/>
              </a:rPr>
              <a:t>NEW CEL</a:t>
            </a:r>
            <a:r>
              <a:rPr lang="sk-SK" sz="1350" dirty="0">
                <a:solidFill>
                  <a:prstClr val="white"/>
                </a:solidFill>
                <a:latin typeface="Calibri"/>
              </a:rPr>
              <a:t> v2</a:t>
            </a:r>
            <a:endParaRPr lang="en-US" sz="1350" dirty="0">
              <a:solidFill>
                <a:prstClr val="white"/>
              </a:solidFill>
              <a:latin typeface="Calibri"/>
            </a:endParaRPr>
          </a:p>
        </p:txBody>
      </p:sp>
      <p:sp>
        <p:nvSpPr>
          <p:cNvPr id="31" name="TextBox 30">
            <a:extLst>
              <a:ext uri="{FF2B5EF4-FFF2-40B4-BE49-F238E27FC236}">
                <a16:creationId xmlns:a16="http://schemas.microsoft.com/office/drawing/2014/main" id="{20FF7996-934D-ECE9-4829-A136F2B0CB18}"/>
              </a:ext>
            </a:extLst>
          </p:cNvPr>
          <p:cNvSpPr txBox="1"/>
          <p:nvPr/>
        </p:nvSpPr>
        <p:spPr>
          <a:xfrm>
            <a:off x="9168502" y="4308782"/>
            <a:ext cx="1270613" cy="25391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cs-CZ" sz="1050" b="1" dirty="0">
                <a:latin typeface="Arial" panose="020B0604020202020204" pitchFamily="34" charset="0"/>
                <a:cs typeface="Arial" panose="020B0604020202020204" pitchFamily="34" charset="0"/>
              </a:rPr>
              <a:t>100 </a:t>
            </a:r>
            <a:r>
              <a:rPr lang="cs-CZ" sz="1050" b="1" dirty="0" smtClean="0">
                <a:latin typeface="Arial" panose="020B0604020202020204" pitchFamily="34" charset="0"/>
                <a:cs typeface="Arial" panose="020B0604020202020204" pitchFamily="34" charset="0"/>
              </a:rPr>
              <a:t>in sum</a:t>
            </a:r>
            <a:endParaRPr lang="en-US" sz="900" b="1" dirty="0">
              <a:solidFill>
                <a:srgbClr val="FF000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4A31982-34DB-A413-18BC-8139B678B64C}"/>
              </a:ext>
            </a:extLst>
          </p:cNvPr>
          <p:cNvSpPr txBox="1"/>
          <p:nvPr/>
        </p:nvSpPr>
        <p:spPr>
          <a:xfrm>
            <a:off x="2979714" y="4096592"/>
            <a:ext cx="1270613" cy="25391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cs-CZ" sz="1050" b="1" dirty="0">
                <a:latin typeface="Arial" panose="020B0604020202020204" pitchFamily="34" charset="0"/>
                <a:cs typeface="Arial" panose="020B0604020202020204" pitchFamily="34" charset="0"/>
              </a:rPr>
              <a:t>1059 </a:t>
            </a:r>
            <a:r>
              <a:rPr lang="cs-CZ" sz="1050" b="1" dirty="0" smtClean="0">
                <a:latin typeface="Arial" panose="020B0604020202020204" pitchFamily="34" charset="0"/>
                <a:cs typeface="Arial" panose="020B0604020202020204" pitchFamily="34" charset="0"/>
              </a:rPr>
              <a:t>in sum</a:t>
            </a:r>
            <a:endParaRPr lang="en-US" sz="9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571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498247"/>
            <a:ext cx="2895600" cy="365125"/>
          </a:xfrm>
          <a:prstGeom prst="rect">
            <a:avLst/>
          </a:prstGeom>
        </p:spPr>
        <p:txBody>
          <a:bodyPr vert="horz" lIns="91440" tIns="45720" rIns="91440" bIns="45720" rtlCol="0" anchor="ctr"/>
          <a:lstStyle>
            <a:defPPr>
              <a:defRPr lang="sk-SK"/>
            </a:defPPr>
            <a:lvl1pPr marL="0" algn="ct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UNCLASSIFIED</a:t>
            </a:r>
            <a:endParaRPr lang="en-US" dirty="0">
              <a:solidFill>
                <a:prstClr val="black">
                  <a:tint val="75000"/>
                </a:prstClr>
              </a:solidFill>
            </a:endParaRPr>
          </a:p>
        </p:txBody>
      </p:sp>
      <p:pic>
        <p:nvPicPr>
          <p:cNvPr id="4" name="Grafik 18"/>
          <p:cNvPicPr>
            <a:picLocks noChangeAspect="1"/>
          </p:cNvPicPr>
          <p:nvPr/>
        </p:nvPicPr>
        <p:blipFill rotWithShape="1">
          <a:blip r:embed="rId2" cstate="print">
            <a:extLst>
              <a:ext uri="{28A0092B-C50C-407E-A947-70E740481C1C}">
                <a14:useLocalDpi xmlns:a14="http://schemas.microsoft.com/office/drawing/2010/main" val="0"/>
              </a:ext>
            </a:extLst>
          </a:blip>
          <a:srcRect l="2733" t="3410" b="5970"/>
          <a:stretch/>
        </p:blipFill>
        <p:spPr>
          <a:xfrm>
            <a:off x="2878974" y="1356003"/>
            <a:ext cx="7124006" cy="5195455"/>
          </a:xfrm>
          <a:prstGeom prst="rect">
            <a:avLst/>
          </a:prstGeom>
        </p:spPr>
      </p:pic>
      <p:sp>
        <p:nvSpPr>
          <p:cNvPr id="8" name="Multiply 7"/>
          <p:cNvSpPr/>
          <p:nvPr/>
        </p:nvSpPr>
        <p:spPr>
          <a:xfrm>
            <a:off x="5953126" y="3155751"/>
            <a:ext cx="409574" cy="313149"/>
          </a:xfrm>
          <a:prstGeom prst="mathMultiply">
            <a:avLst>
              <a:gd name="adj1" fmla="val 566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Multiply 8"/>
          <p:cNvSpPr/>
          <p:nvPr/>
        </p:nvSpPr>
        <p:spPr>
          <a:xfrm>
            <a:off x="5803107" y="2886630"/>
            <a:ext cx="419100" cy="308358"/>
          </a:xfrm>
          <a:prstGeom prst="mathMultiply">
            <a:avLst>
              <a:gd name="adj1" fmla="val 566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Multiply 7">
            <a:extLst>
              <a:ext uri="{FF2B5EF4-FFF2-40B4-BE49-F238E27FC236}">
                <a16:creationId xmlns:a16="http://schemas.microsoft.com/office/drawing/2014/main" id="{CF960958-95D4-F675-CEE0-1FBD17953403}"/>
              </a:ext>
            </a:extLst>
          </p:cNvPr>
          <p:cNvSpPr/>
          <p:nvPr/>
        </p:nvSpPr>
        <p:spPr>
          <a:xfrm>
            <a:off x="5953126" y="3632855"/>
            <a:ext cx="409574" cy="313149"/>
          </a:xfrm>
          <a:prstGeom prst="mathMultiply">
            <a:avLst>
              <a:gd name="adj1" fmla="val 566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Title 4"/>
          <p:cNvSpPr>
            <a:spLocks noGrp="1"/>
          </p:cNvSpPr>
          <p:nvPr>
            <p:ph type="title"/>
          </p:nvPr>
        </p:nvSpPr>
        <p:spPr>
          <a:xfrm>
            <a:off x="3152236" y="105390"/>
            <a:ext cx="6577482" cy="954107"/>
          </a:xfrm>
        </p:spPr>
        <p:txBody>
          <a:bodyPr/>
          <a:lstStyle/>
          <a:p>
            <a:pPr eaLnBrk="1" hangingPunct="1"/>
            <a:r>
              <a:rPr lang="en-US" sz="2800" dirty="0" smtClean="0">
                <a:latin typeface="Calibri" panose="020F0502020204030204" pitchFamily="34" charset="0"/>
                <a:cs typeface="Calibri" panose="020F0502020204030204" pitchFamily="34" charset="0"/>
              </a:rPr>
              <a:t>Operational deployment</a:t>
            </a:r>
            <a:br>
              <a:rPr lang="en-US" sz="2800"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within G5 Sahel</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794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06" y="612482"/>
            <a:ext cx="7680060" cy="523220"/>
          </a:xfrm>
        </p:spPr>
        <p:txBody>
          <a:bodyPr/>
          <a:lstStyle/>
          <a:p>
            <a:r>
              <a:rPr lang="en-US" dirty="0">
                <a:latin typeface="Calibri" panose="020F0502020204030204" pitchFamily="34" charset="0"/>
                <a:cs typeface="Calibri" panose="020F0502020204030204" pitchFamily="34" charset="0"/>
              </a:rPr>
              <a:t>AGENDA</a:t>
            </a:r>
          </a:p>
        </p:txBody>
      </p:sp>
      <p:sp>
        <p:nvSpPr>
          <p:cNvPr id="4" name="Rectangle 3"/>
          <p:cNvSpPr/>
          <p:nvPr/>
        </p:nvSpPr>
        <p:spPr>
          <a:xfrm>
            <a:off x="279862" y="1840968"/>
            <a:ext cx="11912138" cy="1938992"/>
          </a:xfrm>
          <a:prstGeom prst="rect">
            <a:avLst/>
          </a:prstGeom>
        </p:spPr>
        <p:txBody>
          <a:bodyPr wrap="square">
            <a:spAutoFit/>
          </a:bodyPr>
          <a:lstStyle/>
          <a:p>
            <a:pPr marL="342900" indent="-342900">
              <a:buFont typeface="+mj-lt"/>
              <a:buAutoNum type="arabicPeriod"/>
            </a:pPr>
            <a:r>
              <a:rPr lang="sk-SK" sz="2000" b="1" dirty="0">
                <a:solidFill>
                  <a:srgbClr val="000000"/>
                </a:solidFill>
                <a:highlight>
                  <a:srgbClr val="FFFF00"/>
                </a:highlight>
                <a:latin typeface="Calibri" panose="020F0502020204030204" pitchFamily="34" charset="0"/>
                <a:cs typeface="Calibri" panose="020F0502020204030204" pitchFamily="34" charset="0"/>
              </a:rPr>
              <a:t>EUTM MALI INFO</a:t>
            </a:r>
          </a:p>
          <a:p>
            <a:pPr marL="342900" indent="-342900">
              <a:buFont typeface="+mj-lt"/>
              <a:buAutoNum type="arabicPeriod"/>
            </a:pPr>
            <a:r>
              <a:rPr lang="sk-SK" sz="2000" dirty="0">
                <a:solidFill>
                  <a:srgbClr val="000000"/>
                </a:solidFill>
                <a:latin typeface="Calibri" panose="020F0502020204030204" pitchFamily="34" charset="0"/>
                <a:cs typeface="Calibri" panose="020F0502020204030204" pitchFamily="34" charset="0"/>
              </a:rPr>
              <a:t>MALI EO THREAT ASSESMENT</a:t>
            </a:r>
          </a:p>
          <a:p>
            <a:pPr marL="342900" indent="-342900">
              <a:buFont typeface="+mj-lt"/>
              <a:buAutoNum type="arabicPeriod"/>
            </a:pPr>
            <a:r>
              <a:rPr lang="sk-SK" sz="2000" dirty="0">
                <a:solidFill>
                  <a:srgbClr val="000000"/>
                </a:solidFill>
                <a:latin typeface="Calibri" panose="020F0502020204030204" pitchFamily="34" charset="0"/>
                <a:cs typeface="Calibri" panose="020F0502020204030204" pitchFamily="34" charset="0"/>
              </a:rPr>
              <a:t>EOD </a:t>
            </a:r>
            <a:r>
              <a:rPr lang="sk-SK" sz="2000" dirty="0" err="1">
                <a:solidFill>
                  <a:srgbClr val="000000"/>
                </a:solidFill>
                <a:latin typeface="Calibri" panose="020F0502020204030204" pitchFamily="34" charset="0"/>
                <a:cs typeface="Calibri" panose="020F0502020204030204" pitchFamily="34" charset="0"/>
              </a:rPr>
              <a:t>JDs</a:t>
            </a:r>
            <a:endParaRPr lang="sk-SK" sz="2000" dirty="0">
              <a:solidFill>
                <a:srgbClr val="000000"/>
              </a:solidFill>
              <a:latin typeface="Calibri" panose="020F0502020204030204" pitchFamily="34" charset="0"/>
              <a:cs typeface="Calibri" panose="020F0502020204030204" pitchFamily="34" charset="0"/>
            </a:endParaRPr>
          </a:p>
          <a:p>
            <a:pPr marL="342900" indent="-342900">
              <a:buFont typeface="+mj-lt"/>
              <a:buAutoNum type="arabicPeriod"/>
            </a:pPr>
            <a:r>
              <a:rPr lang="sk-SK" sz="2000" dirty="0">
                <a:solidFill>
                  <a:srgbClr val="000000"/>
                </a:solidFill>
                <a:latin typeface="Calibri" panose="020F0502020204030204" pitchFamily="34" charset="0"/>
                <a:cs typeface="Calibri" panose="020F0502020204030204" pitchFamily="34" charset="0"/>
              </a:rPr>
              <a:t>EOD EXPERTISE PROVIDED</a:t>
            </a:r>
          </a:p>
          <a:p>
            <a:pPr marL="342900" indent="-342900">
              <a:buFont typeface="+mj-lt"/>
              <a:buAutoNum type="arabicPeriod"/>
            </a:pPr>
            <a:endParaRPr lang="sk-SK" sz="2000" dirty="0">
              <a:solidFill>
                <a:srgbClr val="000000"/>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755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680" y="480027"/>
            <a:ext cx="7032892" cy="523220"/>
          </a:xfrm>
        </p:spPr>
        <p:txBody>
          <a:bodyPr/>
          <a:lstStyle/>
          <a:p>
            <a:r>
              <a:rPr lang="en-US" sz="2800" dirty="0" smtClean="0">
                <a:latin typeface="Calibri" panose="020F0502020204030204" pitchFamily="34" charset="0"/>
                <a:cs typeface="Calibri" panose="020F0502020204030204" pitchFamily="34" charset="0"/>
              </a:rPr>
              <a:t>Main Tasks of SLOVCON in EUTM Mali</a:t>
            </a:r>
            <a:endParaRPr lang="en-US" dirty="0">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C9067F0A-FF5B-651C-BC2F-A8CB881136AB}"/>
              </a:ext>
            </a:extLst>
          </p:cNvPr>
          <p:cNvSpPr/>
          <p:nvPr/>
        </p:nvSpPr>
        <p:spPr>
          <a:xfrm>
            <a:off x="2463622" y="1209616"/>
            <a:ext cx="1134949" cy="945231"/>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86" b="1" dirty="0" smtClean="0"/>
              <a:t>Deputy Chief of J3 / J3 Plans / EOD CC</a:t>
            </a:r>
            <a:endParaRPr lang="en-US" sz="1286" b="1" dirty="0"/>
          </a:p>
        </p:txBody>
      </p:sp>
      <p:sp>
        <p:nvSpPr>
          <p:cNvPr id="6" name="Rounded Rectangle 4">
            <a:extLst>
              <a:ext uri="{FF2B5EF4-FFF2-40B4-BE49-F238E27FC236}">
                <a16:creationId xmlns:a16="http://schemas.microsoft.com/office/drawing/2014/main" id="{F81D9822-A798-3856-F50B-6010A563AA7D}"/>
              </a:ext>
            </a:extLst>
          </p:cNvPr>
          <p:cNvSpPr/>
          <p:nvPr/>
        </p:nvSpPr>
        <p:spPr>
          <a:xfrm>
            <a:off x="3929172" y="1209614"/>
            <a:ext cx="1134949" cy="945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86" b="1" dirty="0" smtClean="0"/>
              <a:t>Chief of  INFO OPS</a:t>
            </a:r>
            <a:endParaRPr lang="en-US" sz="1286" b="1" dirty="0"/>
          </a:p>
        </p:txBody>
      </p:sp>
      <p:sp>
        <p:nvSpPr>
          <p:cNvPr id="7" name="Rounded Rectangle 4">
            <a:extLst>
              <a:ext uri="{FF2B5EF4-FFF2-40B4-BE49-F238E27FC236}">
                <a16:creationId xmlns:a16="http://schemas.microsoft.com/office/drawing/2014/main" id="{D896D542-976A-1D9F-A7E3-1C70618F330D}"/>
              </a:ext>
            </a:extLst>
          </p:cNvPr>
          <p:cNvSpPr/>
          <p:nvPr/>
        </p:nvSpPr>
        <p:spPr>
          <a:xfrm>
            <a:off x="5394722" y="1209614"/>
            <a:ext cx="1134949" cy="945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86" b="1" dirty="0" smtClean="0"/>
              <a:t>J2 Analyst</a:t>
            </a:r>
            <a:endParaRPr lang="en-US" sz="1286" b="1" dirty="0"/>
          </a:p>
        </p:txBody>
      </p:sp>
      <p:sp>
        <p:nvSpPr>
          <p:cNvPr id="8" name="Rounded Rectangle 4">
            <a:extLst>
              <a:ext uri="{FF2B5EF4-FFF2-40B4-BE49-F238E27FC236}">
                <a16:creationId xmlns:a16="http://schemas.microsoft.com/office/drawing/2014/main" id="{6D8B66D4-FCFC-AE74-E8C4-ABE207E3314B}"/>
              </a:ext>
            </a:extLst>
          </p:cNvPr>
          <p:cNvSpPr/>
          <p:nvPr/>
        </p:nvSpPr>
        <p:spPr>
          <a:xfrm>
            <a:off x="6860271" y="1209614"/>
            <a:ext cx="1493154" cy="945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86" b="1" dirty="0" smtClean="0"/>
              <a:t>Watch</a:t>
            </a:r>
            <a:r>
              <a:rPr lang="sk-SK" sz="1286" b="1" dirty="0" smtClean="0"/>
              <a:t> -</a:t>
            </a:r>
            <a:r>
              <a:rPr lang="en-US" sz="1286" b="1" dirty="0" smtClean="0"/>
              <a:t> keeper</a:t>
            </a:r>
            <a:endParaRPr lang="en-US" sz="1286" b="1" dirty="0"/>
          </a:p>
        </p:txBody>
      </p:sp>
      <p:sp>
        <p:nvSpPr>
          <p:cNvPr id="12" name="Rounded Rectangle 4">
            <a:extLst>
              <a:ext uri="{FF2B5EF4-FFF2-40B4-BE49-F238E27FC236}">
                <a16:creationId xmlns:a16="http://schemas.microsoft.com/office/drawing/2014/main" id="{6D8B66D4-FCFC-AE74-E8C4-ABE207E3314B}"/>
              </a:ext>
            </a:extLst>
          </p:cNvPr>
          <p:cNvSpPr/>
          <p:nvPr/>
        </p:nvSpPr>
        <p:spPr>
          <a:xfrm>
            <a:off x="8656421" y="1209613"/>
            <a:ext cx="1493154" cy="945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86" b="1" dirty="0" smtClean="0"/>
              <a:t>Watch</a:t>
            </a:r>
            <a:r>
              <a:rPr lang="sk-SK" sz="1286" b="1" dirty="0" smtClean="0"/>
              <a:t> -</a:t>
            </a:r>
            <a:r>
              <a:rPr lang="en-US" sz="1286" b="1" dirty="0" smtClean="0"/>
              <a:t> keeper</a:t>
            </a:r>
            <a:endParaRPr lang="en-US" sz="1286" b="1" dirty="0"/>
          </a:p>
        </p:txBody>
      </p:sp>
      <p:sp>
        <p:nvSpPr>
          <p:cNvPr id="13" name="Obdĺžnik 12"/>
          <p:cNvSpPr/>
          <p:nvPr/>
        </p:nvSpPr>
        <p:spPr>
          <a:xfrm>
            <a:off x="1704976" y="2567578"/>
            <a:ext cx="8667750" cy="3785652"/>
          </a:xfrm>
          <a:prstGeom prst="rect">
            <a:avLst/>
          </a:prstGeom>
        </p:spPr>
        <p:txBody>
          <a:bodyPr wrap="square">
            <a:spAutoFit/>
          </a:bodyPr>
          <a:lstStyle/>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Deputy Chief J3</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Coordination, planning and management of EUTM Mali operations</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Management of the operational planning group</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Member of </a:t>
            </a:r>
            <a:r>
              <a:rPr lang="en-US" sz="2000" smtClean="0">
                <a:latin typeface="Calibri" panose="020F0502020204030204" pitchFamily="34" charset="0"/>
                <a:cs typeface="Calibri" panose="020F0502020204030204" pitchFamily="34" charset="0"/>
              </a:rPr>
              <a:t>the MIRT </a:t>
            </a:r>
            <a:r>
              <a:rPr lang="en-US" sz="2000" dirty="0" smtClean="0">
                <a:latin typeface="Calibri" panose="020F0502020204030204" pitchFamily="34" charset="0"/>
                <a:cs typeface="Calibri" panose="020F0502020204030204" pitchFamily="34" charset="0"/>
              </a:rPr>
              <a:t>(major incident response team)</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Member of the Mission security board and MSWG</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Coordination of EOD support to EUTM Mali</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Analysis and assessment of EO threats in the G5 Sahel</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Coordination of EOD and C-IED efforts of EUTM Mali</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Creation and revision of SOP</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Responsibility for the ammunition depots in EUTM Mali</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Head of working groups with MINUSMA and UNMAS</a:t>
            </a:r>
          </a:p>
          <a:p>
            <a:pPr marL="342900" indent="-342900">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Fulfillment of SNR tasks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372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06" y="612482"/>
            <a:ext cx="7680060" cy="523220"/>
          </a:xfrm>
        </p:spPr>
        <p:txBody>
          <a:bodyPr/>
          <a:lstStyle/>
          <a:p>
            <a:r>
              <a:rPr lang="en-US" dirty="0">
                <a:latin typeface="Calibri" panose="020F0502020204030204" pitchFamily="34" charset="0"/>
                <a:cs typeface="Calibri" panose="020F0502020204030204" pitchFamily="34" charset="0"/>
              </a:rPr>
              <a:t>AGENDA</a:t>
            </a:r>
          </a:p>
        </p:txBody>
      </p:sp>
      <p:sp>
        <p:nvSpPr>
          <p:cNvPr id="4" name="Rectangle 3"/>
          <p:cNvSpPr/>
          <p:nvPr/>
        </p:nvSpPr>
        <p:spPr>
          <a:xfrm>
            <a:off x="279862" y="1840968"/>
            <a:ext cx="11912138" cy="1754326"/>
          </a:xfrm>
          <a:prstGeom prst="rect">
            <a:avLst/>
          </a:prstGeom>
        </p:spPr>
        <p:txBody>
          <a:bodyPr wrap="square">
            <a:spAutoFit/>
          </a:bodyPr>
          <a:lstStyle/>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EUTM MALI INFO</a:t>
            </a:r>
          </a:p>
          <a:p>
            <a:pPr marL="342900" indent="-342900">
              <a:buFont typeface="+mj-lt"/>
              <a:buAutoNum type="arabicPeriod"/>
            </a:pPr>
            <a:r>
              <a:rPr lang="sk-SK" b="1" dirty="0">
                <a:solidFill>
                  <a:srgbClr val="000000"/>
                </a:solidFill>
                <a:highlight>
                  <a:srgbClr val="FFFF00"/>
                </a:highlight>
                <a:latin typeface="Arial" panose="020B0604020202020204" pitchFamily="34" charset="0"/>
                <a:cs typeface="Arial" panose="020B0604020202020204" pitchFamily="34" charset="0"/>
              </a:rPr>
              <a:t>MALI EO THREAT ASSESMENT</a:t>
            </a:r>
          </a:p>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EOD </a:t>
            </a:r>
            <a:r>
              <a:rPr lang="sk-SK" dirty="0" err="1">
                <a:solidFill>
                  <a:srgbClr val="000000"/>
                </a:solidFill>
                <a:latin typeface="Arial" panose="020B0604020202020204" pitchFamily="34" charset="0"/>
                <a:cs typeface="Arial" panose="020B0604020202020204" pitchFamily="34" charset="0"/>
              </a:rPr>
              <a:t>JDs</a:t>
            </a:r>
            <a:endParaRPr lang="sk-SK"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EOD EXPERTISE PROVIDED</a:t>
            </a:r>
          </a:p>
          <a:p>
            <a:pPr marL="342900" indent="-342900">
              <a:buFont typeface="+mj-lt"/>
              <a:buAutoNum type="arabicPeriod"/>
            </a:pPr>
            <a:endParaRPr lang="sk-SK"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52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00927" y="411583"/>
            <a:ext cx="5947643" cy="584775"/>
          </a:xfrm>
          <a:prstGeom prst="rect">
            <a:avLst/>
          </a:prstGeom>
          <a:solidFill>
            <a:srgbClr val="007FDE"/>
          </a:solidFill>
          <a:ln w="19050">
            <a:solidFill>
              <a:schemeClr val="tx1"/>
            </a:solidFill>
          </a:ln>
        </p:spPr>
        <p:txBody>
          <a:bodyPr wrap="square" rtlCol="0" anchor="ctr" anchorCtr="0">
            <a:noAutofit/>
          </a:bodyPr>
          <a:lstStyle/>
          <a:p>
            <a:pPr algn="ctr"/>
            <a:r>
              <a:rPr lang="en-US" sz="2800" b="1" dirty="0">
                <a:solidFill>
                  <a:schemeClr val="bg1"/>
                </a:solidFill>
                <a:latin typeface="Calibri" panose="020F0502020204030204" pitchFamily="34" charset="0"/>
                <a:cs typeface="Calibri" panose="020F0502020204030204" pitchFamily="34" charset="0"/>
              </a:rPr>
              <a:t>EO Threats in Mali 2016-2021</a:t>
            </a:r>
          </a:p>
        </p:txBody>
      </p:sp>
      <p:cxnSp>
        <p:nvCxnSpPr>
          <p:cNvPr id="6" name="Straight Connector 5"/>
          <p:cNvCxnSpPr/>
          <p:nvPr/>
        </p:nvCxnSpPr>
        <p:spPr bwMode="auto">
          <a:xfrm>
            <a:off x="4896196" y="1246909"/>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Connector 12"/>
          <p:cNvCxnSpPr/>
          <p:nvPr/>
        </p:nvCxnSpPr>
        <p:spPr bwMode="auto">
          <a:xfrm>
            <a:off x="4896196" y="1246909"/>
            <a:ext cx="0" cy="1"/>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 name="Straight Connector 3"/>
          <p:cNvCxnSpPr/>
          <p:nvPr/>
        </p:nvCxnSpPr>
        <p:spPr bwMode="auto">
          <a:xfrm>
            <a:off x="1787236" y="1330581"/>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Straight Connector 6"/>
          <p:cNvCxnSpPr/>
          <p:nvPr/>
        </p:nvCxnSpPr>
        <p:spPr bwMode="auto">
          <a:xfrm>
            <a:off x="1911927" y="1404851"/>
            <a:ext cx="789709" cy="84013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Connector 10"/>
          <p:cNvCxnSpPr/>
          <p:nvPr/>
        </p:nvCxnSpPr>
        <p:spPr bwMode="auto">
          <a:xfrm>
            <a:off x="1787236" y="1330581"/>
            <a:ext cx="0" cy="7427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15"/>
          <p:cNvCxnSpPr/>
          <p:nvPr/>
        </p:nvCxnSpPr>
        <p:spPr bwMode="auto">
          <a:xfrm>
            <a:off x="1787236" y="1330581"/>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 name="Rectángulo 13"/>
          <p:cNvSpPr/>
          <p:nvPr/>
        </p:nvSpPr>
        <p:spPr bwMode="auto">
          <a:xfrm>
            <a:off x="9601200" y="4254500"/>
            <a:ext cx="1079500" cy="11694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pitchFamily="-109" charset="-128"/>
            </a:endParaRPr>
          </a:p>
        </p:txBody>
      </p:sp>
      <p:sp>
        <p:nvSpPr>
          <p:cNvPr id="15" name="Rectángulo 14"/>
          <p:cNvSpPr/>
          <p:nvPr/>
        </p:nvSpPr>
        <p:spPr bwMode="auto">
          <a:xfrm>
            <a:off x="9448800" y="1787781"/>
            <a:ext cx="462112" cy="373528"/>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pitchFamily="-109" charset="-12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1971" y="1093395"/>
            <a:ext cx="7328941" cy="5182713"/>
          </a:xfrm>
          <a:prstGeom prst="rect">
            <a:avLst/>
          </a:prstGeom>
        </p:spPr>
      </p:pic>
      <p:sp>
        <p:nvSpPr>
          <p:cNvPr id="8" name="Rectangle 7"/>
          <p:cNvSpPr/>
          <p:nvPr/>
        </p:nvSpPr>
        <p:spPr bwMode="auto">
          <a:xfrm>
            <a:off x="9144000" y="1767840"/>
            <a:ext cx="342900" cy="37338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a typeface="ＭＳ Ｐゴシック" pitchFamily="-109" charset="-128"/>
            </a:endParaRPr>
          </a:p>
        </p:txBody>
      </p:sp>
    </p:spTree>
    <p:extLst>
      <p:ext uri="{BB962C8B-B14F-4D97-AF65-F5344CB8AC3E}">
        <p14:creationId xmlns:p14="http://schemas.microsoft.com/office/powerpoint/2010/main" val="555406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ANALYSIS OF EO THREATS IN MALI</a:t>
            </a:r>
            <a:endParaRPr lang="sk-SK" dirty="0">
              <a:latin typeface="Calibri" panose="020F0502020204030204" pitchFamily="34" charset="0"/>
              <a:cs typeface="Calibri" panose="020F0502020204030204" pitchFamily="34" charset="0"/>
            </a:endParaRPr>
          </a:p>
        </p:txBody>
      </p:sp>
      <p:sp>
        <p:nvSpPr>
          <p:cNvPr id="5" name="TextBox 4"/>
          <p:cNvSpPr txBox="1"/>
          <p:nvPr/>
        </p:nvSpPr>
        <p:spPr>
          <a:xfrm>
            <a:off x="4816023" y="6079323"/>
            <a:ext cx="2837636" cy="461665"/>
          </a:xfrm>
          <a:prstGeom prst="rect">
            <a:avLst/>
          </a:prstGeom>
          <a:noFill/>
        </p:spPr>
        <p:txBody>
          <a:bodyPr wrap="none" rtlCol="0">
            <a:spAutoFit/>
          </a:bodyPr>
          <a:lstStyle/>
          <a:p>
            <a:r>
              <a:rPr lang="en-US" sz="2400" b="1" dirty="0"/>
              <a:t>Updated </a:t>
            </a:r>
            <a:r>
              <a:rPr lang="sk-SK" sz="2400" b="1" dirty="0"/>
              <a:t>31DEC</a:t>
            </a:r>
            <a:r>
              <a:rPr lang="en-US" sz="2400" b="1" dirty="0"/>
              <a:t>22</a:t>
            </a:r>
            <a:endParaRPr lang="en-GB" sz="2400" b="1" dirty="0"/>
          </a:p>
        </p:txBody>
      </p:sp>
      <p:sp>
        <p:nvSpPr>
          <p:cNvPr id="7" name="Rectangle 6"/>
          <p:cNvSpPr/>
          <p:nvPr/>
        </p:nvSpPr>
        <p:spPr bwMode="auto">
          <a:xfrm>
            <a:off x="5235879" y="5160723"/>
            <a:ext cx="1966587" cy="918600"/>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pitchFamily="-109" charset="-128"/>
            </a:endParaRPr>
          </a:p>
        </p:txBody>
      </p:sp>
      <p:pic>
        <p:nvPicPr>
          <p:cNvPr id="12" name="Picture 11"/>
          <p:cNvPicPr>
            <a:picLocks noChangeAspect="1"/>
          </p:cNvPicPr>
          <p:nvPr/>
        </p:nvPicPr>
        <p:blipFill>
          <a:blip r:embed="rId2"/>
          <a:stretch>
            <a:fillRect/>
          </a:stretch>
        </p:blipFill>
        <p:spPr>
          <a:xfrm>
            <a:off x="2709787" y="1143801"/>
            <a:ext cx="6773220" cy="3801005"/>
          </a:xfrm>
          <a:prstGeom prst="rect">
            <a:avLst/>
          </a:prstGeom>
        </p:spPr>
      </p:pic>
      <p:pic>
        <p:nvPicPr>
          <p:cNvPr id="13" name="Picture 12"/>
          <p:cNvPicPr>
            <a:picLocks noChangeAspect="1"/>
          </p:cNvPicPr>
          <p:nvPr/>
        </p:nvPicPr>
        <p:blipFill>
          <a:blip r:embed="rId3"/>
          <a:stretch>
            <a:fillRect/>
          </a:stretch>
        </p:blipFill>
        <p:spPr>
          <a:xfrm>
            <a:off x="305177" y="1274443"/>
            <a:ext cx="2038635" cy="3743847"/>
          </a:xfrm>
          <a:prstGeom prst="rect">
            <a:avLst/>
          </a:prstGeom>
        </p:spPr>
      </p:pic>
      <p:sp>
        <p:nvSpPr>
          <p:cNvPr id="8" name="TextBox 7"/>
          <p:cNvSpPr txBox="1"/>
          <p:nvPr/>
        </p:nvSpPr>
        <p:spPr>
          <a:xfrm>
            <a:off x="435146" y="1937484"/>
            <a:ext cx="1778696" cy="892552"/>
          </a:xfrm>
          <a:prstGeom prst="rect">
            <a:avLst/>
          </a:prstGeom>
          <a:solidFill>
            <a:schemeClr val="bg1"/>
          </a:solidFill>
        </p:spPr>
        <p:txBody>
          <a:bodyPr wrap="square" rtlCol="0">
            <a:spAutoFit/>
          </a:bodyPr>
          <a:lstStyle/>
          <a:p>
            <a:pPr algn="ctr"/>
            <a:r>
              <a:rPr lang="sk-SK" sz="2000" b="1" dirty="0"/>
              <a:t>DEC22</a:t>
            </a:r>
          </a:p>
          <a:p>
            <a:pPr algn="ctr"/>
            <a:r>
              <a:rPr lang="sk-SK" sz="3200" b="1" dirty="0">
                <a:solidFill>
                  <a:srgbClr val="FF0000"/>
                </a:solidFill>
              </a:rPr>
              <a:t>14</a:t>
            </a:r>
            <a:endParaRPr lang="en-US" sz="3200" b="1" dirty="0">
              <a:solidFill>
                <a:srgbClr val="FF0000"/>
              </a:solidFill>
            </a:endParaRPr>
          </a:p>
        </p:txBody>
      </p:sp>
      <p:sp>
        <p:nvSpPr>
          <p:cNvPr id="14" name="TextBox 13"/>
          <p:cNvSpPr txBox="1"/>
          <p:nvPr/>
        </p:nvSpPr>
        <p:spPr>
          <a:xfrm>
            <a:off x="5329824" y="5178458"/>
            <a:ext cx="1778696" cy="892552"/>
          </a:xfrm>
          <a:prstGeom prst="rect">
            <a:avLst/>
          </a:prstGeom>
          <a:solidFill>
            <a:schemeClr val="bg1"/>
          </a:solidFill>
        </p:spPr>
        <p:txBody>
          <a:bodyPr wrap="square" rtlCol="0">
            <a:spAutoFit/>
          </a:bodyPr>
          <a:lstStyle/>
          <a:p>
            <a:pPr algn="ctr"/>
            <a:r>
              <a:rPr lang="sk-SK" sz="2000" b="1" dirty="0"/>
              <a:t>DEC22</a:t>
            </a:r>
          </a:p>
          <a:p>
            <a:pPr algn="ctr"/>
            <a:r>
              <a:rPr lang="sk-SK" sz="3200" b="1" dirty="0">
                <a:solidFill>
                  <a:srgbClr val="FF0000"/>
                </a:solidFill>
              </a:rPr>
              <a:t>14</a:t>
            </a:r>
            <a:endParaRPr lang="en-US" sz="3200" b="1" dirty="0">
              <a:solidFill>
                <a:srgbClr val="FF0000"/>
              </a:solidFill>
            </a:endParaRPr>
          </a:p>
        </p:txBody>
      </p:sp>
    </p:spTree>
    <p:extLst>
      <p:ext uri="{BB962C8B-B14F-4D97-AF65-F5344CB8AC3E}">
        <p14:creationId xmlns:p14="http://schemas.microsoft.com/office/powerpoint/2010/main" val="3996727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EO THREATS IN MALI</a:t>
            </a:r>
            <a:endParaRPr lang="sk-SK" dirty="0"/>
          </a:p>
        </p:txBody>
      </p:sp>
      <p:graphicFrame>
        <p:nvGraphicFramePr>
          <p:cNvPr id="7" name="Chart 6"/>
          <p:cNvGraphicFramePr/>
          <p:nvPr>
            <p:extLst>
              <p:ext uri="{D42A27DB-BD31-4B8C-83A1-F6EECF244321}">
                <p14:modId xmlns:p14="http://schemas.microsoft.com/office/powerpoint/2010/main" val="892146691"/>
              </p:ext>
            </p:extLst>
          </p:nvPr>
        </p:nvGraphicFramePr>
        <p:xfrm>
          <a:off x="7972038" y="4080175"/>
          <a:ext cx="4073104" cy="26549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2268921056"/>
              </p:ext>
            </p:extLst>
          </p:nvPr>
        </p:nvGraphicFramePr>
        <p:xfrm>
          <a:off x="4003861" y="103493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816023" y="6079323"/>
            <a:ext cx="2837636" cy="461665"/>
          </a:xfrm>
          <a:prstGeom prst="rect">
            <a:avLst/>
          </a:prstGeom>
          <a:noFill/>
        </p:spPr>
        <p:txBody>
          <a:bodyPr wrap="none" rtlCol="0">
            <a:spAutoFit/>
          </a:bodyPr>
          <a:lstStyle/>
          <a:p>
            <a:r>
              <a:rPr lang="en-US" sz="2400" b="1" dirty="0"/>
              <a:t>Updated </a:t>
            </a:r>
            <a:r>
              <a:rPr lang="sk-SK" sz="2400" b="1" dirty="0"/>
              <a:t>31DEC</a:t>
            </a:r>
            <a:r>
              <a:rPr lang="en-US" sz="2400" b="1" dirty="0"/>
              <a:t>22</a:t>
            </a:r>
            <a:endParaRPr lang="en-GB" sz="2400" b="1" dirty="0"/>
          </a:p>
        </p:txBody>
      </p:sp>
      <p:graphicFrame>
        <p:nvGraphicFramePr>
          <p:cNvPr id="10" name="Chart 9"/>
          <p:cNvGraphicFramePr>
            <a:graphicFrameLocks/>
          </p:cNvGraphicFramePr>
          <p:nvPr>
            <p:extLst>
              <p:ext uri="{D42A27DB-BD31-4B8C-83A1-F6EECF244321}">
                <p14:modId xmlns:p14="http://schemas.microsoft.com/office/powerpoint/2010/main" val="1164441126"/>
              </p:ext>
            </p:extLst>
          </p:nvPr>
        </p:nvGraphicFramePr>
        <p:xfrm>
          <a:off x="298824" y="3885184"/>
          <a:ext cx="4198820" cy="29728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23594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EO INCIDENTS IN MALI REGIONS</a:t>
            </a:r>
            <a:endParaRPr lang="sk-SK" dirty="0"/>
          </a:p>
        </p:txBody>
      </p:sp>
      <p:graphicFrame>
        <p:nvGraphicFramePr>
          <p:cNvPr id="20" name="Chart 19"/>
          <p:cNvGraphicFramePr/>
          <p:nvPr>
            <p:extLst>
              <p:ext uri="{D42A27DB-BD31-4B8C-83A1-F6EECF244321}">
                <p14:modId xmlns:p14="http://schemas.microsoft.com/office/powerpoint/2010/main" val="3060330970"/>
              </p:ext>
            </p:extLst>
          </p:nvPr>
        </p:nvGraphicFramePr>
        <p:xfrm>
          <a:off x="1201712" y="927884"/>
          <a:ext cx="4716950" cy="26327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1602756272"/>
              </p:ext>
            </p:extLst>
          </p:nvPr>
        </p:nvGraphicFramePr>
        <p:xfrm>
          <a:off x="480972" y="3566733"/>
          <a:ext cx="5242056" cy="3042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1418493202"/>
              </p:ext>
            </p:extLst>
          </p:nvPr>
        </p:nvGraphicFramePr>
        <p:xfrm>
          <a:off x="6324871" y="3560584"/>
          <a:ext cx="5242056" cy="30428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106797105"/>
              </p:ext>
            </p:extLst>
          </p:nvPr>
        </p:nvGraphicFramePr>
        <p:xfrm>
          <a:off x="7269018" y="1136871"/>
          <a:ext cx="2980575" cy="221472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9262763" y="0"/>
            <a:ext cx="2837636" cy="461665"/>
          </a:xfrm>
          <a:prstGeom prst="rect">
            <a:avLst/>
          </a:prstGeom>
          <a:noFill/>
        </p:spPr>
        <p:txBody>
          <a:bodyPr wrap="none" rtlCol="0">
            <a:spAutoFit/>
          </a:bodyPr>
          <a:lstStyle/>
          <a:p>
            <a:r>
              <a:rPr lang="en-US" sz="2400" b="1" dirty="0"/>
              <a:t>Updated </a:t>
            </a:r>
            <a:r>
              <a:rPr lang="sk-SK" sz="2400" b="1" dirty="0"/>
              <a:t>31DEC</a:t>
            </a:r>
            <a:r>
              <a:rPr lang="en-US" sz="2400" b="1" dirty="0"/>
              <a:t>22</a:t>
            </a:r>
            <a:endParaRPr lang="en-GB" sz="2400" b="1" dirty="0"/>
          </a:p>
        </p:txBody>
      </p:sp>
    </p:spTree>
    <p:extLst>
      <p:ext uri="{BB962C8B-B14F-4D97-AF65-F5344CB8AC3E}">
        <p14:creationId xmlns:p14="http://schemas.microsoft.com/office/powerpoint/2010/main" val="4161051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055" y="408512"/>
            <a:ext cx="7539644" cy="738664"/>
          </a:xfrm>
        </p:spPr>
        <p:txBody>
          <a:bodyPr/>
          <a:lstStyle/>
          <a:p>
            <a:pPr lvl="0">
              <a:spcBef>
                <a:spcPts val="0"/>
              </a:spcBef>
              <a:spcAft>
                <a:spcPts val="0"/>
              </a:spcAft>
            </a:pPr>
            <a:r>
              <a:rPr lang="en-US" dirty="0">
                <a:solidFill>
                  <a:schemeClr val="bg1"/>
                </a:solidFill>
                <a:latin typeface="Calibri" panose="020F0502020204030204" pitchFamily="34" charset="0"/>
                <a:ea typeface="Calibri"/>
                <a:cs typeface="Calibri" panose="020F0502020204030204" pitchFamily="34" charset="0"/>
                <a:sym typeface="Calibri"/>
              </a:rPr>
              <a:t>IED</a:t>
            </a:r>
            <a:r>
              <a:rPr lang="sk-SK" dirty="0">
                <a:solidFill>
                  <a:schemeClr val="bg1"/>
                </a:solidFill>
                <a:latin typeface="Calibri" panose="020F0502020204030204" pitchFamily="34" charset="0"/>
                <a:ea typeface="Calibri"/>
                <a:cs typeface="Calibri" panose="020F0502020204030204" pitchFamily="34" charset="0"/>
                <a:sym typeface="Calibri"/>
              </a:rPr>
              <a:t>s PER </a:t>
            </a:r>
            <a:r>
              <a:rPr lang="en-US" dirty="0">
                <a:solidFill>
                  <a:schemeClr val="bg1"/>
                </a:solidFill>
                <a:latin typeface="Calibri" panose="020F0502020204030204" pitchFamily="34" charset="0"/>
                <a:ea typeface="Calibri"/>
                <a:cs typeface="Calibri" panose="020F0502020204030204" pitchFamily="34" charset="0"/>
                <a:sym typeface="Calibri"/>
              </a:rPr>
              <a:t>CATEGORY PER YEAR</a:t>
            </a:r>
            <a:r>
              <a:rPr lang="en-US" b="0" dirty="0">
                <a:solidFill>
                  <a:schemeClr val="bg1"/>
                </a:solidFill>
                <a:latin typeface="Calibri" panose="020F0502020204030204" pitchFamily="34" charset="0"/>
                <a:ea typeface="Arial"/>
                <a:cs typeface="Calibri" panose="020F0502020204030204" pitchFamily="34" charset="0"/>
                <a:sym typeface="Arial"/>
              </a:rPr>
              <a:t/>
            </a:r>
            <a:br>
              <a:rPr lang="en-US" b="0" dirty="0">
                <a:solidFill>
                  <a:schemeClr val="bg1"/>
                </a:solidFill>
                <a:latin typeface="Calibri" panose="020F0502020204030204" pitchFamily="34" charset="0"/>
                <a:ea typeface="Arial"/>
                <a:cs typeface="Calibri" panose="020F0502020204030204" pitchFamily="34" charset="0"/>
                <a:sym typeface="Arial"/>
              </a:rPr>
            </a:br>
            <a:r>
              <a:rPr lang="en-US" sz="1400" b="0" dirty="0">
                <a:solidFill>
                  <a:schemeClr val="bg1"/>
                </a:solidFill>
                <a:latin typeface="Calibri" panose="020F0502020204030204" pitchFamily="34" charset="0"/>
                <a:ea typeface="Calibri"/>
                <a:cs typeface="Calibri" panose="020F0502020204030204" pitchFamily="34" charset="0"/>
                <a:sym typeface="Calibri"/>
              </a:rPr>
              <a:t>Updated </a:t>
            </a:r>
            <a:r>
              <a:rPr lang="sk-SK" sz="1400" b="0" dirty="0">
                <a:solidFill>
                  <a:schemeClr val="bg1"/>
                </a:solidFill>
                <a:latin typeface="Calibri" panose="020F0502020204030204" pitchFamily="34" charset="0"/>
                <a:ea typeface="Calibri"/>
                <a:cs typeface="Calibri" panose="020F0502020204030204" pitchFamily="34" charset="0"/>
                <a:sym typeface="Calibri"/>
              </a:rPr>
              <a:t>31th December</a:t>
            </a:r>
            <a:r>
              <a:rPr lang="en-US" sz="1400" b="0" dirty="0">
                <a:solidFill>
                  <a:schemeClr val="bg1"/>
                </a:solidFill>
                <a:latin typeface="Calibri" panose="020F0502020204030204" pitchFamily="34" charset="0"/>
                <a:ea typeface="Calibri"/>
                <a:cs typeface="Calibri" panose="020F0502020204030204" pitchFamily="34" charset="0"/>
                <a:sym typeface="Calibri"/>
              </a:rPr>
              <a:t> 2022 </a:t>
            </a:r>
            <a:r>
              <a:rPr lang="sk-SK" sz="1400" b="0" dirty="0">
                <a:solidFill>
                  <a:schemeClr val="bg1"/>
                </a:solidFill>
                <a:latin typeface="Calibri" panose="020F0502020204030204" pitchFamily="34" charset="0"/>
                <a:ea typeface="Calibri"/>
                <a:cs typeface="Calibri" panose="020F0502020204030204" pitchFamily="34" charset="0"/>
                <a:sym typeface="Calibri"/>
              </a:rPr>
              <a:t>(source dated 31th December 2022)</a:t>
            </a:r>
            <a:endParaRPr lang="en-US" sz="1400" dirty="0">
              <a:solidFill>
                <a:schemeClr val="bg1"/>
              </a:solidFill>
              <a:latin typeface="Calibri" panose="020F0502020204030204" pitchFamily="34" charset="0"/>
              <a:cs typeface="Calibri" panose="020F0502020204030204" pitchFamily="34" charset="0"/>
            </a:endParaRPr>
          </a:p>
        </p:txBody>
      </p:sp>
      <p:sp>
        <p:nvSpPr>
          <p:cNvPr id="15" name="Google Shape;229;p47"/>
          <p:cNvSpPr txBox="1"/>
          <p:nvPr/>
        </p:nvSpPr>
        <p:spPr>
          <a:xfrm>
            <a:off x="133004" y="5111062"/>
            <a:ext cx="11878886" cy="1384954"/>
          </a:xfrm>
          <a:prstGeom prst="rect">
            <a:avLst/>
          </a:prstGeom>
          <a:noFill/>
          <a:ln>
            <a:noFill/>
          </a:ln>
        </p:spPr>
        <p:txBody>
          <a:bodyPr spcFirstLastPara="1" wrap="square" lIns="91425" tIns="45700" rIns="91425" bIns="45700" anchor="t" anchorCtr="0">
            <a:spAutoFit/>
          </a:bodyPr>
          <a:lstStyle/>
          <a:p>
            <a:pPr marL="285750" lvl="0" indent="-285750">
              <a:buClr>
                <a:srgbClr val="000000"/>
              </a:buClr>
              <a:buSzPts val="1700"/>
              <a:buFont typeface="Arial"/>
              <a:buChar char="•"/>
            </a:pPr>
            <a:r>
              <a:rPr lang="en-US" sz="1700" b="0" i="0" u="none" strike="noStrike" cap="none" dirty="0">
                <a:solidFill>
                  <a:schemeClr val="dk1"/>
                </a:solidFill>
                <a:latin typeface="Calibri"/>
                <a:ea typeface="Calibri"/>
                <a:cs typeface="Calibri"/>
                <a:sym typeface="Calibri"/>
              </a:rPr>
              <a:t>In order, </a:t>
            </a:r>
            <a:r>
              <a:rPr lang="en-US" sz="1700" b="1" i="0" u="none" strike="noStrike" cap="none" dirty="0">
                <a:solidFill>
                  <a:srgbClr val="000000"/>
                </a:solidFill>
                <a:latin typeface="Calibri"/>
                <a:ea typeface="Calibri"/>
                <a:cs typeface="Calibri"/>
                <a:sym typeface="Calibri"/>
              </a:rPr>
              <a:t>VOIED, RCIED</a:t>
            </a:r>
            <a:r>
              <a:rPr lang="en-US" sz="1700" b="0" i="0" u="none" strike="noStrike" cap="none" dirty="0">
                <a:solidFill>
                  <a:srgbClr val="000000"/>
                </a:solidFill>
                <a:latin typeface="Calibri"/>
                <a:ea typeface="Calibri"/>
                <a:cs typeface="Calibri"/>
                <a:sym typeface="Calibri"/>
              </a:rPr>
              <a:t> </a:t>
            </a:r>
            <a:r>
              <a:rPr lang="en-US" sz="1700" b="1" dirty="0">
                <a:solidFill>
                  <a:srgbClr val="000000"/>
                </a:solidFill>
                <a:latin typeface="Calibri"/>
                <a:ea typeface="Calibri"/>
                <a:cs typeface="Calibri"/>
                <a:sym typeface="Calibri"/>
              </a:rPr>
              <a:t>&amp;</a:t>
            </a:r>
            <a:r>
              <a:rPr lang="sk-SK" sz="1700" b="1" dirty="0">
                <a:solidFill>
                  <a:srgbClr val="000000"/>
                </a:solidFill>
                <a:latin typeface="Calibri"/>
                <a:ea typeface="Calibri"/>
                <a:cs typeface="Calibri"/>
                <a:sym typeface="Calibri"/>
              </a:rPr>
              <a:t> </a:t>
            </a:r>
            <a:r>
              <a:rPr lang="en-US" sz="1700" b="1" dirty="0">
                <a:solidFill>
                  <a:srgbClr val="000000"/>
                </a:solidFill>
                <a:latin typeface="Calibri"/>
                <a:ea typeface="Calibri"/>
                <a:cs typeface="Calibri"/>
                <a:sym typeface="Calibri"/>
              </a:rPr>
              <a:t>ERW/Mine </a:t>
            </a:r>
            <a:r>
              <a:rPr lang="en-US" sz="1700" b="0" i="0" u="none" strike="noStrike" cap="none" dirty="0">
                <a:solidFill>
                  <a:schemeClr val="dk1"/>
                </a:solidFill>
                <a:latin typeface="Calibri"/>
                <a:ea typeface="Calibri"/>
                <a:cs typeface="Calibri"/>
                <a:sym typeface="Calibri"/>
              </a:rPr>
              <a:t>were the </a:t>
            </a:r>
            <a:r>
              <a:rPr lang="en-US" sz="1700" b="1" i="0" u="none" strike="noStrike" cap="none" dirty="0">
                <a:solidFill>
                  <a:schemeClr val="dk1"/>
                </a:solidFill>
                <a:latin typeface="Calibri"/>
                <a:ea typeface="Calibri"/>
                <a:cs typeface="Calibri"/>
                <a:sym typeface="Calibri"/>
              </a:rPr>
              <a:t>3 most commonly encountered Explosive Hazards</a:t>
            </a:r>
            <a:r>
              <a:rPr lang="en-US" sz="1700" b="0" i="0" u="none" strike="noStrike" cap="none" dirty="0">
                <a:solidFill>
                  <a:schemeClr val="dk1"/>
                </a:solidFill>
                <a:latin typeface="Calibri"/>
                <a:ea typeface="Calibri"/>
                <a:cs typeface="Calibri"/>
                <a:sym typeface="Calibri"/>
              </a:rPr>
              <a:t> in Mali in</a:t>
            </a:r>
            <a:r>
              <a:rPr lang="en-US" sz="1700" b="0" i="0" u="none" strike="noStrike" cap="none" dirty="0">
                <a:solidFill>
                  <a:srgbClr val="000000"/>
                </a:solidFill>
                <a:latin typeface="Calibri"/>
                <a:ea typeface="Calibri"/>
                <a:cs typeface="Calibri"/>
                <a:sym typeface="Calibri"/>
              </a:rPr>
              <a:t> </a:t>
            </a:r>
            <a:r>
              <a:rPr lang="en-US" sz="1700" b="1" i="0" u="none" strike="noStrike" cap="none" dirty="0">
                <a:solidFill>
                  <a:srgbClr val="000000"/>
                </a:solidFill>
                <a:latin typeface="Calibri"/>
                <a:ea typeface="Calibri"/>
                <a:cs typeface="Calibri"/>
                <a:sym typeface="Calibri"/>
              </a:rPr>
              <a:t>202</a:t>
            </a:r>
            <a:r>
              <a:rPr lang="sk-SK" sz="1700" b="1" i="0" u="none" strike="noStrike" cap="none" dirty="0">
                <a:solidFill>
                  <a:srgbClr val="000000"/>
                </a:solidFill>
                <a:latin typeface="Calibri"/>
                <a:ea typeface="Calibri"/>
                <a:cs typeface="Calibri"/>
                <a:sym typeface="Calibri"/>
              </a:rPr>
              <a:t>2</a:t>
            </a:r>
            <a:r>
              <a:rPr lang="en-US" sz="17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85750" marR="0" lvl="0" indent="-234950" algn="l" rtl="0">
              <a:lnSpc>
                <a:spcPct val="100000"/>
              </a:lnSpc>
              <a:spcBef>
                <a:spcPts val="0"/>
              </a:spcBef>
              <a:spcAft>
                <a:spcPts val="0"/>
              </a:spcAft>
              <a:buClr>
                <a:schemeClr val="dk1"/>
              </a:buClr>
              <a:buSzPts val="800"/>
              <a:buFont typeface="Arial"/>
              <a:buNone/>
            </a:pPr>
            <a:endParaRPr sz="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700"/>
              <a:buFont typeface="Arial"/>
              <a:buChar char="•"/>
            </a:pPr>
            <a:r>
              <a:rPr lang="en-US" sz="1700" b="1" i="0" u="none" strike="noStrike" cap="none" dirty="0">
                <a:solidFill>
                  <a:srgbClr val="000000"/>
                </a:solidFill>
                <a:latin typeface="Calibri"/>
                <a:ea typeface="Calibri"/>
                <a:cs typeface="Calibri"/>
                <a:sym typeface="Calibri"/>
              </a:rPr>
              <a:t>VOIEDs have continued to be the main threat in 2022.</a:t>
            </a:r>
            <a:endParaRPr sz="1700" b="1" i="0" u="none" strike="noStrike" cap="none" dirty="0">
              <a:solidFill>
                <a:srgbClr val="000000"/>
              </a:solidFill>
              <a:latin typeface="Calibri"/>
              <a:ea typeface="Calibri"/>
              <a:cs typeface="Calibri"/>
              <a:sym typeface="Calibri"/>
            </a:endParaRPr>
          </a:p>
          <a:p>
            <a:pPr marL="285750" marR="0" lvl="0" indent="-234950" algn="l" rtl="0">
              <a:lnSpc>
                <a:spcPct val="100000"/>
              </a:lnSpc>
              <a:spcBef>
                <a:spcPts val="0"/>
              </a:spcBef>
              <a:spcAft>
                <a:spcPts val="0"/>
              </a:spcAft>
              <a:buClr>
                <a:schemeClr val="dk1"/>
              </a:buClr>
              <a:buSzPts val="800"/>
              <a:buFont typeface="Arial"/>
              <a:buNone/>
            </a:pPr>
            <a:endParaRPr sz="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700"/>
              <a:buFont typeface="Arial"/>
              <a:buChar char="•"/>
            </a:pPr>
            <a:r>
              <a:rPr lang="en-US" sz="1700" b="1" i="0" u="sng" strike="noStrike" cap="none" dirty="0">
                <a:solidFill>
                  <a:srgbClr val="000000"/>
                </a:solidFill>
                <a:latin typeface="Calibri"/>
                <a:ea typeface="Calibri"/>
                <a:cs typeface="Calibri"/>
                <a:sym typeface="Calibri"/>
              </a:rPr>
              <a:t>OTHER</a:t>
            </a:r>
            <a:r>
              <a:rPr lang="en-US" sz="1700" b="0" i="0" u="none" strike="noStrike" cap="none" dirty="0">
                <a:solidFill>
                  <a:srgbClr val="000000"/>
                </a:solidFill>
                <a:latin typeface="Calibri"/>
                <a:ea typeface="Calibri"/>
                <a:cs typeface="Calibri"/>
                <a:sym typeface="Calibri"/>
              </a:rPr>
              <a:t>: It is </a:t>
            </a:r>
            <a:r>
              <a:rPr lang="en-US" sz="1700" b="1" i="0" u="none" strike="noStrike" cap="none" dirty="0">
                <a:solidFill>
                  <a:srgbClr val="000000"/>
                </a:solidFill>
                <a:latin typeface="Calibri"/>
                <a:ea typeface="Calibri"/>
                <a:cs typeface="Calibri"/>
                <a:sym typeface="Calibri"/>
              </a:rPr>
              <a:t>assessed</a:t>
            </a:r>
            <a:r>
              <a:rPr lang="en-US" sz="1700" b="0" i="0" u="none" strike="noStrike" cap="none" dirty="0">
                <a:solidFill>
                  <a:srgbClr val="000000"/>
                </a:solidFill>
                <a:latin typeface="Calibri"/>
                <a:ea typeface="Calibri"/>
                <a:cs typeface="Calibri"/>
                <a:sym typeface="Calibri"/>
              </a:rPr>
              <a:t> that tasks falling into </a:t>
            </a:r>
            <a:r>
              <a:rPr lang="en-US" sz="1700" b="1" i="0" u="none" strike="noStrike" cap="none" dirty="0">
                <a:solidFill>
                  <a:srgbClr val="000000"/>
                </a:solidFill>
                <a:latin typeface="Calibri"/>
                <a:ea typeface="Calibri"/>
                <a:cs typeface="Calibri"/>
                <a:sym typeface="Calibri"/>
              </a:rPr>
              <a:t>OTHER </a:t>
            </a:r>
            <a:r>
              <a:rPr lang="sk-SK" sz="1700" b="1" i="0" u="none" strike="noStrike" cap="none" dirty="0">
                <a:solidFill>
                  <a:srgbClr val="000000"/>
                </a:solidFill>
                <a:latin typeface="Calibri"/>
                <a:ea typeface="Calibri"/>
                <a:cs typeface="Calibri"/>
                <a:sym typeface="Calibri"/>
              </a:rPr>
              <a:t>(incl. ERWs/Mines and Caches) </a:t>
            </a:r>
            <a:r>
              <a:rPr lang="en-US" sz="1700" b="1" i="0" u="none" strike="noStrike" cap="none" dirty="0">
                <a:solidFill>
                  <a:srgbClr val="000000"/>
                </a:solidFill>
                <a:latin typeface="Calibri"/>
                <a:ea typeface="Calibri"/>
                <a:cs typeface="Calibri"/>
                <a:sym typeface="Calibri"/>
              </a:rPr>
              <a:t>are approximately 70 % VOIEDs and 30 % Command IEDs</a:t>
            </a:r>
            <a:r>
              <a:rPr lang="en-US" sz="1700" b="0" i="0" u="none" strike="noStrike" cap="none" dirty="0">
                <a:solidFill>
                  <a:srgbClr val="000000"/>
                </a:solidFill>
                <a:latin typeface="Calibri"/>
                <a:ea typeface="Calibri"/>
                <a:cs typeface="Calibri"/>
                <a:sym typeface="Calibri"/>
              </a:rPr>
              <a:t>, however this </a:t>
            </a:r>
            <a:r>
              <a:rPr lang="en-US" sz="1700" b="1" i="0" u="none" strike="noStrike" cap="none" dirty="0">
                <a:solidFill>
                  <a:srgbClr val="000000"/>
                </a:solidFill>
                <a:latin typeface="Calibri"/>
                <a:ea typeface="Calibri"/>
                <a:cs typeface="Calibri"/>
                <a:sym typeface="Calibri"/>
              </a:rPr>
              <a:t>cannot be confirmed</a:t>
            </a:r>
            <a:r>
              <a:rPr lang="en-US" sz="1700" b="0" i="0" u="none" strike="noStrike" cap="none" dirty="0">
                <a:solidFill>
                  <a:srgbClr val="000000"/>
                </a:solidFill>
                <a:latin typeface="Calibri"/>
                <a:ea typeface="Calibri"/>
                <a:cs typeface="Calibri"/>
                <a:sym typeface="Calibri"/>
              </a:rPr>
              <a:t> due to the lack of Post Blast Investigation (PBI) at many scenes.</a:t>
            </a:r>
            <a:endParaRPr sz="1400" b="0" i="0" u="none" strike="noStrike" cap="none" dirty="0">
              <a:solidFill>
                <a:srgbClr val="000000"/>
              </a:solidFill>
              <a:latin typeface="Arial"/>
              <a:ea typeface="Arial"/>
              <a:cs typeface="Arial"/>
              <a:sym typeface="Arial"/>
            </a:endParaRPr>
          </a:p>
        </p:txBody>
      </p:sp>
      <p:pic>
        <p:nvPicPr>
          <p:cNvPr id="4" name="Picture 3"/>
          <p:cNvPicPr>
            <a:picLocks noChangeAspect="1"/>
          </p:cNvPicPr>
          <p:nvPr/>
        </p:nvPicPr>
        <p:blipFill>
          <a:blip r:embed="rId2"/>
          <a:stretch>
            <a:fillRect/>
          </a:stretch>
        </p:blipFill>
        <p:spPr>
          <a:xfrm>
            <a:off x="259461" y="1357688"/>
            <a:ext cx="6954220" cy="3753374"/>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2659984933"/>
              </p:ext>
            </p:extLst>
          </p:nvPr>
        </p:nvGraphicFramePr>
        <p:xfrm>
          <a:off x="7213681" y="1642467"/>
          <a:ext cx="4119562" cy="30734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415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39027" y="423013"/>
            <a:ext cx="5947643" cy="584775"/>
          </a:xfrm>
          <a:prstGeom prst="rect">
            <a:avLst/>
          </a:prstGeom>
          <a:solidFill>
            <a:srgbClr val="007FDE"/>
          </a:solidFill>
          <a:ln w="19050">
            <a:solidFill>
              <a:schemeClr val="tx1"/>
            </a:solidFill>
          </a:ln>
        </p:spPr>
        <p:txBody>
          <a:bodyPr wrap="square" rtlCol="0" anchor="ctr" anchorCtr="0">
            <a:noAutofit/>
          </a:bodyPr>
          <a:lstStyle/>
          <a:p>
            <a:pPr algn="ctr"/>
            <a:r>
              <a:rPr lang="en-US" sz="2800" b="1" dirty="0">
                <a:solidFill>
                  <a:schemeClr val="bg1"/>
                </a:solidFill>
                <a:latin typeface="Calibri" panose="020F0502020204030204" pitchFamily="34" charset="0"/>
                <a:cs typeface="Calibri" panose="020F0502020204030204" pitchFamily="34" charset="0"/>
              </a:rPr>
              <a:t>IEDs in Mali 2022 - 2023 </a:t>
            </a:r>
          </a:p>
        </p:txBody>
      </p:sp>
      <p:cxnSp>
        <p:nvCxnSpPr>
          <p:cNvPr id="6" name="Straight Connector 5"/>
          <p:cNvCxnSpPr/>
          <p:nvPr/>
        </p:nvCxnSpPr>
        <p:spPr bwMode="auto">
          <a:xfrm>
            <a:off x="4896196" y="1246909"/>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Connector 12"/>
          <p:cNvCxnSpPr/>
          <p:nvPr/>
        </p:nvCxnSpPr>
        <p:spPr bwMode="auto">
          <a:xfrm>
            <a:off x="4896196" y="1246909"/>
            <a:ext cx="0" cy="1"/>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 name="Straight Connector 3"/>
          <p:cNvCxnSpPr/>
          <p:nvPr/>
        </p:nvCxnSpPr>
        <p:spPr bwMode="auto">
          <a:xfrm>
            <a:off x="1787236" y="1330581"/>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Straight Connector 6"/>
          <p:cNvCxnSpPr/>
          <p:nvPr/>
        </p:nvCxnSpPr>
        <p:spPr bwMode="auto">
          <a:xfrm>
            <a:off x="1911927" y="1404851"/>
            <a:ext cx="789709" cy="84013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Connector 10"/>
          <p:cNvCxnSpPr/>
          <p:nvPr/>
        </p:nvCxnSpPr>
        <p:spPr bwMode="auto">
          <a:xfrm>
            <a:off x="1787236" y="1330581"/>
            <a:ext cx="0" cy="7427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15"/>
          <p:cNvCxnSpPr/>
          <p:nvPr/>
        </p:nvCxnSpPr>
        <p:spPr bwMode="auto">
          <a:xfrm>
            <a:off x="1787236" y="1330581"/>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 name="Rectángulo 13"/>
          <p:cNvSpPr/>
          <p:nvPr/>
        </p:nvSpPr>
        <p:spPr bwMode="auto">
          <a:xfrm>
            <a:off x="9601200" y="4254500"/>
            <a:ext cx="1079500" cy="1169426"/>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pitchFamily="-109" charset="-128"/>
            </a:endParaRPr>
          </a:p>
        </p:txBody>
      </p:sp>
      <p:sp>
        <p:nvSpPr>
          <p:cNvPr id="15" name="Rectángulo 14"/>
          <p:cNvSpPr/>
          <p:nvPr/>
        </p:nvSpPr>
        <p:spPr bwMode="auto">
          <a:xfrm>
            <a:off x="9448800" y="1787781"/>
            <a:ext cx="462112" cy="373528"/>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pitchFamily="-109" charset="-128"/>
            </a:endParaRPr>
          </a:p>
        </p:txBody>
      </p:sp>
      <p:sp>
        <p:nvSpPr>
          <p:cNvPr id="18" name="Rectangle 17"/>
          <p:cNvSpPr/>
          <p:nvPr/>
        </p:nvSpPr>
        <p:spPr bwMode="auto">
          <a:xfrm>
            <a:off x="4335780" y="4591050"/>
            <a:ext cx="994410" cy="132207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a typeface="ＭＳ Ｐゴシック" pitchFamily="-109" charset="-128"/>
            </a:endParaRPr>
          </a:p>
        </p:txBody>
      </p:sp>
      <p:sp>
        <p:nvSpPr>
          <p:cNvPr id="3" name="Rectángulo 2"/>
          <p:cNvSpPr/>
          <p:nvPr/>
        </p:nvSpPr>
        <p:spPr bwMode="auto">
          <a:xfrm>
            <a:off x="9220200" y="4254500"/>
            <a:ext cx="596900" cy="9975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pitchFamily="-109" charset="-128"/>
            </a:endParaRPr>
          </a:p>
        </p:txBody>
      </p:sp>
      <p:sp>
        <p:nvSpPr>
          <p:cNvPr id="5" name="Rectángulo 4"/>
          <p:cNvSpPr/>
          <p:nvPr/>
        </p:nvSpPr>
        <p:spPr bwMode="auto">
          <a:xfrm>
            <a:off x="9565556" y="4609977"/>
            <a:ext cx="690712" cy="997585"/>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pitchFamily="-109" charset="-128"/>
            </a:endParaRPr>
          </a:p>
        </p:txBody>
      </p:sp>
      <p:sp>
        <p:nvSpPr>
          <p:cNvPr id="21" name="Rectangle 20"/>
          <p:cNvSpPr/>
          <p:nvPr/>
        </p:nvSpPr>
        <p:spPr bwMode="auto">
          <a:xfrm>
            <a:off x="3840480" y="4343400"/>
            <a:ext cx="1009650" cy="122682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a:ln>
                <a:noFill/>
              </a:ln>
              <a:solidFill>
                <a:schemeClr val="tx1"/>
              </a:solidFill>
              <a:effectLst/>
              <a:latin typeface="Arial" charset="0"/>
              <a:ea typeface="ＭＳ Ｐゴシック" pitchFamily="-109" charset="-128"/>
            </a:endParaRPr>
          </a:p>
        </p:txBody>
      </p:sp>
      <p:sp>
        <p:nvSpPr>
          <p:cNvPr id="9" name="Rectangle 8"/>
          <p:cNvSpPr/>
          <p:nvPr/>
        </p:nvSpPr>
        <p:spPr bwMode="auto">
          <a:xfrm>
            <a:off x="9031414" y="4609977"/>
            <a:ext cx="720029" cy="960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pitchFamily="-109" charset="-128"/>
            </a:endParaRPr>
          </a:p>
        </p:txBody>
      </p:sp>
      <p:sp>
        <p:nvSpPr>
          <p:cNvPr id="23" name="Rectangle 22"/>
          <p:cNvSpPr/>
          <p:nvPr/>
        </p:nvSpPr>
        <p:spPr bwMode="auto">
          <a:xfrm>
            <a:off x="9031414" y="4663440"/>
            <a:ext cx="785686" cy="944122"/>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pitchFamily="-109" charset="-128"/>
            </a:endParaRPr>
          </a:p>
        </p:txBody>
      </p:sp>
      <p:sp>
        <p:nvSpPr>
          <p:cNvPr id="25" name="Rectangle 24"/>
          <p:cNvSpPr/>
          <p:nvPr/>
        </p:nvSpPr>
        <p:spPr bwMode="auto">
          <a:xfrm>
            <a:off x="3981450" y="4522470"/>
            <a:ext cx="1040130" cy="1158240"/>
          </a:xfrm>
          <a:prstGeom prst="rect">
            <a:avLst/>
          </a:prstGeom>
          <a:solidFill>
            <a:schemeClr val="bg1"/>
          </a:solidFill>
          <a:ln>
            <a:noFill/>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pitchFamily="-109" charset="-128"/>
            </a:endParaRPr>
          </a:p>
        </p:txBody>
      </p:sp>
      <p:sp>
        <p:nvSpPr>
          <p:cNvPr id="2" name="Rectangle 1"/>
          <p:cNvSpPr/>
          <p:nvPr/>
        </p:nvSpPr>
        <p:spPr>
          <a:xfrm>
            <a:off x="9739727" y="6546967"/>
            <a:ext cx="1859997" cy="369332"/>
          </a:xfrm>
          <a:prstGeom prst="rect">
            <a:avLst/>
          </a:prstGeom>
        </p:spPr>
        <p:txBody>
          <a:bodyPr wrap="none">
            <a:spAutoFit/>
          </a:bodyPr>
          <a:lstStyle/>
          <a:p>
            <a:pPr lvl="0" algn="ctr">
              <a:buClr>
                <a:schemeClr val="lt1"/>
              </a:buClr>
              <a:buSzPts val="1800"/>
            </a:pPr>
            <a:r>
              <a:rPr lang="en-US" dirty="0">
                <a:solidFill>
                  <a:schemeClr val="dk1"/>
                </a:solidFill>
                <a:latin typeface="Calibri"/>
                <a:ea typeface="Calibri"/>
                <a:cs typeface="Calibri"/>
                <a:sym typeface="Calibri"/>
              </a:rPr>
              <a:t>Updated 11FEB23</a:t>
            </a:r>
            <a:endParaRPr lang="en-US" sz="1400" dirty="0">
              <a:solidFill>
                <a:schemeClr val="dk1"/>
              </a:solidFill>
              <a:ea typeface="Arial"/>
              <a:sym typeface="Arial"/>
            </a:endParaRPr>
          </a:p>
        </p:txBody>
      </p:sp>
      <p:pic>
        <p:nvPicPr>
          <p:cNvPr id="8" name="Picture 7">
            <a:extLst>
              <a:ext uri="{FF2B5EF4-FFF2-40B4-BE49-F238E27FC236}">
                <a16:creationId xmlns:a16="http://schemas.microsoft.com/office/drawing/2014/main" id="{81DE9D6D-8C28-123F-3284-6A418D8C5A28}"/>
              </a:ext>
            </a:extLst>
          </p:cNvPr>
          <p:cNvPicPr>
            <a:picLocks noChangeAspect="1"/>
          </p:cNvPicPr>
          <p:nvPr/>
        </p:nvPicPr>
        <p:blipFill rotWithShape="1">
          <a:blip r:embed="rId2">
            <a:extLst>
              <a:ext uri="{28A0092B-C50C-407E-A947-70E740481C1C}">
                <a14:useLocalDpi xmlns:a14="http://schemas.microsoft.com/office/drawing/2010/main" val="0"/>
              </a:ext>
            </a:extLst>
          </a:blip>
          <a:srcRect l="1305" t="6441" r="2522" b="1707"/>
          <a:stretch/>
        </p:blipFill>
        <p:spPr>
          <a:xfrm>
            <a:off x="1733964" y="1064414"/>
            <a:ext cx="8267924" cy="5584214"/>
          </a:xfrm>
          <a:prstGeom prst="rect">
            <a:avLst/>
          </a:prstGeom>
        </p:spPr>
      </p:pic>
    </p:spTree>
    <p:extLst>
      <p:ext uri="{BB962C8B-B14F-4D97-AF65-F5344CB8AC3E}">
        <p14:creationId xmlns:p14="http://schemas.microsoft.com/office/powerpoint/2010/main" val="2937495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ANALYSIS OF EO THREATS IN MALI</a:t>
            </a:r>
            <a:endParaRPr lang="sk-SK" dirty="0">
              <a:latin typeface="Calibri" panose="020F0502020204030204" pitchFamily="34" charset="0"/>
              <a:cs typeface="Calibri" panose="020F0502020204030204" pitchFamily="34" charset="0"/>
            </a:endParaRPr>
          </a:p>
        </p:txBody>
      </p:sp>
      <p:sp>
        <p:nvSpPr>
          <p:cNvPr id="5" name="TextBox 4"/>
          <p:cNvSpPr txBox="1"/>
          <p:nvPr/>
        </p:nvSpPr>
        <p:spPr>
          <a:xfrm>
            <a:off x="4816023" y="6079323"/>
            <a:ext cx="2837636" cy="461665"/>
          </a:xfrm>
          <a:prstGeom prst="rect">
            <a:avLst/>
          </a:prstGeom>
          <a:noFill/>
        </p:spPr>
        <p:txBody>
          <a:bodyPr wrap="none" rtlCol="0">
            <a:spAutoFit/>
          </a:bodyPr>
          <a:lstStyle/>
          <a:p>
            <a:r>
              <a:rPr lang="en-US" sz="2400" b="1" dirty="0"/>
              <a:t>Updated </a:t>
            </a:r>
            <a:r>
              <a:rPr lang="sk-SK" sz="2400" b="1" dirty="0"/>
              <a:t>16APR</a:t>
            </a:r>
            <a:r>
              <a:rPr lang="en-US" sz="2400" b="1" dirty="0"/>
              <a:t>23</a:t>
            </a:r>
            <a:endParaRPr lang="en-GB" sz="2400" b="1" dirty="0"/>
          </a:p>
        </p:txBody>
      </p:sp>
      <p:sp>
        <p:nvSpPr>
          <p:cNvPr id="7" name="Rectangle 6"/>
          <p:cNvSpPr/>
          <p:nvPr/>
        </p:nvSpPr>
        <p:spPr bwMode="auto">
          <a:xfrm>
            <a:off x="5235879" y="5160723"/>
            <a:ext cx="1966587" cy="918600"/>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pitchFamily="-109" charset="-128"/>
            </a:endParaRPr>
          </a:p>
        </p:txBody>
      </p:sp>
      <p:sp>
        <p:nvSpPr>
          <p:cNvPr id="14" name="TextBox 13"/>
          <p:cNvSpPr txBox="1"/>
          <p:nvPr/>
        </p:nvSpPr>
        <p:spPr>
          <a:xfrm>
            <a:off x="5329824" y="5178458"/>
            <a:ext cx="1778696" cy="892552"/>
          </a:xfrm>
          <a:prstGeom prst="rect">
            <a:avLst/>
          </a:prstGeom>
          <a:solidFill>
            <a:schemeClr val="bg1"/>
          </a:solidFill>
        </p:spPr>
        <p:txBody>
          <a:bodyPr wrap="square" rtlCol="0">
            <a:spAutoFit/>
          </a:bodyPr>
          <a:lstStyle/>
          <a:p>
            <a:pPr algn="ctr"/>
            <a:r>
              <a:rPr lang="sk-SK" sz="2000" b="1" dirty="0"/>
              <a:t>APR23</a:t>
            </a:r>
          </a:p>
          <a:p>
            <a:pPr algn="ctr"/>
            <a:r>
              <a:rPr lang="sk-SK" sz="3200" b="1" dirty="0">
                <a:solidFill>
                  <a:srgbClr val="FF0000"/>
                </a:solidFill>
              </a:rPr>
              <a:t>7</a:t>
            </a:r>
            <a:endParaRPr lang="en-US" sz="3200" b="1" dirty="0">
              <a:solidFill>
                <a:srgbClr val="FF0000"/>
              </a:solidFill>
            </a:endParaRPr>
          </a:p>
        </p:txBody>
      </p:sp>
      <p:grpSp>
        <p:nvGrpSpPr>
          <p:cNvPr id="10" name="Group 9">
            <a:extLst>
              <a:ext uri="{FF2B5EF4-FFF2-40B4-BE49-F238E27FC236}">
                <a16:creationId xmlns:a16="http://schemas.microsoft.com/office/drawing/2014/main" id="{D29F55E3-FDDA-9FC5-C533-AA5159965048}"/>
              </a:ext>
            </a:extLst>
          </p:cNvPr>
          <p:cNvGrpSpPr/>
          <p:nvPr/>
        </p:nvGrpSpPr>
        <p:grpSpPr>
          <a:xfrm>
            <a:off x="305177" y="1274443"/>
            <a:ext cx="2038635" cy="3743847"/>
            <a:chOff x="305177" y="1274443"/>
            <a:chExt cx="2038635" cy="3743847"/>
          </a:xfrm>
        </p:grpSpPr>
        <p:grpSp>
          <p:nvGrpSpPr>
            <p:cNvPr id="3" name="Group 2"/>
            <p:cNvGrpSpPr/>
            <p:nvPr/>
          </p:nvGrpSpPr>
          <p:grpSpPr>
            <a:xfrm>
              <a:off x="305177" y="1274443"/>
              <a:ext cx="2038635" cy="3743847"/>
              <a:chOff x="305177" y="1274443"/>
              <a:chExt cx="2038635" cy="3743847"/>
            </a:xfrm>
          </p:grpSpPr>
          <p:pic>
            <p:nvPicPr>
              <p:cNvPr id="13" name="Picture 12"/>
              <p:cNvPicPr>
                <a:picLocks noChangeAspect="1"/>
              </p:cNvPicPr>
              <p:nvPr/>
            </p:nvPicPr>
            <p:blipFill>
              <a:blip r:embed="rId2"/>
              <a:stretch>
                <a:fillRect/>
              </a:stretch>
            </p:blipFill>
            <p:spPr>
              <a:xfrm>
                <a:off x="305177" y="1274443"/>
                <a:ext cx="2038635" cy="3743847"/>
              </a:xfrm>
              <a:prstGeom prst="rect">
                <a:avLst/>
              </a:prstGeom>
            </p:spPr>
          </p:pic>
          <p:sp>
            <p:nvSpPr>
              <p:cNvPr id="8" name="TextBox 7"/>
              <p:cNvSpPr txBox="1"/>
              <p:nvPr/>
            </p:nvSpPr>
            <p:spPr>
              <a:xfrm>
                <a:off x="435146" y="1937484"/>
                <a:ext cx="1778696" cy="892552"/>
              </a:xfrm>
              <a:prstGeom prst="rect">
                <a:avLst/>
              </a:prstGeom>
              <a:solidFill>
                <a:schemeClr val="bg1"/>
              </a:solidFill>
            </p:spPr>
            <p:txBody>
              <a:bodyPr wrap="square" rtlCol="0">
                <a:spAutoFit/>
              </a:bodyPr>
              <a:lstStyle/>
              <a:p>
                <a:pPr algn="ctr"/>
                <a:r>
                  <a:rPr lang="en-US" sz="2000" b="1" dirty="0"/>
                  <a:t>So far </a:t>
                </a:r>
                <a:r>
                  <a:rPr lang="sk-SK" sz="2000" b="1" dirty="0"/>
                  <a:t>2023</a:t>
                </a:r>
              </a:p>
              <a:p>
                <a:pPr algn="ctr"/>
                <a:r>
                  <a:rPr lang="sk-SK" sz="3200" b="1" dirty="0">
                    <a:solidFill>
                      <a:srgbClr val="FF0000"/>
                    </a:solidFill>
                  </a:rPr>
                  <a:t>77</a:t>
                </a:r>
                <a:endParaRPr lang="en-US" sz="3200" b="1" dirty="0">
                  <a:solidFill>
                    <a:srgbClr val="FF0000"/>
                  </a:solidFill>
                </a:endParaRPr>
              </a:p>
            </p:txBody>
          </p:sp>
          <p:sp>
            <p:nvSpPr>
              <p:cNvPr id="9" name="TextBox 8"/>
              <p:cNvSpPr txBox="1"/>
              <p:nvPr/>
            </p:nvSpPr>
            <p:spPr>
              <a:xfrm>
                <a:off x="477671" y="2973421"/>
                <a:ext cx="1778696" cy="892552"/>
              </a:xfrm>
              <a:prstGeom prst="rect">
                <a:avLst/>
              </a:prstGeom>
              <a:solidFill>
                <a:schemeClr val="bg1"/>
              </a:solidFill>
            </p:spPr>
            <p:txBody>
              <a:bodyPr wrap="square" rtlCol="0">
                <a:spAutoFit/>
              </a:bodyPr>
              <a:lstStyle/>
              <a:p>
                <a:pPr algn="ctr"/>
                <a:r>
                  <a:rPr lang="sk-SK" sz="2000" b="1" dirty="0"/>
                  <a:t>2022</a:t>
                </a:r>
              </a:p>
              <a:p>
                <a:pPr algn="ctr"/>
                <a:r>
                  <a:rPr lang="sk-SK" sz="3200" b="1" dirty="0"/>
                  <a:t>227</a:t>
                </a:r>
                <a:endParaRPr lang="en-US" sz="3200" b="1" dirty="0"/>
              </a:p>
            </p:txBody>
          </p:sp>
        </p:grpSp>
        <p:sp>
          <p:nvSpPr>
            <p:cNvPr id="6" name="TextBox 5">
              <a:extLst>
                <a:ext uri="{FF2B5EF4-FFF2-40B4-BE49-F238E27FC236}">
                  <a16:creationId xmlns:a16="http://schemas.microsoft.com/office/drawing/2014/main" id="{CFF79E68-A197-9141-1A97-6B5ABFE1D4EA}"/>
                </a:ext>
              </a:extLst>
            </p:cNvPr>
            <p:cNvSpPr txBox="1"/>
            <p:nvPr/>
          </p:nvSpPr>
          <p:spPr>
            <a:xfrm>
              <a:off x="460893" y="4004244"/>
              <a:ext cx="1778696" cy="892552"/>
            </a:xfrm>
            <a:prstGeom prst="rect">
              <a:avLst/>
            </a:prstGeom>
            <a:solidFill>
              <a:schemeClr val="bg1"/>
            </a:solidFill>
          </p:spPr>
          <p:txBody>
            <a:bodyPr wrap="square" rtlCol="0">
              <a:spAutoFit/>
            </a:bodyPr>
            <a:lstStyle/>
            <a:p>
              <a:pPr algn="ctr"/>
              <a:r>
                <a:rPr lang="sk-SK" sz="2000" b="1" dirty="0"/>
                <a:t>2021</a:t>
              </a:r>
            </a:p>
            <a:p>
              <a:pPr algn="ctr"/>
              <a:r>
                <a:rPr lang="sk-SK" sz="3200" b="1" dirty="0"/>
                <a:t>245</a:t>
              </a:r>
              <a:endParaRPr lang="en-US" sz="3200" b="1" dirty="0"/>
            </a:p>
          </p:txBody>
        </p:sp>
      </p:grpSp>
      <p:pic>
        <p:nvPicPr>
          <p:cNvPr id="12" name="Picture 11">
            <a:extLst>
              <a:ext uri="{FF2B5EF4-FFF2-40B4-BE49-F238E27FC236}">
                <a16:creationId xmlns:a16="http://schemas.microsoft.com/office/drawing/2014/main" id="{BD21FC77-3354-7A06-4342-375F243C6119}"/>
              </a:ext>
            </a:extLst>
          </p:cNvPr>
          <p:cNvPicPr>
            <a:picLocks noChangeAspect="1"/>
          </p:cNvPicPr>
          <p:nvPr/>
        </p:nvPicPr>
        <p:blipFill>
          <a:blip r:embed="rId3"/>
          <a:stretch>
            <a:fillRect/>
          </a:stretch>
        </p:blipFill>
        <p:spPr>
          <a:xfrm>
            <a:off x="3509741" y="1335697"/>
            <a:ext cx="5712447" cy="3621338"/>
          </a:xfrm>
          <a:prstGeom prst="rect">
            <a:avLst/>
          </a:prstGeom>
        </p:spPr>
      </p:pic>
    </p:spTree>
    <p:extLst>
      <p:ext uri="{BB962C8B-B14F-4D97-AF65-F5344CB8AC3E}">
        <p14:creationId xmlns:p14="http://schemas.microsoft.com/office/powerpoint/2010/main" val="2798732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EO THREATS IN MALI</a:t>
            </a:r>
            <a:endParaRPr lang="sk-SK" dirty="0"/>
          </a:p>
        </p:txBody>
      </p:sp>
      <p:sp>
        <p:nvSpPr>
          <p:cNvPr id="8" name="TextBox 7"/>
          <p:cNvSpPr txBox="1"/>
          <p:nvPr/>
        </p:nvSpPr>
        <p:spPr>
          <a:xfrm>
            <a:off x="4816023" y="6079323"/>
            <a:ext cx="2837636" cy="461665"/>
          </a:xfrm>
          <a:prstGeom prst="rect">
            <a:avLst/>
          </a:prstGeom>
          <a:noFill/>
        </p:spPr>
        <p:txBody>
          <a:bodyPr wrap="none" rtlCol="0">
            <a:spAutoFit/>
          </a:bodyPr>
          <a:lstStyle/>
          <a:p>
            <a:r>
              <a:rPr lang="en-US" sz="2400" b="1" dirty="0"/>
              <a:t>Updated </a:t>
            </a:r>
            <a:r>
              <a:rPr lang="sk-SK" sz="2400" b="1" dirty="0"/>
              <a:t>16APR23</a:t>
            </a:r>
            <a:endParaRPr lang="en-GB" sz="2400" b="1" dirty="0"/>
          </a:p>
        </p:txBody>
      </p:sp>
      <p:pic>
        <p:nvPicPr>
          <p:cNvPr id="11" name="Picture 10">
            <a:extLst>
              <a:ext uri="{FF2B5EF4-FFF2-40B4-BE49-F238E27FC236}">
                <a16:creationId xmlns:a16="http://schemas.microsoft.com/office/drawing/2014/main" id="{CE456C9D-6154-A6A1-DF0C-69BF254C545A}"/>
              </a:ext>
            </a:extLst>
          </p:cNvPr>
          <p:cNvPicPr>
            <a:picLocks noChangeAspect="1"/>
          </p:cNvPicPr>
          <p:nvPr/>
        </p:nvPicPr>
        <p:blipFill>
          <a:blip r:embed="rId2"/>
          <a:stretch>
            <a:fillRect/>
          </a:stretch>
        </p:blipFill>
        <p:spPr>
          <a:xfrm>
            <a:off x="7837661" y="4332406"/>
            <a:ext cx="4197531" cy="2422511"/>
          </a:xfrm>
          <a:prstGeom prst="rect">
            <a:avLst/>
          </a:prstGeom>
        </p:spPr>
      </p:pic>
      <p:pic>
        <p:nvPicPr>
          <p:cNvPr id="4" name="Picture 3">
            <a:extLst>
              <a:ext uri="{FF2B5EF4-FFF2-40B4-BE49-F238E27FC236}">
                <a16:creationId xmlns:a16="http://schemas.microsoft.com/office/drawing/2014/main" id="{60F9DF06-03A9-2257-D38E-D09317A02012}"/>
              </a:ext>
            </a:extLst>
          </p:cNvPr>
          <p:cNvPicPr>
            <a:picLocks noChangeAspect="1"/>
          </p:cNvPicPr>
          <p:nvPr/>
        </p:nvPicPr>
        <p:blipFill>
          <a:blip r:embed="rId3"/>
          <a:stretch>
            <a:fillRect/>
          </a:stretch>
        </p:blipFill>
        <p:spPr>
          <a:xfrm>
            <a:off x="3942546" y="1140385"/>
            <a:ext cx="4584589" cy="2615411"/>
          </a:xfrm>
          <a:prstGeom prst="rect">
            <a:avLst/>
          </a:prstGeom>
        </p:spPr>
      </p:pic>
      <p:pic>
        <p:nvPicPr>
          <p:cNvPr id="6" name="Picture 5">
            <a:extLst>
              <a:ext uri="{FF2B5EF4-FFF2-40B4-BE49-F238E27FC236}">
                <a16:creationId xmlns:a16="http://schemas.microsoft.com/office/drawing/2014/main" id="{9E9B3CD1-AF53-3F6B-44CF-A7C5FA6AA4FE}"/>
              </a:ext>
            </a:extLst>
          </p:cNvPr>
          <p:cNvPicPr>
            <a:picLocks noChangeAspect="1"/>
          </p:cNvPicPr>
          <p:nvPr/>
        </p:nvPicPr>
        <p:blipFill>
          <a:blip r:embed="rId4"/>
          <a:stretch>
            <a:fillRect/>
          </a:stretch>
        </p:blipFill>
        <p:spPr>
          <a:xfrm>
            <a:off x="139433" y="4133410"/>
            <a:ext cx="4584589" cy="2621507"/>
          </a:xfrm>
          <a:prstGeom prst="rect">
            <a:avLst/>
          </a:prstGeom>
        </p:spPr>
      </p:pic>
    </p:spTree>
    <p:extLst>
      <p:ext uri="{BB962C8B-B14F-4D97-AF65-F5344CB8AC3E}">
        <p14:creationId xmlns:p14="http://schemas.microsoft.com/office/powerpoint/2010/main" val="228364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55304" y="474210"/>
            <a:ext cx="5284563" cy="523220"/>
          </a:xfrm>
        </p:spPr>
        <p:txBody>
          <a:bodyPr/>
          <a:lstStyle/>
          <a:p>
            <a:r>
              <a:rPr lang="en-US" dirty="0" smtClean="0"/>
              <a:t>Operation history</a:t>
            </a:r>
            <a:endParaRPr lang="en-US" dirty="0"/>
          </a:p>
        </p:txBody>
      </p:sp>
      <p:cxnSp>
        <p:nvCxnSpPr>
          <p:cNvPr id="14" name="Straight Arrow Connector 13"/>
          <p:cNvCxnSpPr/>
          <p:nvPr/>
        </p:nvCxnSpPr>
        <p:spPr bwMode="auto">
          <a:xfrm flipV="1">
            <a:off x="5352953" y="4457836"/>
            <a:ext cx="1257464" cy="1341165"/>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 name="TextBox 25"/>
          <p:cNvSpPr txBox="1"/>
          <p:nvPr/>
        </p:nvSpPr>
        <p:spPr>
          <a:xfrm>
            <a:off x="7543802" y="9601557"/>
            <a:ext cx="3353425" cy="3624069"/>
          </a:xfrm>
          <a:prstGeom prst="rect">
            <a:avLst/>
          </a:prstGeom>
          <a:noFill/>
        </p:spPr>
        <p:txBody>
          <a:bodyPr wrap="square" rtlCol="0">
            <a:spAutoFit/>
          </a:bodyPr>
          <a:lstStyle/>
          <a:p>
            <a:pPr defTabSz="685891" fontAlgn="base">
              <a:defRPr/>
            </a:pPr>
            <a:r>
              <a:rPr lang="en-US" sz="1350">
                <a:solidFill>
                  <a:prstClr val="black"/>
                </a:solidFill>
                <a:latin typeface="Calibri"/>
              </a:rPr>
              <a:t>he Military Planning and Conduct Capability (MPCC), located in Brussels, has the strategic level responsibility for the planning and conduct of the EU’s non-executive military missions.</a:t>
            </a:r>
          </a:p>
          <a:p>
            <a:pPr defTabSz="685891" fontAlgn="base">
              <a:defRPr/>
            </a:pPr>
            <a:r>
              <a:rPr lang="en-US" sz="1350">
                <a:solidFill>
                  <a:prstClr val="black"/>
                </a:solidFill>
                <a:latin typeface="Calibri"/>
              </a:rPr>
              <a:t>It acts under the political control and strategic direction of the Political and Security Committee (PSC).</a:t>
            </a:r>
          </a:p>
          <a:p>
            <a:pPr defTabSz="685891" fontAlgn="base">
              <a:defRPr/>
            </a:pPr>
            <a:r>
              <a:rPr lang="en-US" sz="1350">
                <a:solidFill>
                  <a:prstClr val="black"/>
                </a:solidFill>
                <a:latin typeface="Calibri"/>
              </a:rPr>
              <a:t> </a:t>
            </a:r>
          </a:p>
          <a:p>
            <a:pPr defTabSz="685891" fontAlgn="base">
              <a:defRPr/>
            </a:pPr>
            <a:r>
              <a:rPr lang="en-US" sz="1350">
                <a:solidFill>
                  <a:prstClr val="black"/>
                </a:solidFill>
                <a:latin typeface="Calibri"/>
              </a:rPr>
              <a:t>At operational level, Mission Force Commander (MFCdr) –at present, the Spanish General Enrique Millan- exercises command with the support of a Mission Force HeadQuarters (MFHQ) located in Mali. In addition, a Mission Support Cell (MSC) of the MFHQ is transiently included in the MPCC in Brussels.</a:t>
            </a:r>
          </a:p>
        </p:txBody>
      </p:sp>
      <p:sp>
        <p:nvSpPr>
          <p:cNvPr id="3" name="Obdĺžnik 2"/>
          <p:cNvSpPr/>
          <p:nvPr/>
        </p:nvSpPr>
        <p:spPr>
          <a:xfrm>
            <a:off x="290557" y="1661018"/>
            <a:ext cx="11502639" cy="3785652"/>
          </a:xfrm>
          <a:prstGeom prst="rect">
            <a:avLst/>
          </a:prstGeom>
        </p:spPr>
        <p:txBody>
          <a:bodyPr wrap="square">
            <a:spAutoFit/>
          </a:bodyPr>
          <a:lstStyle/>
          <a:p>
            <a:pPr marL="285750" indent="-285750" algn="just">
              <a:buFont typeface="Wingdings" panose="05000000000000000000" pitchFamily="2" charset="2"/>
              <a:buChar char="q"/>
            </a:pPr>
            <a:r>
              <a:rPr lang="en-US" sz="2000" dirty="0">
                <a:latin typeface="Calibri" panose="020F0502020204030204" pitchFamily="34" charset="0"/>
                <a:cs typeface="Calibri" panose="020F0502020204030204" pitchFamily="34" charset="0"/>
              </a:rPr>
              <a:t>The first mandate of the EUTM Mali mission was approved by the European Council on 17 January 2013.</a:t>
            </a:r>
          </a:p>
          <a:p>
            <a:pPr algn="just"/>
            <a:endParaRPr lang="sk-SK" sz="2000" dirty="0" smtClean="0">
              <a:latin typeface="Calibri" panose="020F0502020204030204" pitchFamily="34" charset="0"/>
              <a:cs typeface="Calibri" panose="020F0502020204030204" pitchFamily="34" charset="0"/>
            </a:endParaRPr>
          </a:p>
          <a:p>
            <a:pPr marL="342900" indent="-342900" algn="just">
              <a:buFont typeface="+mj-lt"/>
              <a:buAutoNum type="arabicPeriod"/>
            </a:pPr>
            <a:r>
              <a:rPr lang="en-US" sz="2000" dirty="0" smtClean="0">
                <a:latin typeface="Calibri" panose="020F0502020204030204" pitchFamily="34" charset="0"/>
                <a:cs typeface="Calibri" panose="020F0502020204030204" pitchFamily="34" charset="0"/>
              </a:rPr>
              <a:t>mandate </a:t>
            </a:r>
            <a:r>
              <a:rPr lang="en-US" sz="2000" dirty="0">
                <a:latin typeface="Calibri" panose="020F0502020204030204" pitchFamily="34" charset="0"/>
                <a:cs typeface="Calibri" panose="020F0502020204030204" pitchFamily="34" charset="0"/>
              </a:rPr>
              <a:t>2013-2014</a:t>
            </a:r>
          </a:p>
          <a:p>
            <a:pPr marL="342900" indent="-342900" algn="just">
              <a:buFont typeface="+mj-lt"/>
              <a:buAutoNum type="arabicPeriod"/>
            </a:pPr>
            <a:r>
              <a:rPr lang="en-US" sz="2000" dirty="0">
                <a:latin typeface="Calibri" panose="020F0502020204030204" pitchFamily="34" charset="0"/>
                <a:cs typeface="Calibri" panose="020F0502020204030204" pitchFamily="34" charset="0"/>
              </a:rPr>
              <a:t>mandate 2014-2016</a:t>
            </a:r>
          </a:p>
          <a:p>
            <a:pPr marL="342900" indent="-342900" algn="just">
              <a:buFont typeface="+mj-lt"/>
              <a:buAutoNum type="arabicPeriod"/>
            </a:pPr>
            <a:r>
              <a:rPr lang="en-US" sz="2000" dirty="0">
                <a:latin typeface="Calibri" panose="020F0502020204030204" pitchFamily="34" charset="0"/>
                <a:cs typeface="Calibri" panose="020F0502020204030204" pitchFamily="34" charset="0"/>
              </a:rPr>
              <a:t>mandate 2016-2018</a:t>
            </a:r>
          </a:p>
          <a:p>
            <a:pPr marL="342900" indent="-342900" algn="just">
              <a:buFont typeface="+mj-lt"/>
              <a:buAutoNum type="arabicPeriod"/>
            </a:pPr>
            <a:r>
              <a:rPr lang="en-US" sz="2000" dirty="0">
                <a:latin typeface="Calibri" panose="020F0502020204030204" pitchFamily="34" charset="0"/>
                <a:cs typeface="Calibri" panose="020F0502020204030204" pitchFamily="34" charset="0"/>
              </a:rPr>
              <a:t>mandate 2018 – May 2020</a:t>
            </a:r>
          </a:p>
          <a:p>
            <a:pPr marL="342900" indent="-342900" algn="just">
              <a:buFont typeface="+mj-lt"/>
              <a:buAutoNum type="arabicPeriod"/>
            </a:pPr>
            <a:r>
              <a:rPr lang="en-US" sz="2000" u="sng" dirty="0">
                <a:latin typeface="Calibri" panose="020F0502020204030204" pitchFamily="34" charset="0"/>
                <a:cs typeface="Calibri" panose="020F0502020204030204" pitchFamily="34" charset="0"/>
              </a:rPr>
              <a:t>mandate 2020 – May 2024</a:t>
            </a:r>
          </a:p>
          <a:p>
            <a:pPr algn="just"/>
            <a:endParaRPr lang="en-US" sz="20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r>
              <a:rPr lang="en-US" sz="2000" dirty="0">
                <a:latin typeface="Calibri" panose="020F0502020204030204" pitchFamily="34" charset="0"/>
                <a:cs typeface="Calibri" panose="020F0502020204030204" pitchFamily="34" charset="0"/>
              </a:rPr>
              <a:t>The mission area has expanded over the course of various mandates. </a:t>
            </a:r>
            <a:endParaRPr lang="sk-SK" sz="2000" dirty="0" smtClean="0">
              <a:latin typeface="Calibri" panose="020F0502020204030204" pitchFamily="34" charset="0"/>
              <a:cs typeface="Calibri" panose="020F0502020204030204" pitchFamily="34" charset="0"/>
            </a:endParaRPr>
          </a:p>
          <a:p>
            <a:pPr algn="just"/>
            <a:endParaRPr lang="sk-SK" sz="20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q"/>
            </a:pPr>
            <a:r>
              <a:rPr lang="en-US" sz="2000" dirty="0" smtClean="0">
                <a:latin typeface="Calibri" panose="020F0502020204030204" pitchFamily="34" charset="0"/>
                <a:cs typeface="Calibri" panose="020F0502020204030204" pitchFamily="34" charset="0"/>
              </a:rPr>
              <a:t>EUTM </a:t>
            </a:r>
            <a:r>
              <a:rPr lang="en-US" sz="2000" dirty="0">
                <a:latin typeface="Calibri" panose="020F0502020204030204" pitchFamily="34" charset="0"/>
                <a:cs typeface="Calibri" panose="020F0502020204030204" pitchFamily="34" charset="0"/>
              </a:rPr>
              <a:t>Mali supports the start of the process of </a:t>
            </a:r>
            <a:r>
              <a:rPr lang="en-US" sz="2000" b="1" dirty="0">
                <a:latin typeface="Calibri" panose="020F0502020204030204" pitchFamily="34" charset="0"/>
                <a:cs typeface="Calibri" panose="020F0502020204030204" pitchFamily="34" charset="0"/>
              </a:rPr>
              <a:t>d</a:t>
            </a:r>
            <a:r>
              <a:rPr lang="en-US" sz="2000" dirty="0">
                <a:latin typeface="Calibri" panose="020F0502020204030204" pitchFamily="34" charset="0"/>
                <a:cs typeface="Calibri" panose="020F0502020204030204" pitchFamily="34" charset="0"/>
              </a:rPr>
              <a:t>isarmament, </a:t>
            </a:r>
            <a:r>
              <a:rPr lang="en-US" sz="2000" b="1" dirty="0">
                <a:latin typeface="Calibri" panose="020F0502020204030204" pitchFamily="34" charset="0"/>
                <a:cs typeface="Calibri" panose="020F0502020204030204" pitchFamily="34" charset="0"/>
              </a:rPr>
              <a:t>d</a:t>
            </a:r>
            <a:r>
              <a:rPr lang="en-US" sz="2000" dirty="0">
                <a:latin typeface="Calibri" panose="020F0502020204030204" pitchFamily="34" charset="0"/>
                <a:cs typeface="Calibri" panose="020F0502020204030204" pitchFamily="34" charset="0"/>
              </a:rPr>
              <a:t>emobilization and </a:t>
            </a:r>
            <a:r>
              <a:rPr lang="en-US" sz="2000" b="1" dirty="0">
                <a:latin typeface="Calibri" panose="020F0502020204030204" pitchFamily="34" charset="0"/>
                <a:cs typeface="Calibri" panose="020F0502020204030204" pitchFamily="34" charset="0"/>
              </a:rPr>
              <a:t>r</a:t>
            </a:r>
            <a:r>
              <a:rPr lang="en-US" sz="2000" dirty="0">
                <a:latin typeface="Calibri" panose="020F0502020204030204" pitchFamily="34" charset="0"/>
                <a:cs typeface="Calibri" panose="020F0502020204030204" pitchFamily="34" charset="0"/>
              </a:rPr>
              <a:t>eintegration (DDR) initiated by the peace agreement.</a:t>
            </a:r>
          </a:p>
        </p:txBody>
      </p:sp>
    </p:spTree>
    <p:extLst>
      <p:ext uri="{BB962C8B-B14F-4D97-AF65-F5344CB8AC3E}">
        <p14:creationId xmlns:p14="http://schemas.microsoft.com/office/powerpoint/2010/main" val="781645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EO INCIDENTS IN MALI REGIONS</a:t>
            </a:r>
            <a:endParaRPr lang="sk-SK" dirty="0"/>
          </a:p>
        </p:txBody>
      </p:sp>
      <p:sp>
        <p:nvSpPr>
          <p:cNvPr id="9" name="TextBox 8"/>
          <p:cNvSpPr txBox="1"/>
          <p:nvPr/>
        </p:nvSpPr>
        <p:spPr>
          <a:xfrm>
            <a:off x="4824986" y="6072457"/>
            <a:ext cx="2837636" cy="461665"/>
          </a:xfrm>
          <a:prstGeom prst="rect">
            <a:avLst/>
          </a:prstGeom>
          <a:noFill/>
        </p:spPr>
        <p:txBody>
          <a:bodyPr wrap="none" rtlCol="0">
            <a:spAutoFit/>
          </a:bodyPr>
          <a:lstStyle/>
          <a:p>
            <a:r>
              <a:rPr lang="en-US" sz="2400" b="1" dirty="0"/>
              <a:t>Updated </a:t>
            </a:r>
            <a:r>
              <a:rPr lang="sk-SK" sz="2400" b="1" dirty="0"/>
              <a:t>16APR23</a:t>
            </a:r>
            <a:endParaRPr lang="en-GB" sz="2400" b="1" dirty="0"/>
          </a:p>
        </p:txBody>
      </p:sp>
      <p:pic>
        <p:nvPicPr>
          <p:cNvPr id="3" name="Picture 2">
            <a:extLst>
              <a:ext uri="{FF2B5EF4-FFF2-40B4-BE49-F238E27FC236}">
                <a16:creationId xmlns:a16="http://schemas.microsoft.com/office/drawing/2014/main" id="{E36B7ADB-8BCA-B105-3206-04D6ECDC9974}"/>
              </a:ext>
            </a:extLst>
          </p:cNvPr>
          <p:cNvPicPr>
            <a:picLocks noChangeAspect="1"/>
          </p:cNvPicPr>
          <p:nvPr/>
        </p:nvPicPr>
        <p:blipFill>
          <a:blip r:embed="rId2"/>
          <a:stretch>
            <a:fillRect/>
          </a:stretch>
        </p:blipFill>
        <p:spPr>
          <a:xfrm>
            <a:off x="611019" y="1839286"/>
            <a:ext cx="6741909" cy="3783434"/>
          </a:xfrm>
          <a:prstGeom prst="rect">
            <a:avLst/>
          </a:prstGeom>
        </p:spPr>
      </p:pic>
      <p:pic>
        <p:nvPicPr>
          <p:cNvPr id="5" name="Picture 4">
            <a:extLst>
              <a:ext uri="{FF2B5EF4-FFF2-40B4-BE49-F238E27FC236}">
                <a16:creationId xmlns:a16="http://schemas.microsoft.com/office/drawing/2014/main" id="{57B87DAD-E9F1-2F00-D11C-8778ED33F5D7}"/>
              </a:ext>
            </a:extLst>
          </p:cNvPr>
          <p:cNvPicPr>
            <a:picLocks noChangeAspect="1"/>
          </p:cNvPicPr>
          <p:nvPr/>
        </p:nvPicPr>
        <p:blipFill>
          <a:blip r:embed="rId3"/>
          <a:stretch>
            <a:fillRect/>
          </a:stretch>
        </p:blipFill>
        <p:spPr>
          <a:xfrm>
            <a:off x="7244173" y="2137263"/>
            <a:ext cx="4762113" cy="3051909"/>
          </a:xfrm>
          <a:prstGeom prst="rect">
            <a:avLst/>
          </a:prstGeom>
        </p:spPr>
      </p:pic>
    </p:spTree>
    <p:extLst>
      <p:ext uri="{BB962C8B-B14F-4D97-AF65-F5344CB8AC3E}">
        <p14:creationId xmlns:p14="http://schemas.microsoft.com/office/powerpoint/2010/main" val="932801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248" y="457135"/>
            <a:ext cx="7539644" cy="769441"/>
          </a:xfrm>
        </p:spPr>
        <p:txBody>
          <a:bodyPr/>
          <a:lstStyle/>
          <a:p>
            <a:pPr lvl="0">
              <a:spcBef>
                <a:spcPts val="0"/>
              </a:spcBef>
              <a:spcAft>
                <a:spcPts val="0"/>
              </a:spcAft>
            </a:pPr>
            <a:r>
              <a:rPr lang="en-US" dirty="0">
                <a:solidFill>
                  <a:schemeClr val="bg1"/>
                </a:solidFill>
                <a:latin typeface="Calibri" panose="020F0502020204030204" pitchFamily="34" charset="0"/>
                <a:ea typeface="Calibri"/>
                <a:cs typeface="Calibri" panose="020F0502020204030204" pitchFamily="34" charset="0"/>
                <a:sym typeface="Calibri"/>
              </a:rPr>
              <a:t>IED</a:t>
            </a:r>
            <a:r>
              <a:rPr lang="sk-SK" dirty="0">
                <a:solidFill>
                  <a:schemeClr val="bg1"/>
                </a:solidFill>
                <a:latin typeface="Calibri" panose="020F0502020204030204" pitchFamily="34" charset="0"/>
                <a:ea typeface="Calibri"/>
                <a:cs typeface="Calibri" panose="020F0502020204030204" pitchFamily="34" charset="0"/>
                <a:sym typeface="Calibri"/>
              </a:rPr>
              <a:t>s PER </a:t>
            </a:r>
            <a:r>
              <a:rPr lang="en-US" dirty="0">
                <a:solidFill>
                  <a:schemeClr val="bg1"/>
                </a:solidFill>
                <a:latin typeface="Calibri" panose="020F0502020204030204" pitchFamily="34" charset="0"/>
                <a:ea typeface="Calibri"/>
                <a:cs typeface="Calibri" panose="020F0502020204030204" pitchFamily="34" charset="0"/>
                <a:sym typeface="Calibri"/>
              </a:rPr>
              <a:t>CATEGORY PER YEAR</a:t>
            </a:r>
            <a:r>
              <a:rPr lang="en-US" b="0" dirty="0">
                <a:solidFill>
                  <a:schemeClr val="bg1"/>
                </a:solidFill>
                <a:latin typeface="Calibri" panose="020F0502020204030204" pitchFamily="34" charset="0"/>
                <a:ea typeface="Arial"/>
                <a:cs typeface="Calibri" panose="020F0502020204030204" pitchFamily="34" charset="0"/>
                <a:sym typeface="Arial"/>
              </a:rPr>
              <a:t/>
            </a:r>
            <a:br>
              <a:rPr lang="en-US" b="0" dirty="0">
                <a:solidFill>
                  <a:schemeClr val="bg1"/>
                </a:solidFill>
                <a:latin typeface="Calibri" panose="020F0502020204030204" pitchFamily="34" charset="0"/>
                <a:ea typeface="Arial"/>
                <a:cs typeface="Calibri" panose="020F0502020204030204" pitchFamily="34" charset="0"/>
                <a:sym typeface="Arial"/>
              </a:rPr>
            </a:br>
            <a:r>
              <a:rPr lang="en-US" sz="1600" b="0" dirty="0">
                <a:solidFill>
                  <a:schemeClr val="bg1"/>
                </a:solidFill>
                <a:latin typeface="Calibri" panose="020F0502020204030204" pitchFamily="34" charset="0"/>
                <a:ea typeface="Calibri"/>
                <a:cs typeface="Calibri" panose="020F0502020204030204" pitchFamily="34" charset="0"/>
                <a:sym typeface="Calibri"/>
              </a:rPr>
              <a:t>Updated </a:t>
            </a:r>
            <a:r>
              <a:rPr lang="sk-SK" sz="1600" b="0" dirty="0">
                <a:solidFill>
                  <a:schemeClr val="bg1"/>
                </a:solidFill>
                <a:latin typeface="Calibri" panose="020F0502020204030204" pitchFamily="34" charset="0"/>
                <a:ea typeface="Calibri"/>
                <a:cs typeface="Calibri" panose="020F0502020204030204" pitchFamily="34" charset="0"/>
                <a:sym typeface="Calibri"/>
              </a:rPr>
              <a:t>16APR23</a:t>
            </a:r>
            <a:r>
              <a:rPr lang="en-US" sz="1600" b="0" dirty="0">
                <a:solidFill>
                  <a:schemeClr val="bg1"/>
                </a:solidFill>
                <a:latin typeface="Calibri" panose="020F0502020204030204" pitchFamily="34" charset="0"/>
                <a:ea typeface="Calibri"/>
                <a:cs typeface="Calibri" panose="020F0502020204030204" pitchFamily="34" charset="0"/>
                <a:sym typeface="Calibri"/>
              </a:rPr>
              <a:t> </a:t>
            </a:r>
            <a:r>
              <a:rPr lang="sk-SK" sz="1600" b="0" dirty="0">
                <a:solidFill>
                  <a:schemeClr val="bg1"/>
                </a:solidFill>
                <a:latin typeface="Calibri" panose="020F0502020204030204" pitchFamily="34" charset="0"/>
                <a:ea typeface="Calibri"/>
                <a:cs typeface="Calibri" panose="020F0502020204030204" pitchFamily="34" charset="0"/>
                <a:sym typeface="Calibri"/>
              </a:rPr>
              <a:t>(source dated </a:t>
            </a:r>
            <a:r>
              <a:rPr lang="en-US" sz="1600" b="0" dirty="0">
                <a:solidFill>
                  <a:schemeClr val="bg1"/>
                </a:solidFill>
                <a:latin typeface="Calibri" panose="020F0502020204030204" pitchFamily="34" charset="0"/>
                <a:ea typeface="Calibri"/>
                <a:cs typeface="Calibri" panose="020F0502020204030204" pitchFamily="34" charset="0"/>
                <a:sym typeface="Calibri"/>
              </a:rPr>
              <a:t>31</a:t>
            </a:r>
            <a:r>
              <a:rPr lang="sk-SK" sz="1600" b="0" dirty="0">
                <a:solidFill>
                  <a:schemeClr val="bg1"/>
                </a:solidFill>
                <a:latin typeface="Calibri" panose="020F0502020204030204" pitchFamily="34" charset="0"/>
                <a:ea typeface="Calibri"/>
                <a:cs typeface="Calibri" panose="020F0502020204030204" pitchFamily="34" charset="0"/>
                <a:sym typeface="Calibri"/>
              </a:rPr>
              <a:t>MAR</a:t>
            </a:r>
            <a:r>
              <a:rPr lang="en-US" sz="1600" b="0" dirty="0">
                <a:solidFill>
                  <a:schemeClr val="bg1"/>
                </a:solidFill>
                <a:latin typeface="Calibri" panose="020F0502020204030204" pitchFamily="34" charset="0"/>
                <a:ea typeface="Calibri"/>
                <a:cs typeface="Calibri" panose="020F0502020204030204" pitchFamily="34" charset="0"/>
                <a:sym typeface="Calibri"/>
              </a:rPr>
              <a:t>23</a:t>
            </a:r>
            <a:r>
              <a:rPr lang="sk-SK" sz="1600" b="0" dirty="0">
                <a:solidFill>
                  <a:schemeClr val="bg1"/>
                </a:solidFill>
                <a:latin typeface="Calibri" panose="020F0502020204030204" pitchFamily="34" charset="0"/>
                <a:ea typeface="Calibri"/>
                <a:cs typeface="Calibri" panose="020F0502020204030204" pitchFamily="34" charset="0"/>
                <a:sym typeface="Calibri"/>
              </a:rPr>
              <a:t>)</a:t>
            </a:r>
            <a:endParaRPr lang="en-US" sz="1600" dirty="0">
              <a:solidFill>
                <a:schemeClr val="bg1"/>
              </a:solidFill>
              <a:latin typeface="Calibri" panose="020F0502020204030204" pitchFamily="34" charset="0"/>
              <a:cs typeface="Calibri" panose="020F0502020204030204" pitchFamily="34" charset="0"/>
            </a:endParaRPr>
          </a:p>
        </p:txBody>
      </p:sp>
      <p:sp>
        <p:nvSpPr>
          <p:cNvPr id="15" name="Google Shape;229;p47"/>
          <p:cNvSpPr txBox="1"/>
          <p:nvPr/>
        </p:nvSpPr>
        <p:spPr>
          <a:xfrm>
            <a:off x="140676" y="5015911"/>
            <a:ext cx="11878886" cy="1384954"/>
          </a:xfrm>
          <a:prstGeom prst="rect">
            <a:avLst/>
          </a:prstGeom>
          <a:noFill/>
          <a:ln>
            <a:noFill/>
          </a:ln>
        </p:spPr>
        <p:txBody>
          <a:bodyPr spcFirstLastPara="1" wrap="square" lIns="91425" tIns="45700" rIns="91425" bIns="45700" anchor="t" anchorCtr="0">
            <a:spAutoFit/>
          </a:bodyPr>
          <a:lstStyle/>
          <a:p>
            <a:pPr marL="285750" lvl="0" indent="-285750">
              <a:buClr>
                <a:srgbClr val="000000"/>
              </a:buClr>
              <a:buSzPts val="1700"/>
              <a:buFont typeface="Arial"/>
              <a:buChar char="•"/>
            </a:pPr>
            <a:r>
              <a:rPr lang="en-US" sz="1700" b="0" i="0" u="none" strike="noStrike" cap="none" dirty="0">
                <a:solidFill>
                  <a:schemeClr val="dk1"/>
                </a:solidFill>
                <a:latin typeface="Calibri"/>
                <a:ea typeface="Calibri"/>
                <a:cs typeface="Calibri"/>
                <a:sym typeface="Calibri"/>
              </a:rPr>
              <a:t>In order</a:t>
            </a:r>
            <a:r>
              <a:rPr lang="sk-SK" sz="1700" b="0" i="0" u="none" strike="noStrike" cap="none" dirty="0">
                <a:solidFill>
                  <a:schemeClr val="dk1"/>
                </a:solidFill>
                <a:latin typeface="Calibri"/>
                <a:ea typeface="Calibri"/>
                <a:cs typeface="Calibri"/>
                <a:sym typeface="Calibri"/>
              </a:rPr>
              <a:t> -</a:t>
            </a:r>
            <a:r>
              <a:rPr lang="en-US" sz="1700" b="0" i="0" u="none" strike="noStrike" cap="none" dirty="0">
                <a:solidFill>
                  <a:schemeClr val="dk1"/>
                </a:solidFill>
                <a:latin typeface="Calibri"/>
                <a:ea typeface="Calibri"/>
                <a:cs typeface="Calibri"/>
                <a:sym typeface="Calibri"/>
              </a:rPr>
              <a:t> </a:t>
            </a:r>
            <a:r>
              <a:rPr lang="sk-SK" sz="1700" b="1" i="0" u="none" strike="noStrike" cap="none" dirty="0">
                <a:solidFill>
                  <a:srgbClr val="000000"/>
                </a:solidFill>
                <a:latin typeface="Calibri"/>
                <a:ea typeface="Calibri"/>
                <a:cs typeface="Calibri"/>
                <a:sym typeface="Calibri"/>
              </a:rPr>
              <a:t>CO</a:t>
            </a:r>
            <a:r>
              <a:rPr lang="en-US" sz="1700" b="1" i="0" u="none" strike="noStrike" cap="none" dirty="0">
                <a:solidFill>
                  <a:srgbClr val="000000"/>
                </a:solidFill>
                <a:latin typeface="Calibri"/>
                <a:ea typeface="Calibri"/>
                <a:cs typeface="Calibri"/>
                <a:sym typeface="Calibri"/>
              </a:rPr>
              <a:t>IED, </a:t>
            </a:r>
            <a:r>
              <a:rPr lang="sk-SK" sz="1700" b="1" i="0" u="none" strike="noStrike" cap="none" dirty="0">
                <a:solidFill>
                  <a:srgbClr val="000000"/>
                </a:solidFill>
                <a:latin typeface="Calibri"/>
                <a:ea typeface="Calibri"/>
                <a:cs typeface="Calibri"/>
                <a:sym typeface="Calibri"/>
              </a:rPr>
              <a:t>VO</a:t>
            </a:r>
            <a:r>
              <a:rPr lang="en-US" sz="1700" b="1" i="0" u="none" strike="noStrike" cap="none" dirty="0">
                <a:solidFill>
                  <a:srgbClr val="000000"/>
                </a:solidFill>
                <a:latin typeface="Calibri"/>
                <a:ea typeface="Calibri"/>
                <a:cs typeface="Calibri"/>
                <a:sym typeface="Calibri"/>
              </a:rPr>
              <a:t>IED</a:t>
            </a:r>
            <a:r>
              <a:rPr lang="en-US" sz="1700" b="0" i="0" u="none" strike="noStrike" cap="none" dirty="0">
                <a:solidFill>
                  <a:srgbClr val="000000"/>
                </a:solidFill>
                <a:latin typeface="Calibri"/>
                <a:ea typeface="Calibri"/>
                <a:cs typeface="Calibri"/>
                <a:sym typeface="Calibri"/>
              </a:rPr>
              <a:t> </a:t>
            </a:r>
            <a:r>
              <a:rPr lang="en-US" sz="1700" b="1" dirty="0">
                <a:solidFill>
                  <a:srgbClr val="000000"/>
                </a:solidFill>
                <a:latin typeface="Calibri"/>
                <a:ea typeface="Calibri"/>
                <a:cs typeface="Calibri"/>
                <a:sym typeface="Calibri"/>
              </a:rPr>
              <a:t>&amp;</a:t>
            </a:r>
            <a:r>
              <a:rPr lang="sk-SK" sz="1700" b="1" dirty="0">
                <a:solidFill>
                  <a:srgbClr val="000000"/>
                </a:solidFill>
                <a:latin typeface="Calibri"/>
                <a:ea typeface="Calibri"/>
                <a:cs typeface="Calibri"/>
                <a:sym typeface="Calibri"/>
              </a:rPr>
              <a:t> </a:t>
            </a:r>
            <a:r>
              <a:rPr lang="en-US" sz="1700" b="1" dirty="0">
                <a:solidFill>
                  <a:srgbClr val="000000"/>
                </a:solidFill>
                <a:latin typeface="Calibri"/>
                <a:ea typeface="Calibri"/>
                <a:cs typeface="Calibri"/>
                <a:sym typeface="Calibri"/>
              </a:rPr>
              <a:t>ERW</a:t>
            </a:r>
            <a:r>
              <a:rPr lang="sk-SK" sz="1700" b="1" dirty="0">
                <a:solidFill>
                  <a:srgbClr val="000000"/>
                </a:solidFill>
                <a:latin typeface="Calibri"/>
                <a:ea typeface="Calibri"/>
                <a:cs typeface="Calibri"/>
                <a:sym typeface="Calibri"/>
              </a:rPr>
              <a:t>(</a:t>
            </a:r>
            <a:r>
              <a:rPr lang="en-US" sz="1700" b="1" dirty="0">
                <a:solidFill>
                  <a:srgbClr val="000000"/>
                </a:solidFill>
                <a:latin typeface="Calibri"/>
                <a:ea typeface="Calibri"/>
                <a:cs typeface="Calibri"/>
                <a:sym typeface="Calibri"/>
              </a:rPr>
              <a:t>Mine</a:t>
            </a:r>
            <a:r>
              <a:rPr lang="sk-SK" sz="1700" b="1" dirty="0">
                <a:solidFill>
                  <a:srgbClr val="000000"/>
                </a:solidFill>
                <a:latin typeface="Calibri"/>
                <a:ea typeface="Calibri"/>
                <a:cs typeface="Calibri"/>
                <a:sym typeface="Calibri"/>
              </a:rPr>
              <a:t>s)</a:t>
            </a:r>
            <a:r>
              <a:rPr lang="en-US" sz="1700" b="1" dirty="0">
                <a:solidFill>
                  <a:srgbClr val="000000"/>
                </a:solidFill>
                <a:latin typeface="Calibri"/>
                <a:ea typeface="Calibri"/>
                <a:cs typeface="Calibri"/>
                <a:sym typeface="Calibri"/>
              </a:rPr>
              <a:t> </a:t>
            </a:r>
            <a:r>
              <a:rPr lang="sk-SK" sz="1700" b="0" i="0" u="none" strike="noStrike" cap="none" dirty="0">
                <a:solidFill>
                  <a:schemeClr val="dk1"/>
                </a:solidFill>
                <a:latin typeface="Calibri"/>
                <a:ea typeface="Calibri"/>
                <a:cs typeface="Calibri"/>
                <a:sym typeface="Calibri"/>
              </a:rPr>
              <a:t>are</a:t>
            </a:r>
            <a:r>
              <a:rPr lang="en-US" sz="1700" b="0" i="0" u="none" strike="noStrike" cap="none" dirty="0">
                <a:solidFill>
                  <a:schemeClr val="dk1"/>
                </a:solidFill>
                <a:latin typeface="Calibri"/>
                <a:ea typeface="Calibri"/>
                <a:cs typeface="Calibri"/>
                <a:sym typeface="Calibri"/>
              </a:rPr>
              <a:t> the </a:t>
            </a:r>
            <a:r>
              <a:rPr lang="en-US" sz="1700" b="1" i="0" u="none" strike="noStrike" cap="none" dirty="0">
                <a:solidFill>
                  <a:schemeClr val="dk1"/>
                </a:solidFill>
                <a:latin typeface="Calibri"/>
                <a:ea typeface="Calibri"/>
                <a:cs typeface="Calibri"/>
                <a:sym typeface="Calibri"/>
              </a:rPr>
              <a:t>3 most commonly encountered Explosive Hazards</a:t>
            </a:r>
            <a:r>
              <a:rPr lang="en-US" sz="1700" b="0" i="0" u="none" strike="noStrike" cap="none" dirty="0">
                <a:solidFill>
                  <a:schemeClr val="dk1"/>
                </a:solidFill>
                <a:latin typeface="Calibri"/>
                <a:ea typeface="Calibri"/>
                <a:cs typeface="Calibri"/>
                <a:sym typeface="Calibri"/>
              </a:rPr>
              <a:t> in Mali in</a:t>
            </a:r>
            <a:r>
              <a:rPr lang="en-US" sz="1700" b="0" i="0" u="none" strike="noStrike" cap="none" dirty="0">
                <a:solidFill>
                  <a:srgbClr val="000000"/>
                </a:solidFill>
                <a:latin typeface="Calibri"/>
                <a:ea typeface="Calibri"/>
                <a:cs typeface="Calibri"/>
                <a:sym typeface="Calibri"/>
              </a:rPr>
              <a:t> </a:t>
            </a:r>
            <a:r>
              <a:rPr lang="en-US" sz="1700" b="1" i="0" u="none" strike="noStrike" cap="none" dirty="0">
                <a:solidFill>
                  <a:srgbClr val="000000"/>
                </a:solidFill>
                <a:latin typeface="Calibri"/>
                <a:ea typeface="Calibri"/>
                <a:cs typeface="Calibri"/>
                <a:sym typeface="Calibri"/>
              </a:rPr>
              <a:t>202</a:t>
            </a:r>
            <a:r>
              <a:rPr lang="sk-SK" sz="1700" b="1" i="0" u="none" strike="noStrike" cap="none" dirty="0">
                <a:solidFill>
                  <a:srgbClr val="000000"/>
                </a:solidFill>
                <a:latin typeface="Calibri"/>
                <a:ea typeface="Calibri"/>
                <a:cs typeface="Calibri"/>
                <a:sym typeface="Calibri"/>
              </a:rPr>
              <a:t>3</a:t>
            </a:r>
            <a:r>
              <a:rPr lang="en-US" sz="17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85750" marR="0" lvl="0" indent="-234950" algn="l" rtl="0">
              <a:lnSpc>
                <a:spcPct val="100000"/>
              </a:lnSpc>
              <a:spcBef>
                <a:spcPts val="0"/>
              </a:spcBef>
              <a:spcAft>
                <a:spcPts val="0"/>
              </a:spcAft>
              <a:buClr>
                <a:schemeClr val="dk1"/>
              </a:buClr>
              <a:buSzPts val="800"/>
              <a:buFont typeface="Arial"/>
              <a:buNone/>
            </a:pPr>
            <a:endParaRPr sz="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700"/>
              <a:buFont typeface="Arial"/>
              <a:buChar char="•"/>
            </a:pPr>
            <a:r>
              <a:rPr lang="en-US" sz="1700" b="1" i="0" u="none" strike="noStrike" cap="none" dirty="0">
                <a:solidFill>
                  <a:srgbClr val="000000"/>
                </a:solidFill>
                <a:latin typeface="Calibri"/>
                <a:ea typeface="Calibri"/>
                <a:cs typeface="Calibri"/>
                <a:sym typeface="Calibri"/>
              </a:rPr>
              <a:t>VOIEDs </a:t>
            </a:r>
            <a:r>
              <a:rPr lang="sk-SK" sz="1700" b="1" i="0" u="none" strike="noStrike" cap="none" dirty="0">
                <a:solidFill>
                  <a:srgbClr val="000000"/>
                </a:solidFill>
                <a:latin typeface="Calibri"/>
                <a:ea typeface="Calibri"/>
                <a:cs typeface="Calibri"/>
                <a:sym typeface="Calibri"/>
              </a:rPr>
              <a:t>are possesing significant</a:t>
            </a:r>
            <a:r>
              <a:rPr lang="en-US" sz="1700" b="1" i="0" u="none" strike="noStrike" cap="none" dirty="0">
                <a:solidFill>
                  <a:srgbClr val="000000"/>
                </a:solidFill>
                <a:latin typeface="Calibri"/>
                <a:ea typeface="Calibri"/>
                <a:cs typeface="Calibri"/>
                <a:sym typeface="Calibri"/>
              </a:rPr>
              <a:t> threat in 202</a:t>
            </a:r>
            <a:r>
              <a:rPr lang="sk-SK" sz="1700" b="1" i="0" u="none" strike="noStrike" cap="none" dirty="0">
                <a:solidFill>
                  <a:srgbClr val="000000"/>
                </a:solidFill>
                <a:latin typeface="Calibri"/>
                <a:ea typeface="Calibri"/>
                <a:cs typeface="Calibri"/>
                <a:sym typeface="Calibri"/>
              </a:rPr>
              <a:t>3 – but shift to COIEDs is visible</a:t>
            </a:r>
            <a:r>
              <a:rPr lang="en-US" sz="1700" b="1" i="0" u="none" strike="noStrike" cap="none" dirty="0">
                <a:solidFill>
                  <a:srgbClr val="000000"/>
                </a:solidFill>
                <a:latin typeface="Calibri"/>
                <a:ea typeface="Calibri"/>
                <a:cs typeface="Calibri"/>
                <a:sym typeface="Calibri"/>
              </a:rPr>
              <a:t>.</a:t>
            </a:r>
            <a:endParaRPr sz="1700" b="1" i="0" u="none" strike="noStrike" cap="none" dirty="0">
              <a:solidFill>
                <a:srgbClr val="000000"/>
              </a:solidFill>
              <a:latin typeface="Calibri"/>
              <a:ea typeface="Calibri"/>
              <a:cs typeface="Calibri"/>
              <a:sym typeface="Calibri"/>
            </a:endParaRPr>
          </a:p>
          <a:p>
            <a:pPr marL="285750" marR="0" lvl="0" indent="-234950" algn="l" rtl="0">
              <a:lnSpc>
                <a:spcPct val="100000"/>
              </a:lnSpc>
              <a:spcBef>
                <a:spcPts val="0"/>
              </a:spcBef>
              <a:spcAft>
                <a:spcPts val="0"/>
              </a:spcAft>
              <a:buClr>
                <a:schemeClr val="dk1"/>
              </a:buClr>
              <a:buSzPts val="800"/>
              <a:buFont typeface="Arial"/>
              <a:buNone/>
            </a:pPr>
            <a:endParaRPr sz="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700"/>
              <a:buFont typeface="Arial"/>
              <a:buChar char="•"/>
            </a:pPr>
            <a:r>
              <a:rPr lang="en-US" sz="1700" b="1" i="0" u="sng" strike="noStrike" cap="none" dirty="0">
                <a:solidFill>
                  <a:srgbClr val="000000"/>
                </a:solidFill>
                <a:latin typeface="Calibri"/>
                <a:ea typeface="Calibri"/>
                <a:cs typeface="Calibri"/>
                <a:sym typeface="Calibri"/>
              </a:rPr>
              <a:t>OTHER</a:t>
            </a:r>
            <a:r>
              <a:rPr lang="en-US" sz="1700" b="0" i="0" u="none" strike="noStrike" cap="none" dirty="0">
                <a:solidFill>
                  <a:srgbClr val="000000"/>
                </a:solidFill>
                <a:latin typeface="Calibri"/>
                <a:ea typeface="Calibri"/>
                <a:cs typeface="Calibri"/>
                <a:sym typeface="Calibri"/>
              </a:rPr>
              <a:t>: It is </a:t>
            </a:r>
            <a:r>
              <a:rPr lang="en-US" sz="1700" b="1" i="0" u="none" strike="noStrike" cap="none" dirty="0">
                <a:solidFill>
                  <a:srgbClr val="000000"/>
                </a:solidFill>
                <a:latin typeface="Calibri"/>
                <a:ea typeface="Calibri"/>
                <a:cs typeface="Calibri"/>
                <a:sym typeface="Calibri"/>
              </a:rPr>
              <a:t>assessed</a:t>
            </a:r>
            <a:r>
              <a:rPr lang="en-US" sz="1700" b="0" i="0" u="none" strike="noStrike" cap="none" dirty="0">
                <a:solidFill>
                  <a:srgbClr val="000000"/>
                </a:solidFill>
                <a:latin typeface="Calibri"/>
                <a:ea typeface="Calibri"/>
                <a:cs typeface="Calibri"/>
                <a:sym typeface="Calibri"/>
              </a:rPr>
              <a:t> that tasks falling into </a:t>
            </a:r>
            <a:r>
              <a:rPr lang="en-US" sz="1700" b="1" i="0" u="none" strike="noStrike" cap="none" dirty="0">
                <a:solidFill>
                  <a:srgbClr val="000000"/>
                </a:solidFill>
                <a:latin typeface="Calibri"/>
                <a:ea typeface="Calibri"/>
                <a:cs typeface="Calibri"/>
                <a:sym typeface="Calibri"/>
              </a:rPr>
              <a:t>OTHER </a:t>
            </a:r>
            <a:r>
              <a:rPr lang="sk-SK" sz="1700" b="1" i="0" u="none" strike="noStrike" cap="none" dirty="0">
                <a:solidFill>
                  <a:srgbClr val="000000"/>
                </a:solidFill>
                <a:latin typeface="Calibri"/>
                <a:ea typeface="Calibri"/>
                <a:cs typeface="Calibri"/>
                <a:sym typeface="Calibri"/>
              </a:rPr>
              <a:t>(incl. ERWs/Mines and Caches) </a:t>
            </a:r>
            <a:r>
              <a:rPr lang="en-US" sz="1700" b="1" i="0" u="none" strike="noStrike" cap="none" dirty="0">
                <a:solidFill>
                  <a:srgbClr val="000000"/>
                </a:solidFill>
                <a:latin typeface="Calibri"/>
                <a:ea typeface="Calibri"/>
                <a:cs typeface="Calibri"/>
                <a:sym typeface="Calibri"/>
              </a:rPr>
              <a:t>are approximately 70 % VOIEDs and 30 % </a:t>
            </a:r>
            <a:r>
              <a:rPr lang="sk-SK" sz="1700" b="1" i="0" u="none" strike="noStrike" cap="none" dirty="0">
                <a:solidFill>
                  <a:srgbClr val="000000"/>
                </a:solidFill>
                <a:latin typeface="Calibri"/>
                <a:ea typeface="Calibri"/>
                <a:cs typeface="Calibri"/>
                <a:sym typeface="Calibri"/>
              </a:rPr>
              <a:t>CO</a:t>
            </a:r>
            <a:r>
              <a:rPr lang="en-US" sz="1700" b="1" i="0" u="none" strike="noStrike" cap="none" dirty="0">
                <a:solidFill>
                  <a:srgbClr val="000000"/>
                </a:solidFill>
                <a:latin typeface="Calibri"/>
                <a:ea typeface="Calibri"/>
                <a:cs typeface="Calibri"/>
                <a:sym typeface="Calibri"/>
              </a:rPr>
              <a:t>IEDs</a:t>
            </a:r>
            <a:r>
              <a:rPr lang="en-US" sz="1700" b="0" i="0" u="none" strike="noStrike" cap="none" dirty="0">
                <a:solidFill>
                  <a:srgbClr val="000000"/>
                </a:solidFill>
                <a:latin typeface="Calibri"/>
                <a:ea typeface="Calibri"/>
                <a:cs typeface="Calibri"/>
                <a:sym typeface="Calibri"/>
              </a:rPr>
              <a:t>, however this </a:t>
            </a:r>
            <a:r>
              <a:rPr lang="en-US" sz="1700" b="1" i="0" u="none" strike="noStrike" cap="none" dirty="0">
                <a:solidFill>
                  <a:srgbClr val="000000"/>
                </a:solidFill>
                <a:latin typeface="Calibri"/>
                <a:ea typeface="Calibri"/>
                <a:cs typeface="Calibri"/>
                <a:sym typeface="Calibri"/>
              </a:rPr>
              <a:t>cannot be confirmed</a:t>
            </a:r>
            <a:r>
              <a:rPr lang="en-US" sz="1700" b="0" i="0" u="none" strike="noStrike" cap="none" dirty="0">
                <a:solidFill>
                  <a:srgbClr val="000000"/>
                </a:solidFill>
                <a:latin typeface="Calibri"/>
                <a:ea typeface="Calibri"/>
                <a:cs typeface="Calibri"/>
                <a:sym typeface="Calibri"/>
              </a:rPr>
              <a:t> due to the lack of Post Blast Investigation (PBI) at many scenes.</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BDA18EAB-FB42-690A-096F-8904B9701A59}"/>
              </a:ext>
            </a:extLst>
          </p:cNvPr>
          <p:cNvPicPr>
            <a:picLocks noChangeAspect="1"/>
          </p:cNvPicPr>
          <p:nvPr/>
        </p:nvPicPr>
        <p:blipFill>
          <a:blip r:embed="rId2"/>
          <a:stretch>
            <a:fillRect/>
          </a:stretch>
        </p:blipFill>
        <p:spPr>
          <a:xfrm>
            <a:off x="3371373" y="1358044"/>
            <a:ext cx="5449254" cy="3126870"/>
          </a:xfrm>
          <a:prstGeom prst="rect">
            <a:avLst/>
          </a:prstGeom>
        </p:spPr>
      </p:pic>
    </p:spTree>
    <p:extLst>
      <p:ext uri="{BB962C8B-B14F-4D97-AF65-F5344CB8AC3E}">
        <p14:creationId xmlns:p14="http://schemas.microsoft.com/office/powerpoint/2010/main" val="1440189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06" y="612482"/>
            <a:ext cx="7680060" cy="523220"/>
          </a:xfrm>
        </p:spPr>
        <p:txBody>
          <a:bodyPr/>
          <a:lstStyle/>
          <a:p>
            <a:r>
              <a:rPr lang="en-US" dirty="0">
                <a:latin typeface="Calibri" panose="020F0502020204030204" pitchFamily="34" charset="0"/>
                <a:cs typeface="Calibri" panose="020F0502020204030204" pitchFamily="34" charset="0"/>
              </a:rPr>
              <a:t>General assessments</a:t>
            </a:r>
          </a:p>
        </p:txBody>
      </p:sp>
      <p:sp>
        <p:nvSpPr>
          <p:cNvPr id="4" name="Rectangle 3"/>
          <p:cNvSpPr/>
          <p:nvPr/>
        </p:nvSpPr>
        <p:spPr>
          <a:xfrm>
            <a:off x="116378" y="1223451"/>
            <a:ext cx="11912138" cy="5632311"/>
          </a:xfrm>
          <a:prstGeom prst="rect">
            <a:avLst/>
          </a:prstGeom>
        </p:spPr>
        <p:txBody>
          <a:bodyPr wrap="square">
            <a:spAutoFit/>
          </a:bodyPr>
          <a:lstStyle/>
          <a:p>
            <a:r>
              <a:rPr lang="en-US" b="1" u="sng" dirty="0">
                <a:solidFill>
                  <a:srgbClr val="000000"/>
                </a:solidFill>
                <a:latin typeface="Arial" panose="020B0604020202020204" pitchFamily="34" charset="0"/>
                <a:cs typeface="Arial" panose="020B0604020202020204" pitchFamily="34" charset="0"/>
              </a:rPr>
              <a:t>HIGHLY LIKELY: </a:t>
            </a:r>
          </a:p>
          <a:p>
            <a:pPr marL="285750" indent="-285750">
              <a:buFont typeface="Wingdings" panose="05000000000000000000" pitchFamily="2" charset="2"/>
              <a:buChar char="Ø"/>
            </a:pPr>
            <a:r>
              <a:rPr lang="en-US" dirty="0">
                <a:solidFill>
                  <a:srgbClr val="000000"/>
                </a:solidFill>
                <a:latin typeface="Arial" panose="020B0604020202020204" pitchFamily="34" charset="0"/>
                <a:cs typeface="Arial" panose="020B0604020202020204" pitchFamily="34" charset="0"/>
              </a:rPr>
              <a:t>MSRs will remain the most targeted entities, especially in the known threat boxes. </a:t>
            </a:r>
            <a:endParaRPr lang="sk-SK"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sk-SK" dirty="0">
                <a:solidFill>
                  <a:srgbClr val="000000"/>
                </a:solidFill>
                <a:latin typeface="Arial" panose="020B0604020202020204" pitchFamily="34" charset="0"/>
                <a:cs typeface="Arial" panose="020B0604020202020204" pitchFamily="34" charset="0"/>
              </a:rPr>
              <a:t>T</a:t>
            </a:r>
            <a:r>
              <a:rPr lang="en-US" dirty="0">
                <a:solidFill>
                  <a:srgbClr val="000000"/>
                </a:solidFill>
                <a:latin typeface="Arial" panose="020B0604020202020204" pitchFamily="34" charset="0"/>
                <a:cs typeface="Arial" panose="020B0604020202020204" pitchFamily="34" charset="0"/>
              </a:rPr>
              <a:t>he VOIED will remain the most used IED type.</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TAGs are improving their IDF accuracy and coordination of IDF attacks to support </a:t>
            </a:r>
            <a:r>
              <a:rPr lang="en-US" dirty="0" err="1">
                <a:latin typeface="Arial" panose="020B0604020202020204" pitchFamily="34" charset="0"/>
                <a:cs typeface="Arial" panose="020B0604020202020204" pitchFamily="34" charset="0"/>
              </a:rPr>
              <a:t>CxATKs</a:t>
            </a:r>
            <a:r>
              <a:rPr lang="en-US" dirty="0">
                <a:latin typeface="Arial" panose="020B0604020202020204" pitchFamily="34" charset="0"/>
                <a:cs typeface="Arial" panose="020B0604020202020204" pitchFamily="34" charset="0"/>
              </a:rPr>
              <a:t> which incl. IEDs</a:t>
            </a:r>
            <a:r>
              <a:rPr lang="en-US" dirty="0">
                <a:solidFill>
                  <a:srgbClr val="000000"/>
                </a:solidFill>
                <a:latin typeface="Arial" panose="020B0604020202020204" pitchFamily="34" charset="0"/>
                <a:cs typeface="Arial" panose="020B0604020202020204" pitchFamily="34" charset="0"/>
              </a:rPr>
              <a:t>.</a:t>
            </a:r>
            <a:endParaRPr lang="sk-SK" dirty="0">
              <a:solidFill>
                <a:srgbClr val="000000"/>
              </a:solidFill>
              <a:latin typeface="Arial" panose="020B0604020202020204" pitchFamily="34" charset="0"/>
              <a:cs typeface="Arial" panose="020B0604020202020204" pitchFamily="34" charset="0"/>
            </a:endParaRPr>
          </a:p>
          <a:p>
            <a:endParaRPr lang="en-US" b="1" u="sng" dirty="0">
              <a:solidFill>
                <a:srgbClr val="000000"/>
              </a:solidFill>
              <a:latin typeface="Arial" panose="020B0604020202020204" pitchFamily="34" charset="0"/>
              <a:cs typeface="Arial" panose="020B0604020202020204" pitchFamily="34" charset="0"/>
            </a:endParaRPr>
          </a:p>
          <a:p>
            <a:r>
              <a:rPr lang="en-US" b="1" u="sng" dirty="0">
                <a:solidFill>
                  <a:srgbClr val="000000"/>
                </a:solidFill>
                <a:latin typeface="Arial" panose="020B0604020202020204" pitchFamily="34" charset="0"/>
                <a:cs typeface="Arial" panose="020B0604020202020204" pitchFamily="34" charset="0"/>
              </a:rPr>
              <a:t>LIKELY</a:t>
            </a:r>
            <a:r>
              <a:rPr lang="sk-SK" b="1" u="sng" dirty="0">
                <a:solidFill>
                  <a:srgbClr val="000000"/>
                </a:solidFill>
                <a:latin typeface="Arial" panose="020B0604020202020204" pitchFamily="34" charset="0"/>
                <a:cs typeface="Arial" panose="020B0604020202020204" pitchFamily="34" charset="0"/>
              </a:rPr>
              <a:t>:</a:t>
            </a:r>
            <a:endParaRPr lang="en-US" b="1" u="sng"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err="1">
                <a:solidFill>
                  <a:srgbClr val="000000"/>
                </a:solidFill>
                <a:latin typeface="Arial" panose="020B0604020202020204" pitchFamily="34" charset="0"/>
                <a:cs typeface="Arial" panose="020B0604020202020204" pitchFamily="34" charset="0"/>
              </a:rPr>
              <a:t>CxATKs</a:t>
            </a:r>
            <a:r>
              <a:rPr lang="en-US" dirty="0">
                <a:solidFill>
                  <a:srgbClr val="000000"/>
                </a:solidFill>
                <a:latin typeface="Arial" panose="020B0604020202020204" pitchFamily="34" charset="0"/>
                <a:cs typeface="Arial" panose="020B0604020202020204" pitchFamily="34" charset="0"/>
              </a:rPr>
              <a:t>, SVBIED and POSSIBLY PBIED attacks will be used towards MDSF and IF, especially in retaliation for ongoing and past operations.</a:t>
            </a: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TAGs place secondary IEDs. </a:t>
            </a:r>
            <a:endParaRPr lang="sk-SK"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TAGs has the capability to execute accurate and coordinated IDF attack.</a:t>
            </a:r>
          </a:p>
          <a:p>
            <a:endParaRPr lang="en-US" b="1" u="sng" dirty="0">
              <a:solidFill>
                <a:srgbClr val="000000"/>
              </a:solidFill>
              <a:latin typeface="Arial" panose="020B0604020202020204" pitchFamily="34" charset="0"/>
              <a:cs typeface="Arial" panose="020B0604020202020204" pitchFamily="34" charset="0"/>
            </a:endParaRPr>
          </a:p>
          <a:p>
            <a:r>
              <a:rPr lang="en-US" b="1" u="sng" dirty="0">
                <a:solidFill>
                  <a:srgbClr val="000000"/>
                </a:solidFill>
                <a:latin typeface="Arial" panose="020B0604020202020204" pitchFamily="34" charset="0"/>
                <a:cs typeface="Arial" panose="020B0604020202020204" pitchFamily="34" charset="0"/>
              </a:rPr>
              <a:t>TRENDS</a:t>
            </a:r>
            <a:r>
              <a:rPr lang="sk-SK" b="1" u="sng" dirty="0">
                <a:solidFill>
                  <a:srgbClr val="000000"/>
                </a:solidFill>
                <a:latin typeface="Arial" panose="020B0604020202020204" pitchFamily="34" charset="0"/>
                <a:cs typeface="Arial" panose="020B0604020202020204" pitchFamily="34" charset="0"/>
              </a:rPr>
              <a:t>:</a:t>
            </a:r>
            <a:endParaRPr lang="en-US" b="1" u="sng"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solidFill>
                  <a:srgbClr val="000000"/>
                </a:solidFill>
                <a:latin typeface="Arial" panose="020B0604020202020204" pitchFamily="34" charset="0"/>
                <a:cs typeface="Arial" panose="020B0604020202020204" pitchFamily="34" charset="0"/>
              </a:rPr>
              <a:t>The use of conventional anti-personnel </a:t>
            </a:r>
            <a:r>
              <a:rPr lang="sk-SK" dirty="0">
                <a:solidFill>
                  <a:srgbClr val="000000"/>
                </a:solidFill>
                <a:latin typeface="Arial" panose="020B0604020202020204" pitchFamily="34" charset="0"/>
                <a:cs typeface="Arial" panose="020B0604020202020204" pitchFamily="34" charset="0"/>
              </a:rPr>
              <a:t>and anti-tank (anti-vehicle) </a:t>
            </a:r>
            <a:r>
              <a:rPr lang="en-US" dirty="0">
                <a:solidFill>
                  <a:srgbClr val="000000"/>
                </a:solidFill>
                <a:latin typeface="Arial" panose="020B0604020202020204" pitchFamily="34" charset="0"/>
                <a:cs typeface="Arial" panose="020B0604020202020204" pitchFamily="34" charset="0"/>
              </a:rPr>
              <a:t>mines.</a:t>
            </a:r>
          </a:p>
          <a:p>
            <a:pPr marL="285750" indent="-285750">
              <a:buFont typeface="Wingdings" panose="05000000000000000000" pitchFamily="2" charset="2"/>
              <a:buChar char="Ø"/>
            </a:pPr>
            <a:r>
              <a:rPr lang="en-US" dirty="0">
                <a:solidFill>
                  <a:srgbClr val="000000"/>
                </a:solidFill>
                <a:latin typeface="Arial" panose="020B0604020202020204" pitchFamily="34" charset="0"/>
                <a:cs typeface="Arial" panose="020B0604020202020204" pitchFamily="34" charset="0"/>
              </a:rPr>
              <a:t>RCIED emplacement in hard-topped roads.</a:t>
            </a:r>
          </a:p>
          <a:p>
            <a:pPr marL="285750" indent="-285750">
              <a:buFont typeface="Wingdings" panose="05000000000000000000" pitchFamily="2" charset="2"/>
              <a:buChar char="Ø"/>
            </a:pPr>
            <a:r>
              <a:rPr lang="en-US" dirty="0">
                <a:solidFill>
                  <a:srgbClr val="000000"/>
                </a:solidFill>
                <a:latin typeface="Arial" panose="020B0604020202020204" pitchFamily="34" charset="0"/>
                <a:cs typeface="Arial" panose="020B0604020202020204" pitchFamily="34" charset="0"/>
              </a:rPr>
              <a:t>Placing of RCIEDs in wrecked cars to initiate a </a:t>
            </a:r>
            <a:r>
              <a:rPr lang="en-US" dirty="0" err="1">
                <a:solidFill>
                  <a:srgbClr val="000000"/>
                </a:solidFill>
                <a:latin typeface="Arial" panose="020B0604020202020204" pitchFamily="34" charset="0"/>
                <a:cs typeface="Arial" panose="020B0604020202020204" pitchFamily="34" charset="0"/>
              </a:rPr>
              <a:t>CxATK</a:t>
            </a:r>
            <a:r>
              <a:rPr lang="en-US" dirty="0">
                <a:solidFill>
                  <a:srgbClr val="000000"/>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Ø"/>
            </a:pPr>
            <a:r>
              <a:rPr lang="en-US" dirty="0">
                <a:solidFill>
                  <a:srgbClr val="000000"/>
                </a:solidFill>
                <a:latin typeface="Arial" panose="020B0604020202020204" pitchFamily="34" charset="0"/>
                <a:cs typeface="Arial" panose="020B0604020202020204" pitchFamily="34" charset="0"/>
              </a:rPr>
              <a:t>Use of multiple IEDs.</a:t>
            </a:r>
          </a:p>
          <a:p>
            <a:pPr marL="285750" indent="-285750">
              <a:buFont typeface="Wingdings" panose="05000000000000000000" pitchFamily="2" charset="2"/>
              <a:buChar char="Ø"/>
            </a:pPr>
            <a:r>
              <a:rPr lang="en-US" dirty="0">
                <a:solidFill>
                  <a:srgbClr val="000000"/>
                </a:solidFill>
                <a:latin typeface="Arial" panose="020B0604020202020204" pitchFamily="34" charset="0"/>
                <a:cs typeface="Arial" panose="020B0604020202020204" pitchFamily="34" charset="0"/>
              </a:rPr>
              <a:t>Increasing </a:t>
            </a:r>
            <a:r>
              <a:rPr lang="sk-SK" dirty="0">
                <a:solidFill>
                  <a:srgbClr val="000000"/>
                </a:solidFill>
                <a:latin typeface="Arial" panose="020B0604020202020204" pitchFamily="34" charset="0"/>
                <a:cs typeface="Arial" panose="020B0604020202020204" pitchFamily="34" charset="0"/>
              </a:rPr>
              <a:t>weight</a:t>
            </a:r>
            <a:r>
              <a:rPr lang="en-US" dirty="0">
                <a:solidFill>
                  <a:srgbClr val="000000"/>
                </a:solidFill>
                <a:latin typeface="Arial" panose="020B0604020202020204" pitchFamily="34" charset="0"/>
                <a:cs typeface="Arial" panose="020B0604020202020204" pitchFamily="34" charset="0"/>
              </a:rPr>
              <a:t> of homemade explosive main charge (HME MC)</a:t>
            </a:r>
            <a:r>
              <a:rPr lang="sk-SK" dirty="0">
                <a:solidFill>
                  <a:srgbClr val="000000"/>
                </a:solidFill>
                <a:latin typeface="Arial" panose="020B0604020202020204" pitchFamily="34" charset="0"/>
                <a:cs typeface="Arial" panose="020B0604020202020204" pitchFamily="34" charset="0"/>
              </a:rPr>
              <a:t> – </a:t>
            </a:r>
            <a:r>
              <a:rPr lang="sk-SK" dirty="0"/>
              <a:t>ANFO/ANS</a:t>
            </a:r>
            <a:r>
              <a:rPr lang="en-US" dirty="0">
                <a:solidFill>
                  <a:srgbClr val="000000"/>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en-US" dirty="0">
                <a:solidFill>
                  <a:srgbClr val="000000"/>
                </a:solidFill>
                <a:latin typeface="Arial" panose="020B0604020202020204" pitchFamily="34" charset="0"/>
                <a:cs typeface="Arial" panose="020B0604020202020204" pitchFamily="34" charset="0"/>
              </a:rPr>
              <a:t>Use of Unmanned Aircraft Systems (UAS).</a:t>
            </a:r>
          </a:p>
          <a:p>
            <a:pPr marL="285750" indent="-285750">
              <a:buFont typeface="Wingdings" panose="05000000000000000000" pitchFamily="2" charset="2"/>
              <a:buChar char="Ø"/>
            </a:pPr>
            <a:endParaRPr lang="sk-SK"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064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C-IED RECOMMENDATIONS</a:t>
            </a:r>
          </a:p>
        </p:txBody>
      </p:sp>
      <p:sp>
        <p:nvSpPr>
          <p:cNvPr id="5" name="TextBox 4"/>
          <p:cNvSpPr txBox="1"/>
          <p:nvPr/>
        </p:nvSpPr>
        <p:spPr>
          <a:xfrm>
            <a:off x="54745" y="1032677"/>
            <a:ext cx="12082509" cy="5632311"/>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a:solidFill>
                  <a:srgbClr val="000000"/>
                </a:solidFill>
                <a:latin typeface="Calibri" panose="020F0502020204030204" pitchFamily="34" charset="0"/>
                <a:cs typeface="Calibri" panose="020F0502020204030204" pitchFamily="34" charset="0"/>
              </a:rPr>
              <a:t>According to the reported data, the most dangerous area in our MA </a:t>
            </a:r>
            <a:r>
              <a:rPr lang="sk-SK" dirty="0">
                <a:solidFill>
                  <a:srgbClr val="000000"/>
                </a:solidFill>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Mission Area</a:t>
            </a:r>
            <a:r>
              <a:rPr lang="sk-SK" dirty="0">
                <a:solidFill>
                  <a:srgbClr val="000000"/>
                </a:solidFill>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 </a:t>
            </a:r>
            <a:r>
              <a:rPr lang="sk-SK" dirty="0">
                <a:solidFill>
                  <a:srgbClr val="000000"/>
                </a:solidFill>
                <a:latin typeface="Calibri" panose="020F0502020204030204" pitchFamily="34" charset="0"/>
                <a:cs typeface="Calibri" panose="020F0502020204030204" pitchFamily="34" charset="0"/>
              </a:rPr>
              <a:t>is the </a:t>
            </a:r>
            <a:r>
              <a:rPr lang="en-US" b="1" dirty="0">
                <a:solidFill>
                  <a:srgbClr val="000000"/>
                </a:solidFill>
                <a:latin typeface="Calibri" panose="020F0502020204030204" pitchFamily="34" charset="0"/>
                <a:cs typeface="Calibri" panose="020F0502020204030204" pitchFamily="34" charset="0"/>
              </a:rPr>
              <a:t>M</a:t>
            </a:r>
            <a:r>
              <a:rPr lang="sk-SK" b="1" dirty="0">
                <a:solidFill>
                  <a:srgbClr val="000000"/>
                </a:solidFill>
                <a:latin typeface="Calibri" panose="020F0502020204030204" pitchFamily="34" charset="0"/>
                <a:cs typeface="Calibri" panose="020F0502020204030204" pitchFamily="34" charset="0"/>
              </a:rPr>
              <a:t>OPTI</a:t>
            </a:r>
            <a:r>
              <a:rPr lang="en-US" b="1" dirty="0">
                <a:solidFill>
                  <a:srgbClr val="000000"/>
                </a:solidFill>
                <a:latin typeface="Calibri" panose="020F0502020204030204" pitchFamily="34" charset="0"/>
                <a:cs typeface="Calibri" panose="020F0502020204030204" pitchFamily="34" charset="0"/>
              </a:rPr>
              <a:t> region with 3</a:t>
            </a:r>
            <a:r>
              <a:rPr lang="sk-SK" b="1" dirty="0">
                <a:solidFill>
                  <a:srgbClr val="000000"/>
                </a:solidFill>
                <a:latin typeface="Calibri" panose="020F0502020204030204" pitchFamily="34" charset="0"/>
                <a:cs typeface="Calibri" panose="020F0502020204030204" pitchFamily="34" charset="0"/>
              </a:rPr>
              <a:t>9 </a:t>
            </a:r>
            <a:r>
              <a:rPr lang="en-US" b="1" dirty="0">
                <a:solidFill>
                  <a:srgbClr val="000000"/>
                </a:solidFill>
                <a:latin typeface="Calibri" panose="020F0502020204030204" pitchFamily="34" charset="0"/>
                <a:cs typeface="Calibri" panose="020F0502020204030204" pitchFamily="34" charset="0"/>
              </a:rPr>
              <a:t>% </a:t>
            </a:r>
            <a:r>
              <a:rPr lang="sk-SK" b="1" dirty="0">
                <a:solidFill>
                  <a:srgbClr val="000000"/>
                </a:solidFill>
                <a:latin typeface="Calibri" panose="020F0502020204030204" pitchFamily="34" charset="0"/>
                <a:cs typeface="Calibri" panose="020F0502020204030204" pitchFamily="34" charset="0"/>
              </a:rPr>
              <a:t> in 2022 and 55 </a:t>
            </a:r>
            <a:r>
              <a:rPr lang="en-US" b="1" dirty="0">
                <a:solidFill>
                  <a:srgbClr val="000000"/>
                </a:solidFill>
                <a:latin typeface="Calibri" panose="020F0502020204030204" pitchFamily="34" charset="0"/>
                <a:cs typeface="Calibri" panose="020F0502020204030204" pitchFamily="34" charset="0"/>
              </a:rPr>
              <a:t>% </a:t>
            </a:r>
            <a:r>
              <a:rPr lang="sk-SK" b="1" dirty="0">
                <a:solidFill>
                  <a:srgbClr val="000000"/>
                </a:solidFill>
                <a:latin typeface="Calibri" panose="020F0502020204030204" pitchFamily="34" charset="0"/>
                <a:cs typeface="Calibri" panose="020F0502020204030204" pitchFamily="34" charset="0"/>
              </a:rPr>
              <a:t>so far in 2023 </a:t>
            </a:r>
            <a:r>
              <a:rPr lang="en-US" b="1" dirty="0">
                <a:solidFill>
                  <a:srgbClr val="000000"/>
                </a:solidFill>
                <a:latin typeface="Calibri" panose="020F0502020204030204" pitchFamily="34" charset="0"/>
                <a:cs typeface="Calibri" panose="020F0502020204030204" pitchFamily="34" charset="0"/>
              </a:rPr>
              <a:t>of all EO incidents</a:t>
            </a:r>
            <a:r>
              <a:rPr lang="en-US" dirty="0">
                <a:solidFill>
                  <a:srgbClr val="000000"/>
                </a:solidFill>
                <a:latin typeface="Calibri" panose="020F0502020204030204" pitchFamily="34" charset="0"/>
                <a:cs typeface="Calibri" panose="020F0502020204030204" pitchFamily="34" charset="0"/>
              </a:rPr>
              <a:t> within the MALI –</a:t>
            </a:r>
            <a:r>
              <a:rPr lang="sk-SK" dirty="0">
                <a:solidFill>
                  <a:srgbClr val="000000"/>
                </a:solidFill>
                <a:latin typeface="Calibri" panose="020F0502020204030204" pitchFamily="34" charset="0"/>
                <a:cs typeface="Calibri" panose="020F0502020204030204" pitchFamily="34" charset="0"/>
              </a:rPr>
              <a:t> these </a:t>
            </a:r>
            <a:r>
              <a:rPr lang="en-US" dirty="0">
                <a:solidFill>
                  <a:srgbClr val="000000"/>
                </a:solidFill>
                <a:latin typeface="Calibri" panose="020F0502020204030204" pitchFamily="34" charset="0"/>
                <a:cs typeface="Calibri" panose="020F0502020204030204" pitchFamily="34" charset="0"/>
              </a:rPr>
              <a:t>data are only from </a:t>
            </a:r>
            <a:r>
              <a:rPr lang="sk-SK" b="1" u="sng" dirty="0">
                <a:solidFill>
                  <a:srgbClr val="000000"/>
                </a:solidFill>
                <a:latin typeface="Calibri" panose="020F0502020204030204" pitchFamily="34" charset="0"/>
                <a:cs typeface="Calibri" panose="020F0502020204030204" pitchFamily="34" charset="0"/>
              </a:rPr>
              <a:t>one</a:t>
            </a:r>
            <a:r>
              <a:rPr lang="en-US" b="1" u="sng" dirty="0">
                <a:solidFill>
                  <a:srgbClr val="000000"/>
                </a:solidFill>
                <a:latin typeface="Calibri" panose="020F0502020204030204" pitchFamily="34" charset="0"/>
                <a:cs typeface="Calibri" panose="020F0502020204030204" pitchFamily="34" charset="0"/>
              </a:rPr>
              <a:t> source </a:t>
            </a:r>
            <a:r>
              <a:rPr lang="sk-SK" dirty="0">
                <a:solidFill>
                  <a:srgbClr val="000000"/>
                </a:solidFill>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MINUSMA</a:t>
            </a:r>
            <a:r>
              <a:rPr lang="sk-SK" dirty="0">
                <a:solidFill>
                  <a:srgbClr val="000000"/>
                </a:solidFill>
                <a:latin typeface="Calibri" panose="020F0502020204030204" pitchFamily="34" charset="0"/>
                <a:cs typeface="Calibri" panose="020F0502020204030204" pitchFamily="34" charset="0"/>
              </a:rPr>
              <a:t>) and are delayed.</a:t>
            </a:r>
          </a:p>
          <a:p>
            <a:pPr marL="285750" indent="-285750" algn="just">
              <a:buFont typeface="Wingdings" panose="05000000000000000000" pitchFamily="2" charset="2"/>
              <a:buChar char="Ø"/>
            </a:pPr>
            <a:endParaRPr lang="sk-SK" dirty="0">
              <a:solidFill>
                <a:srgbClr val="00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n-US" dirty="0">
                <a:solidFill>
                  <a:srgbClr val="000000"/>
                </a:solidFill>
                <a:latin typeface="Calibri" panose="020F0502020204030204" pitchFamily="34" charset="0"/>
                <a:cs typeface="Calibri" panose="020F0502020204030204" pitchFamily="34" charset="0"/>
              </a:rPr>
              <a:t>It is </a:t>
            </a:r>
            <a:r>
              <a:rPr lang="en-US" b="1" dirty="0">
                <a:solidFill>
                  <a:srgbClr val="000000"/>
                </a:solidFill>
                <a:latin typeface="Calibri" panose="020F0502020204030204" pitchFamily="34" charset="0"/>
                <a:cs typeface="Calibri" panose="020F0502020204030204" pitchFamily="34" charset="0"/>
              </a:rPr>
              <a:t>unlikely</a:t>
            </a:r>
            <a:r>
              <a:rPr lang="en-US" dirty="0">
                <a:solidFill>
                  <a:srgbClr val="000000"/>
                </a:solidFill>
                <a:latin typeface="Calibri" panose="020F0502020204030204" pitchFamily="34" charset="0"/>
                <a:cs typeface="Calibri" panose="020F0502020204030204" pitchFamily="34" charset="0"/>
              </a:rPr>
              <a:t> that the EO threat will be directly on the </a:t>
            </a:r>
            <a:r>
              <a:rPr lang="en-US" b="1" dirty="0">
                <a:solidFill>
                  <a:srgbClr val="000000"/>
                </a:solidFill>
                <a:latin typeface="Calibri" panose="020F0502020204030204" pitchFamily="34" charset="0"/>
                <a:cs typeface="Calibri" panose="020F0502020204030204" pitchFamily="34" charset="0"/>
              </a:rPr>
              <a:t>MSR ELPHANT</a:t>
            </a:r>
            <a:r>
              <a:rPr lang="sk-SK" b="1" dirty="0">
                <a:solidFill>
                  <a:srgbClr val="000000"/>
                </a:solidFill>
                <a:latin typeface="Calibri" panose="020F0502020204030204" pitchFamily="34" charset="0"/>
                <a:cs typeface="Calibri" panose="020F0502020204030204" pitchFamily="34" charset="0"/>
              </a:rPr>
              <a:t> and DOLPHIN</a:t>
            </a:r>
            <a:r>
              <a:rPr lang="en-US" dirty="0">
                <a:solidFill>
                  <a:srgbClr val="000000"/>
                </a:solidFill>
                <a:latin typeface="Calibri" panose="020F0502020204030204" pitchFamily="34" charset="0"/>
                <a:cs typeface="Calibri" panose="020F0502020204030204" pitchFamily="34" charset="0"/>
              </a:rPr>
              <a:t>, but it is </a:t>
            </a:r>
            <a:r>
              <a:rPr lang="en-US" b="1" dirty="0">
                <a:solidFill>
                  <a:srgbClr val="000000"/>
                </a:solidFill>
                <a:latin typeface="Calibri" panose="020F0502020204030204" pitchFamily="34" charset="0"/>
                <a:cs typeface="Calibri" panose="020F0502020204030204" pitchFamily="34" charset="0"/>
              </a:rPr>
              <a:t>possible on the side roads</a:t>
            </a:r>
            <a:r>
              <a:rPr lang="en-US" dirty="0">
                <a:solidFill>
                  <a:srgbClr val="000000"/>
                </a:solidFill>
                <a:latin typeface="Calibri" panose="020F0502020204030204" pitchFamily="34" charset="0"/>
                <a:cs typeface="Calibri" panose="020F0502020204030204" pitchFamily="34" charset="0"/>
              </a:rPr>
              <a:t> - minimizing the use of side roads, or </a:t>
            </a:r>
            <a:r>
              <a:rPr lang="sk-SK" b="1" dirty="0">
                <a:solidFill>
                  <a:srgbClr val="000000"/>
                </a:solidFill>
                <a:latin typeface="Calibri" panose="020F0502020204030204" pitchFamily="34" charset="0"/>
                <a:cs typeface="Calibri" panose="020F0502020204030204" pitchFamily="34" charset="0"/>
              </a:rPr>
              <a:t>search</a:t>
            </a:r>
            <a:r>
              <a:rPr lang="en-US" b="1" dirty="0">
                <a:solidFill>
                  <a:srgbClr val="000000"/>
                </a:solidFill>
                <a:latin typeface="Calibri" panose="020F0502020204030204" pitchFamily="34" charset="0"/>
                <a:cs typeface="Calibri" panose="020F0502020204030204" pitchFamily="34" charset="0"/>
              </a:rPr>
              <a:t> for IED indicators or suspicious LP behaviors</a:t>
            </a:r>
            <a:r>
              <a:rPr lang="en-US" dirty="0">
                <a:solidFill>
                  <a:srgbClr val="000000"/>
                </a:solidFill>
                <a:latin typeface="Calibri" panose="020F0502020204030204" pitchFamily="34" charset="0"/>
                <a:cs typeface="Calibri" panose="020F0502020204030204" pitchFamily="34" charset="0"/>
              </a:rPr>
              <a:t>.</a:t>
            </a:r>
            <a:endParaRPr lang="sk-SK" dirty="0">
              <a:solidFill>
                <a:srgbClr val="00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endParaRPr lang="sk-SK"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n-US" dirty="0">
                <a:solidFill>
                  <a:srgbClr val="000000"/>
                </a:solidFill>
                <a:latin typeface="Calibri" panose="020F0502020204030204" pitchFamily="34" charset="0"/>
                <a:cs typeface="Calibri" panose="020F0502020204030204" pitchFamily="34" charset="0"/>
              </a:rPr>
              <a:t>The typical </a:t>
            </a:r>
            <a:r>
              <a:rPr lang="sk-SK" dirty="0">
                <a:solidFill>
                  <a:srgbClr val="000000"/>
                </a:solidFill>
                <a:latin typeface="Calibri" panose="020F0502020204030204" pitchFamily="34" charset="0"/>
                <a:cs typeface="Calibri" panose="020F0502020204030204" pitchFamily="34" charset="0"/>
              </a:rPr>
              <a:t>weight</a:t>
            </a:r>
            <a:r>
              <a:rPr lang="en-US" dirty="0">
                <a:solidFill>
                  <a:srgbClr val="000000"/>
                </a:solidFill>
                <a:latin typeface="Calibri" panose="020F0502020204030204" pitchFamily="34" charset="0"/>
                <a:cs typeface="Calibri" panose="020F0502020204030204" pitchFamily="34" charset="0"/>
              </a:rPr>
              <a:t> of </a:t>
            </a:r>
            <a:r>
              <a:rPr lang="en-US" b="1" u="sng" dirty="0">
                <a:solidFill>
                  <a:srgbClr val="000000"/>
                </a:solidFill>
                <a:latin typeface="Calibri" panose="020F0502020204030204" pitchFamily="34" charset="0"/>
                <a:cs typeface="Calibri" panose="020F0502020204030204" pitchFamily="34" charset="0"/>
              </a:rPr>
              <a:t>HME</a:t>
            </a:r>
            <a:r>
              <a:rPr lang="en-US" dirty="0">
                <a:solidFill>
                  <a:srgbClr val="000000"/>
                </a:solidFill>
                <a:latin typeface="Calibri" panose="020F0502020204030204" pitchFamily="34" charset="0"/>
                <a:cs typeface="Calibri" panose="020F0502020204030204" pitchFamily="34" charset="0"/>
              </a:rPr>
              <a:t> in a </a:t>
            </a:r>
            <a:r>
              <a:rPr lang="sk-SK" dirty="0">
                <a:solidFill>
                  <a:srgbClr val="000000"/>
                </a:solidFill>
                <a:latin typeface="Calibri" panose="020F0502020204030204" pitchFamily="34" charset="0"/>
                <a:cs typeface="Calibri" panose="020F0502020204030204" pitchFamily="34" charset="0"/>
              </a:rPr>
              <a:t>MC of the </a:t>
            </a:r>
            <a:r>
              <a:rPr lang="en-US" dirty="0">
                <a:solidFill>
                  <a:srgbClr val="000000"/>
                </a:solidFill>
                <a:latin typeface="Calibri" panose="020F0502020204030204" pitchFamily="34" charset="0"/>
                <a:cs typeface="Calibri" panose="020F0502020204030204" pitchFamily="34" charset="0"/>
              </a:rPr>
              <a:t>convoy targeted IED is approximately </a:t>
            </a:r>
            <a:r>
              <a:rPr lang="en-US" b="1" u="sng" dirty="0">
                <a:solidFill>
                  <a:srgbClr val="000000"/>
                </a:solidFill>
                <a:latin typeface="Calibri" panose="020F0502020204030204" pitchFamily="34" charset="0"/>
                <a:cs typeface="Calibri" panose="020F0502020204030204" pitchFamily="34" charset="0"/>
              </a:rPr>
              <a:t>10-30 kg</a:t>
            </a:r>
            <a:r>
              <a:rPr lang="en-US" dirty="0">
                <a:solidFill>
                  <a:srgbClr val="000000"/>
                </a:solidFill>
                <a:latin typeface="Calibri" panose="020F0502020204030204" pitchFamily="34" charset="0"/>
                <a:cs typeface="Calibri" panose="020F0502020204030204" pitchFamily="34" charset="0"/>
              </a:rPr>
              <a:t> - for mitigation, </a:t>
            </a:r>
            <a:r>
              <a:rPr lang="en-US" b="1" u="sng" dirty="0">
                <a:solidFill>
                  <a:srgbClr val="000000"/>
                </a:solidFill>
                <a:latin typeface="Calibri" panose="020F0502020204030204" pitchFamily="34" charset="0"/>
                <a:cs typeface="Calibri" panose="020F0502020204030204" pitchFamily="34" charset="0"/>
              </a:rPr>
              <a:t>MRAP vehicles</a:t>
            </a:r>
            <a:r>
              <a:rPr lang="en-US" dirty="0">
                <a:solidFill>
                  <a:srgbClr val="000000"/>
                </a:solidFill>
                <a:latin typeface="Calibri" panose="020F0502020204030204" pitchFamily="34" charset="0"/>
                <a:cs typeface="Calibri" panose="020F0502020204030204" pitchFamily="34" charset="0"/>
              </a:rPr>
              <a:t> are </a:t>
            </a:r>
            <a:r>
              <a:rPr lang="sk-SK" dirty="0">
                <a:solidFill>
                  <a:srgbClr val="000000"/>
                </a:solidFill>
                <a:latin typeface="Calibri" panose="020F0502020204030204" pitchFamily="34" charset="0"/>
                <a:cs typeface="Calibri" panose="020F0502020204030204" pitchFamily="34" charset="0"/>
              </a:rPr>
              <a:t>to be </a:t>
            </a:r>
            <a:r>
              <a:rPr lang="en-US" dirty="0">
                <a:solidFill>
                  <a:srgbClr val="000000"/>
                </a:solidFill>
                <a:latin typeface="Calibri" panose="020F0502020204030204" pitchFamily="34" charset="0"/>
                <a:cs typeface="Calibri" panose="020F0502020204030204" pitchFamily="34" charset="0"/>
              </a:rPr>
              <a:t>primarily used.</a:t>
            </a:r>
            <a:endParaRPr lang="sk-SK"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endParaRPr lang="sk-SK"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sk-SK" dirty="0">
                <a:latin typeface="Calibri" panose="020F0502020204030204" pitchFamily="34" charset="0"/>
                <a:cs typeface="Calibri" panose="020F0502020204030204" pitchFamily="34" charset="0"/>
              </a:rPr>
              <a:t>The most used type </a:t>
            </a:r>
            <a:r>
              <a:rPr lang="en-US" dirty="0">
                <a:latin typeface="Calibri" panose="020F0502020204030204" pitchFamily="34" charset="0"/>
                <a:cs typeface="Calibri" panose="020F0502020204030204" pitchFamily="34" charset="0"/>
              </a:rPr>
              <a:t>of IEDs </a:t>
            </a:r>
            <a:r>
              <a:rPr lang="sk-SK" dirty="0">
                <a:latin typeface="Calibri" panose="020F0502020204030204" pitchFamily="34" charset="0"/>
                <a:cs typeface="Calibri" panose="020F0502020204030204" pitchFamily="34" charset="0"/>
              </a:rPr>
              <a:t>is the</a:t>
            </a:r>
            <a:r>
              <a:rPr lang="en-US" dirty="0">
                <a:latin typeface="Calibri" panose="020F0502020204030204" pitchFamily="34" charset="0"/>
                <a:cs typeface="Calibri" panose="020F0502020204030204" pitchFamily="34" charset="0"/>
              </a:rPr>
              <a:t> VOIED (Victim-Operated Improvised Explosive Device), followed by </a:t>
            </a:r>
            <a:r>
              <a:rPr lang="sk-SK" dirty="0">
                <a:latin typeface="Calibri" panose="020F0502020204030204" pitchFamily="34" charset="0"/>
                <a:cs typeface="Calibri" panose="020F0502020204030204" pitchFamily="34" charset="0"/>
              </a:rPr>
              <a:t>the </a:t>
            </a:r>
            <a:r>
              <a:rPr lang="en-US" b="1" u="sng" dirty="0">
                <a:latin typeface="Calibri" panose="020F0502020204030204" pitchFamily="34" charset="0"/>
                <a:cs typeface="Calibri" panose="020F0502020204030204" pitchFamily="34" charset="0"/>
              </a:rPr>
              <a:t>RCIED</a:t>
            </a:r>
            <a:r>
              <a:rPr lang="en-US" dirty="0">
                <a:latin typeface="Calibri" panose="020F0502020204030204" pitchFamily="34" charset="0"/>
                <a:cs typeface="Calibri" panose="020F0502020204030204" pitchFamily="34" charset="0"/>
              </a:rPr>
              <a:t> (Radio-Controlled Improvised Explosive Device)</a:t>
            </a:r>
            <a:r>
              <a:rPr lang="sk-SK" dirty="0">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a:t>
            </a:r>
            <a:r>
              <a:rPr lang="sk-SK" dirty="0">
                <a:solidFill>
                  <a:srgbClr val="000000"/>
                </a:solidFill>
                <a:latin typeface="Calibri" panose="020F0502020204030204" pitchFamily="34" charset="0"/>
                <a:cs typeface="Calibri" panose="020F0502020204030204" pitchFamily="34" charset="0"/>
              </a:rPr>
              <a:t> </a:t>
            </a:r>
            <a:r>
              <a:rPr lang="sk-SK" b="1" dirty="0">
                <a:solidFill>
                  <a:srgbClr val="000000"/>
                </a:solidFill>
                <a:latin typeface="Calibri" panose="020F0502020204030204" pitchFamily="34" charset="0"/>
                <a:cs typeface="Calibri" panose="020F0502020204030204" pitchFamily="34" charset="0"/>
              </a:rPr>
              <a:t>ECM/</a:t>
            </a:r>
            <a:r>
              <a:rPr lang="sk-SK" b="1" u="sng" dirty="0">
                <a:solidFill>
                  <a:srgbClr val="000000"/>
                </a:solidFill>
                <a:latin typeface="Calibri" panose="020F0502020204030204" pitchFamily="34" charset="0"/>
                <a:cs typeface="Calibri" panose="020F0502020204030204" pitchFamily="34" charset="0"/>
              </a:rPr>
              <a:t>CREW systems</a:t>
            </a:r>
            <a:r>
              <a:rPr lang="sk-SK" dirty="0">
                <a:solidFill>
                  <a:srgbClr val="000000"/>
                </a:solidFill>
                <a:latin typeface="Calibri" panose="020F0502020204030204" pitchFamily="34" charset="0"/>
                <a:cs typeface="Calibri" panose="020F0502020204030204" pitchFamily="34" charset="0"/>
              </a:rPr>
              <a:t> and assets are to be used.</a:t>
            </a:r>
            <a:endParaRPr lang="sk-SK"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endParaRPr lang="sk-SK"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n-US" dirty="0">
                <a:latin typeface="Calibri" panose="020F0502020204030204" pitchFamily="34" charset="0"/>
                <a:cs typeface="Calibri" panose="020F0502020204030204" pitchFamily="34" charset="0"/>
              </a:rPr>
              <a:t>By placing the </a:t>
            </a:r>
            <a:r>
              <a:rPr lang="en-US" b="1" u="sng" dirty="0">
                <a:latin typeface="Calibri" panose="020F0502020204030204" pitchFamily="34" charset="0"/>
                <a:cs typeface="Calibri" panose="020F0502020204030204" pitchFamily="34" charset="0"/>
              </a:rPr>
              <a:t>receiver of the RCIED at a greater distance</a:t>
            </a:r>
            <a:r>
              <a:rPr lang="en-US" dirty="0">
                <a:latin typeface="Calibri" panose="020F0502020204030204" pitchFamily="34" charset="0"/>
                <a:cs typeface="Calibri" panose="020F0502020204030204" pitchFamily="34" charset="0"/>
              </a:rPr>
              <a:t> from the location of the, likely TAGs are trying to avoid interference from the ECM - detached RC wires reported in Mali are typically </a:t>
            </a:r>
            <a:r>
              <a:rPr lang="en-US" b="1" dirty="0">
                <a:latin typeface="Calibri" panose="020F0502020204030204" pitchFamily="34" charset="0"/>
                <a:cs typeface="Calibri" panose="020F0502020204030204" pitchFamily="34" charset="0"/>
              </a:rPr>
              <a:t>8-10m long, but 70m long have also been detected</a:t>
            </a:r>
            <a:r>
              <a:rPr lang="en-US" dirty="0">
                <a:latin typeface="Calibri" panose="020F0502020204030204" pitchFamily="34" charset="0"/>
                <a:cs typeface="Calibri" panose="020F0502020204030204" pitchFamily="34" charset="0"/>
              </a:rPr>
              <a:t> - Use </a:t>
            </a:r>
            <a:r>
              <a:rPr lang="en-US" b="1" u="sng" dirty="0">
                <a:latin typeface="Calibri" panose="020F0502020204030204" pitchFamily="34" charset="0"/>
                <a:cs typeface="Calibri" panose="020F0502020204030204" pitchFamily="34" charset="0"/>
              </a:rPr>
              <a:t>DOMINANCE TEAM </a:t>
            </a:r>
            <a:r>
              <a:rPr lang="en-US" dirty="0">
                <a:latin typeface="Calibri" panose="020F0502020204030204" pitchFamily="34" charset="0"/>
                <a:cs typeface="Calibri" panose="020F0502020204030204" pitchFamily="34" charset="0"/>
              </a:rPr>
              <a:t>to seize the trigger point if RCIED indicators are detected.</a:t>
            </a:r>
            <a:endParaRPr lang="sk-SK"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endParaRPr lang="sk-SK" b="1" u="sng"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sk-SK" b="1" u="sng" dirty="0">
                <a:latin typeface="Calibri" panose="020F0502020204030204" pitchFamily="34" charset="0"/>
                <a:cs typeface="Calibri" panose="020F0502020204030204" pitchFamily="34" charset="0"/>
              </a:rPr>
              <a:t>AT mines</a:t>
            </a:r>
            <a:r>
              <a:rPr lang="sk-SK" dirty="0">
                <a:latin typeface="Calibri" panose="020F0502020204030204" pitchFamily="34" charset="0"/>
                <a:cs typeface="Calibri" panose="020F0502020204030204" pitchFamily="34" charset="0"/>
              </a:rPr>
              <a:t> was used for IED MC – </a:t>
            </a:r>
            <a:r>
              <a:rPr lang="sk-SK" b="1" u="sng" dirty="0">
                <a:latin typeface="Calibri" panose="020F0502020204030204" pitchFamily="34" charset="0"/>
                <a:cs typeface="Calibri" panose="020F0502020204030204" pitchFamily="34" charset="0"/>
              </a:rPr>
              <a:t>treat </a:t>
            </a:r>
            <a:r>
              <a:rPr lang="sk-SK" dirty="0">
                <a:latin typeface="Calibri" panose="020F0502020204030204" pitchFamily="34" charset="0"/>
                <a:cs typeface="Calibri" panose="020F0502020204030204" pitchFamily="34" charset="0"/>
              </a:rPr>
              <a:t>AT mines initially </a:t>
            </a:r>
            <a:r>
              <a:rPr lang="sk-SK" b="1" u="sng" dirty="0">
                <a:latin typeface="Calibri" panose="020F0502020204030204" pitchFamily="34" charset="0"/>
                <a:cs typeface="Calibri" panose="020F0502020204030204" pitchFamily="34" charset="0"/>
              </a:rPr>
              <a:t>as IED</a:t>
            </a:r>
            <a:r>
              <a:rPr lang="sk-SK" dirty="0">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Ø"/>
            </a:pPr>
            <a:endParaRPr lang="sk-SK"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r>
              <a:rPr lang="en-US" dirty="0">
                <a:solidFill>
                  <a:srgbClr val="000000"/>
                </a:solidFill>
                <a:latin typeface="Calibri" panose="020F0502020204030204" pitchFamily="34" charset="0"/>
                <a:cs typeface="Calibri" panose="020F0502020204030204" pitchFamily="34" charset="0"/>
              </a:rPr>
              <a:t>Use of Unmanned Aircraft Systems (UAS)</a:t>
            </a:r>
            <a:r>
              <a:rPr lang="sk-SK" dirty="0">
                <a:solidFill>
                  <a:srgbClr val="000000"/>
                </a:solidFill>
                <a:latin typeface="Calibri" panose="020F0502020204030204" pitchFamily="34" charset="0"/>
                <a:cs typeface="Calibri" panose="020F0502020204030204" pitchFamily="34" charset="0"/>
              </a:rPr>
              <a:t> - </a:t>
            </a:r>
            <a:r>
              <a:rPr lang="sk-SK" b="1" u="sng" dirty="0">
                <a:latin typeface="Calibri" panose="020F0502020204030204" pitchFamily="34" charset="0"/>
                <a:cs typeface="Calibri" panose="020F0502020204030204" pitchFamily="34" charset="0"/>
              </a:rPr>
              <a:t>treat </a:t>
            </a:r>
            <a:r>
              <a:rPr lang="sk-SK" dirty="0">
                <a:latin typeface="Calibri" panose="020F0502020204030204" pitchFamily="34" charset="0"/>
                <a:cs typeface="Calibri" panose="020F0502020204030204" pitchFamily="34" charset="0"/>
              </a:rPr>
              <a:t>UAS initially </a:t>
            </a:r>
            <a:r>
              <a:rPr lang="sk-SK" b="1" u="sng" dirty="0">
                <a:latin typeface="Calibri" panose="020F0502020204030204" pitchFamily="34" charset="0"/>
                <a:cs typeface="Calibri" panose="020F0502020204030204" pitchFamily="34" charset="0"/>
              </a:rPr>
              <a:t>as IED</a:t>
            </a:r>
            <a:r>
              <a:rPr lang="sk-SK"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8350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06" y="612482"/>
            <a:ext cx="7680060" cy="523220"/>
          </a:xfrm>
        </p:spPr>
        <p:txBody>
          <a:bodyPr/>
          <a:lstStyle/>
          <a:p>
            <a:r>
              <a:rPr lang="en-US" dirty="0">
                <a:latin typeface="Calibri" panose="020F0502020204030204" pitchFamily="34" charset="0"/>
                <a:cs typeface="Calibri" panose="020F0502020204030204" pitchFamily="34" charset="0"/>
              </a:rPr>
              <a:t>AGENDA</a:t>
            </a:r>
          </a:p>
        </p:txBody>
      </p:sp>
      <p:sp>
        <p:nvSpPr>
          <p:cNvPr id="4" name="Rectangle 3"/>
          <p:cNvSpPr/>
          <p:nvPr/>
        </p:nvSpPr>
        <p:spPr>
          <a:xfrm>
            <a:off x="279862" y="1840968"/>
            <a:ext cx="11912138" cy="1754326"/>
          </a:xfrm>
          <a:prstGeom prst="rect">
            <a:avLst/>
          </a:prstGeom>
        </p:spPr>
        <p:txBody>
          <a:bodyPr wrap="square">
            <a:spAutoFit/>
          </a:bodyPr>
          <a:lstStyle/>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EUTM MALI INFO</a:t>
            </a:r>
          </a:p>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MALI EO THREAT ASSESMENT</a:t>
            </a:r>
          </a:p>
          <a:p>
            <a:pPr marL="342900" indent="-342900">
              <a:buFont typeface="+mj-lt"/>
              <a:buAutoNum type="arabicPeriod"/>
            </a:pPr>
            <a:r>
              <a:rPr lang="sk-SK" b="1" dirty="0">
                <a:solidFill>
                  <a:srgbClr val="000000"/>
                </a:solidFill>
                <a:highlight>
                  <a:srgbClr val="FFFF00"/>
                </a:highlight>
                <a:latin typeface="Arial" panose="020B0604020202020204" pitchFamily="34" charset="0"/>
                <a:cs typeface="Arial" panose="020B0604020202020204" pitchFamily="34" charset="0"/>
              </a:rPr>
              <a:t>EOD </a:t>
            </a:r>
            <a:r>
              <a:rPr lang="sk-SK" b="1" dirty="0" err="1">
                <a:solidFill>
                  <a:srgbClr val="000000"/>
                </a:solidFill>
                <a:highlight>
                  <a:srgbClr val="FFFF00"/>
                </a:highlight>
                <a:latin typeface="Arial" panose="020B0604020202020204" pitchFamily="34" charset="0"/>
                <a:cs typeface="Arial" panose="020B0604020202020204" pitchFamily="34" charset="0"/>
              </a:rPr>
              <a:t>JDs</a:t>
            </a:r>
            <a:endParaRPr lang="sk-SK" b="1" dirty="0">
              <a:solidFill>
                <a:srgbClr val="000000"/>
              </a:solidFill>
              <a:highlight>
                <a:srgbClr val="FFFF00"/>
              </a:highlight>
              <a:latin typeface="Arial" panose="020B0604020202020204" pitchFamily="34" charset="0"/>
              <a:cs typeface="Arial" panose="020B0604020202020204" pitchFamily="34" charset="0"/>
            </a:endParaRPr>
          </a:p>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EOD EXPERTISE PROVIDED</a:t>
            </a:r>
          </a:p>
          <a:p>
            <a:pPr marL="342900" indent="-342900">
              <a:buFont typeface="+mj-lt"/>
              <a:buAutoNum type="arabicPeriod"/>
            </a:pPr>
            <a:endParaRPr lang="sk-SK"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182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06" y="612482"/>
            <a:ext cx="7680060" cy="523220"/>
          </a:xfrm>
        </p:spPr>
        <p:txBody>
          <a:bodyPr/>
          <a:lstStyle/>
          <a:p>
            <a:r>
              <a:rPr lang="en-US" dirty="0">
                <a:latin typeface="Calibri" panose="020F0502020204030204" pitchFamily="34" charset="0"/>
                <a:cs typeface="Calibri" panose="020F0502020204030204" pitchFamily="34" charset="0"/>
              </a:rPr>
              <a:t>EOD JDs</a:t>
            </a:r>
          </a:p>
        </p:txBody>
      </p:sp>
      <p:pic>
        <p:nvPicPr>
          <p:cNvPr id="11" name="Obrázok 10">
            <a:extLst>
              <a:ext uri="{FF2B5EF4-FFF2-40B4-BE49-F238E27FC236}">
                <a16:creationId xmlns:a16="http://schemas.microsoft.com/office/drawing/2014/main" id="{902319D7-22E1-4A10-6726-7AB5ECC93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973" y="1311877"/>
            <a:ext cx="6426297" cy="5379479"/>
          </a:xfrm>
          <a:prstGeom prst="rect">
            <a:avLst/>
          </a:prstGeom>
        </p:spPr>
      </p:pic>
    </p:spTree>
    <p:extLst>
      <p:ext uri="{BB962C8B-B14F-4D97-AF65-F5344CB8AC3E}">
        <p14:creationId xmlns:p14="http://schemas.microsoft.com/office/powerpoint/2010/main" val="311946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06" y="612482"/>
            <a:ext cx="7680060" cy="523220"/>
          </a:xfrm>
        </p:spPr>
        <p:txBody>
          <a:bodyPr/>
          <a:lstStyle/>
          <a:p>
            <a:r>
              <a:rPr lang="en-US" dirty="0">
                <a:latin typeface="Calibri" panose="020F0502020204030204" pitchFamily="34" charset="0"/>
                <a:cs typeface="Calibri" panose="020F0502020204030204" pitchFamily="34" charset="0"/>
              </a:rPr>
              <a:t>EOD JDs</a:t>
            </a:r>
          </a:p>
        </p:txBody>
      </p:sp>
      <p:pic>
        <p:nvPicPr>
          <p:cNvPr id="4" name="Obrázok 3">
            <a:extLst>
              <a:ext uri="{FF2B5EF4-FFF2-40B4-BE49-F238E27FC236}">
                <a16:creationId xmlns:a16="http://schemas.microsoft.com/office/drawing/2014/main" id="{082CFC03-2762-4698-5369-68B6EB029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135702"/>
            <a:ext cx="7772400" cy="5467724"/>
          </a:xfrm>
          <a:prstGeom prst="rect">
            <a:avLst/>
          </a:prstGeom>
        </p:spPr>
      </p:pic>
    </p:spTree>
    <p:extLst>
      <p:ext uri="{BB962C8B-B14F-4D97-AF65-F5344CB8AC3E}">
        <p14:creationId xmlns:p14="http://schemas.microsoft.com/office/powerpoint/2010/main" val="211304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606" y="612482"/>
            <a:ext cx="7680060" cy="523220"/>
          </a:xfrm>
        </p:spPr>
        <p:txBody>
          <a:bodyPr/>
          <a:lstStyle/>
          <a:p>
            <a:r>
              <a:rPr lang="en-US" dirty="0">
                <a:latin typeface="Calibri" panose="020F0502020204030204" pitchFamily="34" charset="0"/>
                <a:cs typeface="Calibri" panose="020F0502020204030204" pitchFamily="34" charset="0"/>
              </a:rPr>
              <a:t>AGENDA</a:t>
            </a:r>
          </a:p>
        </p:txBody>
      </p:sp>
      <p:sp>
        <p:nvSpPr>
          <p:cNvPr id="4" name="Rectangle 3"/>
          <p:cNvSpPr/>
          <p:nvPr/>
        </p:nvSpPr>
        <p:spPr>
          <a:xfrm>
            <a:off x="279862" y="1840968"/>
            <a:ext cx="11912138" cy="1754326"/>
          </a:xfrm>
          <a:prstGeom prst="rect">
            <a:avLst/>
          </a:prstGeom>
        </p:spPr>
        <p:txBody>
          <a:bodyPr wrap="square">
            <a:spAutoFit/>
          </a:bodyPr>
          <a:lstStyle/>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EUTM MALI INFO</a:t>
            </a:r>
          </a:p>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MALI EO THREAT ASSESMENT</a:t>
            </a:r>
          </a:p>
          <a:p>
            <a:pPr marL="342900" indent="-342900">
              <a:buFont typeface="+mj-lt"/>
              <a:buAutoNum type="arabicPeriod"/>
            </a:pPr>
            <a:r>
              <a:rPr lang="sk-SK" dirty="0">
                <a:solidFill>
                  <a:srgbClr val="000000"/>
                </a:solidFill>
                <a:latin typeface="Arial" panose="020B0604020202020204" pitchFamily="34" charset="0"/>
                <a:cs typeface="Arial" panose="020B0604020202020204" pitchFamily="34" charset="0"/>
              </a:rPr>
              <a:t>EOD </a:t>
            </a:r>
            <a:r>
              <a:rPr lang="sk-SK" dirty="0" err="1">
                <a:solidFill>
                  <a:srgbClr val="000000"/>
                </a:solidFill>
                <a:latin typeface="Arial" panose="020B0604020202020204" pitchFamily="34" charset="0"/>
                <a:cs typeface="Arial" panose="020B0604020202020204" pitchFamily="34" charset="0"/>
              </a:rPr>
              <a:t>JDs</a:t>
            </a:r>
            <a:endParaRPr lang="sk-SK"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sk-SK" b="1" dirty="0">
                <a:solidFill>
                  <a:srgbClr val="000000"/>
                </a:solidFill>
                <a:highlight>
                  <a:srgbClr val="FFFF00"/>
                </a:highlight>
                <a:latin typeface="Arial" panose="020B0604020202020204" pitchFamily="34" charset="0"/>
                <a:cs typeface="Arial" panose="020B0604020202020204" pitchFamily="34" charset="0"/>
              </a:rPr>
              <a:t>EOD EXPERTISE PROVIDED</a:t>
            </a:r>
          </a:p>
          <a:p>
            <a:pPr marL="342900" indent="-342900">
              <a:buFont typeface="+mj-lt"/>
              <a:buAutoNum type="arabicPeriod"/>
            </a:pPr>
            <a:endParaRPr lang="sk-SK"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035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956" y="209757"/>
            <a:ext cx="7680060" cy="523220"/>
          </a:xfrm>
        </p:spPr>
        <p:txBody>
          <a:bodyPr/>
          <a:lstStyle/>
          <a:p>
            <a:r>
              <a:rPr lang="en-US" dirty="0">
                <a:latin typeface="Calibri" panose="020F0502020204030204" pitchFamily="34" charset="0"/>
                <a:cs typeface="Calibri" panose="020F0502020204030204" pitchFamily="34" charset="0"/>
              </a:rPr>
              <a:t>EOD EXPERTISE</a:t>
            </a:r>
          </a:p>
        </p:txBody>
      </p:sp>
      <p:sp>
        <p:nvSpPr>
          <p:cNvPr id="36" name="Title 5">
            <a:extLst>
              <a:ext uri="{FF2B5EF4-FFF2-40B4-BE49-F238E27FC236}">
                <a16:creationId xmlns:a16="http://schemas.microsoft.com/office/drawing/2014/main" id="{6FF4F668-3049-2A90-5B5D-9003DC677054}"/>
              </a:ext>
            </a:extLst>
          </p:cNvPr>
          <p:cNvSpPr txBox="1">
            <a:spLocks/>
          </p:cNvSpPr>
          <p:nvPr/>
        </p:nvSpPr>
        <p:spPr>
          <a:xfrm>
            <a:off x="1438114" y="781100"/>
            <a:ext cx="9381744" cy="480131"/>
          </a:xfrm>
          <a:prstGeom prst="rect">
            <a:avLst/>
          </a:prstGeom>
          <a:solidFill>
            <a:srgbClr val="0070C0"/>
          </a:solidFill>
          <a:ln>
            <a:noFill/>
          </a:ln>
        </p:spPr>
        <p:txBody>
          <a:bodyPr wrap="square">
            <a:spAutoFit/>
          </a:bodyPr>
          <a:lstStyle>
            <a:lvl1pPr algn="ctr" defTabSz="914400" rtl="0" eaLnBrk="1" latinLnBrk="0" hangingPunct="1">
              <a:lnSpc>
                <a:spcPct val="90000"/>
              </a:lnSpc>
              <a:spcBef>
                <a:spcPct val="0"/>
              </a:spcBef>
              <a:buNone/>
              <a:defRPr lang="fr-BE" sz="2800" b="1" kern="1200" dirty="0">
                <a:solidFill>
                  <a:prstClr val="white"/>
                </a:solidFill>
                <a:latin typeface="Arial" panose="020B0604020202020204" pitchFamily="34" charset="0"/>
                <a:ea typeface="MS PGothic" pitchFamily="34" charset="-128"/>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k-SK"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UAS / </a:t>
            </a:r>
            <a:r>
              <a:rPr kumimoji="0" lang="en-GB"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EOD ASSESSMENT</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7" name="Content Placeholder 6">
            <a:extLst>
              <a:ext uri="{FF2B5EF4-FFF2-40B4-BE49-F238E27FC236}">
                <a16:creationId xmlns:a16="http://schemas.microsoft.com/office/drawing/2014/main" id="{E4918F2A-6A1E-90D9-4E7F-A253D6881ECF}"/>
              </a:ext>
            </a:extLst>
          </p:cNvPr>
          <p:cNvSpPr txBox="1">
            <a:spLocks/>
          </p:cNvSpPr>
          <p:nvPr/>
        </p:nvSpPr>
        <p:spPr>
          <a:xfrm>
            <a:off x="108725" y="1273171"/>
            <a:ext cx="11974550" cy="5472608"/>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arenR"/>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mj-lt"/>
              <a:buAutoNum type="alphaLcParenR"/>
              <a:defRPr sz="24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Font typeface="+mj-lt"/>
              <a:buAutoNum type="arabicPeriod"/>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Font typeface="+mj-lt"/>
              <a:buAutoNum type="alphaLcPeriod"/>
              <a:defRPr sz="1800" kern="1200">
                <a:solidFill>
                  <a:schemeClr val="tx1"/>
                </a:solidFill>
                <a:latin typeface="Arial" panose="020B0604020202020204" pitchFamily="34" charset="0"/>
                <a:ea typeface="+mn-ea"/>
                <a:cs typeface="Arial" panose="020B0604020202020204" pitchFamily="34" charset="0"/>
              </a:defRPr>
            </a:lvl4pPr>
            <a:lvl5pPr marL="2228850" indent="-400050" algn="l" defTabSz="914400" rtl="0" eaLnBrk="1" latinLnBrk="0" hangingPunct="1">
              <a:lnSpc>
                <a:spcPct val="90000"/>
              </a:lnSpc>
              <a:spcBef>
                <a:spcPts val="500"/>
              </a:spcBef>
              <a:buFont typeface="+mj-lt"/>
              <a:buAutoNum type="romanLcPeriod"/>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r>
              <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If UAS landed / grounded / crashed = </a:t>
            </a:r>
            <a:r>
              <a:rPr kumimoji="0" lang="en-US" sz="2200" b="1" i="0" u="sng" strike="noStrike" kern="1200" cap="none" spc="0" normalizeH="0" baseline="0" dirty="0" smtClean="0">
                <a:ln>
                  <a:noFill/>
                </a:ln>
                <a:solidFill>
                  <a:srgbClr val="FF0000"/>
                </a:solidFill>
                <a:effectLst/>
                <a:uLnTx/>
                <a:uFillTx/>
                <a:latin typeface="Arial" panose="020B0604020202020204" pitchFamily="34" charset="0"/>
                <a:ea typeface="+mn-ea"/>
                <a:cs typeface="Arial" panose="020B0604020202020204" pitchFamily="34" charset="0"/>
              </a:rPr>
              <a:t>EXPLOSIVE HAZARD (EH)</a:t>
            </a: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r>
              <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ACTIONS IAW C-IED procedures</a:t>
            </a: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mj-lt"/>
              <a:buNone/>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mj-lt"/>
              <a:buNone/>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arenR" startAt="3"/>
              <a:tabLst/>
              <a:defRPr/>
            </a:pPr>
            <a:r>
              <a:rPr kumimoji="0" lang="en-US" sz="2200" b="1"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C-IED 5Cs´</a:t>
            </a:r>
            <a:r>
              <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FIRST RESPONDER and </a:t>
            </a:r>
            <a:r>
              <a:rPr kumimoji="0" lang="en-US" sz="2200" b="1"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EOD</a:t>
            </a:r>
            <a:r>
              <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as RESPONDER = </a:t>
            </a:r>
            <a:r>
              <a:rPr kumimoji="0" lang="en-US" sz="2200" b="1" i="0" u="sng"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INCREASED TIME</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en-US" sz="2200" b="1" i="0" u="sng"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CONCLUSION:</a:t>
            </a:r>
            <a:r>
              <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If TREATED as EH(IED) = </a:t>
            </a:r>
            <a:r>
              <a:rPr kumimoji="0" lang="en-US" sz="2200" b="1" i="0" u="sng"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ENHANCED FORCE PROTECTION </a:t>
            </a:r>
            <a:r>
              <a:rPr kumimoji="0" lang="en-US" sz="2200" b="0" i="0" u="none" strike="noStrike" kern="1200" cap="none" spc="0" normalizeH="0" baseline="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but depends on GROUND INHIBITION ASSETS availability and technical parameters.</a:t>
            </a:r>
            <a:endParaRPr kumimoji="0" lang="en-US" sz="2200" b="0" i="0" u="none" strike="noStrike" kern="1200" cap="none" spc="0" normalizeH="0" baseline="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38" name="Group 2">
            <a:extLst>
              <a:ext uri="{FF2B5EF4-FFF2-40B4-BE49-F238E27FC236}">
                <a16:creationId xmlns:a16="http://schemas.microsoft.com/office/drawing/2014/main" id="{26C3C6E1-707F-C1ED-7834-DB7C0B93AE07}"/>
              </a:ext>
            </a:extLst>
          </p:cNvPr>
          <p:cNvGrpSpPr/>
          <p:nvPr/>
        </p:nvGrpSpPr>
        <p:grpSpPr>
          <a:xfrm>
            <a:off x="9020287" y="1350406"/>
            <a:ext cx="648074" cy="2598241"/>
            <a:chOff x="7473829" y="2060848"/>
            <a:chExt cx="648074" cy="1165419"/>
          </a:xfrm>
          <a:solidFill>
            <a:srgbClr val="ED7D31">
              <a:lumMod val="75000"/>
            </a:srgbClr>
          </a:solidFill>
        </p:grpSpPr>
        <p:sp>
          <p:nvSpPr>
            <p:cNvPr id="39" name="Bent-Up Arrow 1">
              <a:extLst>
                <a:ext uri="{FF2B5EF4-FFF2-40B4-BE49-F238E27FC236}">
                  <a16:creationId xmlns:a16="http://schemas.microsoft.com/office/drawing/2014/main" id="{6EF53413-FAF5-D5A5-5E68-5D0E25DE3D8A}"/>
                </a:ext>
              </a:extLst>
            </p:cNvPr>
            <p:cNvSpPr/>
            <p:nvPr/>
          </p:nvSpPr>
          <p:spPr>
            <a:xfrm rot="5400000">
              <a:off x="7437827" y="2096852"/>
              <a:ext cx="720080" cy="648072"/>
            </a:xfrm>
            <a:prstGeom prst="bentUpArrow">
              <a:avLst/>
            </a:prstGeom>
            <a:solidFill>
              <a:srgbClr val="70AD47">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Bent-Up Arrow 7">
              <a:extLst>
                <a:ext uri="{FF2B5EF4-FFF2-40B4-BE49-F238E27FC236}">
                  <a16:creationId xmlns:a16="http://schemas.microsoft.com/office/drawing/2014/main" id="{E6B7C203-311A-A720-2740-DDB6F2F43B60}"/>
                </a:ext>
              </a:extLst>
            </p:cNvPr>
            <p:cNvSpPr/>
            <p:nvPr/>
          </p:nvSpPr>
          <p:spPr>
            <a:xfrm rot="5400000">
              <a:off x="7559254" y="2663618"/>
              <a:ext cx="477224" cy="648073"/>
            </a:xfrm>
            <a:prstGeom prst="bentUp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8">
            <a:extLst>
              <a:ext uri="{FF2B5EF4-FFF2-40B4-BE49-F238E27FC236}">
                <a16:creationId xmlns:a16="http://schemas.microsoft.com/office/drawing/2014/main" id="{B5A6966E-99C1-09F6-1E6B-29FE8C7FE8C2}"/>
              </a:ext>
            </a:extLst>
          </p:cNvPr>
          <p:cNvSpPr txBox="1"/>
          <p:nvPr/>
        </p:nvSpPr>
        <p:spPr>
          <a:xfrm>
            <a:off x="9278023" y="1591819"/>
            <a:ext cx="1182960" cy="1200329"/>
          </a:xfrm>
          <a:prstGeom prst="rect">
            <a:avLst/>
          </a:prstGeom>
          <a:noFill/>
        </p:spPr>
        <p:txBody>
          <a:bodyPr wrap="square" rtlCol="0">
            <a:spAutoFit/>
          </a:bodyPr>
          <a:lstStyle/>
          <a:p>
            <a:pPr algn="ctr"/>
            <a:r>
              <a:rPr lang="en-US" b="1" u="sng" dirty="0">
                <a:solidFill>
                  <a:prstClr val="black"/>
                </a:solidFill>
                <a:latin typeface="Calibri" panose="020F0502020204030204"/>
              </a:rPr>
              <a:t>WORLD</a:t>
            </a:r>
            <a:r>
              <a:rPr lang="en-US" b="1" dirty="0">
                <a:solidFill>
                  <a:prstClr val="black"/>
                </a:solidFill>
                <a:latin typeface="Calibri" panose="020F0502020204030204"/>
              </a:rPr>
              <a:t> LIKELY / HIGHLY LIKELY</a:t>
            </a:r>
          </a:p>
        </p:txBody>
      </p:sp>
      <p:sp>
        <p:nvSpPr>
          <p:cNvPr id="42" name="TextBox 9">
            <a:extLst>
              <a:ext uri="{FF2B5EF4-FFF2-40B4-BE49-F238E27FC236}">
                <a16:creationId xmlns:a16="http://schemas.microsoft.com/office/drawing/2014/main" id="{07B941FC-B758-DF79-B3E4-50ADEDD50AD7}"/>
              </a:ext>
            </a:extLst>
          </p:cNvPr>
          <p:cNvSpPr txBox="1"/>
          <p:nvPr/>
        </p:nvSpPr>
        <p:spPr>
          <a:xfrm>
            <a:off x="9377536" y="3611538"/>
            <a:ext cx="1182960" cy="646331"/>
          </a:xfrm>
          <a:prstGeom prst="rect">
            <a:avLst/>
          </a:prstGeom>
          <a:noFill/>
        </p:spPr>
        <p:txBody>
          <a:bodyPr wrap="square" rtlCol="0">
            <a:spAutoFit/>
          </a:bodyPr>
          <a:lstStyle/>
          <a:p>
            <a:pPr algn="ctr"/>
            <a:r>
              <a:rPr lang="en-US" b="1" u="sng" dirty="0">
                <a:solidFill>
                  <a:srgbClr val="FF0000"/>
                </a:solidFill>
                <a:latin typeface="Calibri" panose="020F0502020204030204"/>
              </a:rPr>
              <a:t>MALI </a:t>
            </a:r>
            <a:r>
              <a:rPr lang="en-US" b="1" dirty="0">
                <a:solidFill>
                  <a:srgbClr val="FF0000"/>
                </a:solidFill>
                <a:latin typeface="Calibri" panose="020F0502020204030204"/>
              </a:rPr>
              <a:t>POSSIBLY</a:t>
            </a:r>
          </a:p>
        </p:txBody>
      </p:sp>
      <p:pic>
        <p:nvPicPr>
          <p:cNvPr id="43" name="Picture 10">
            <a:extLst>
              <a:ext uri="{FF2B5EF4-FFF2-40B4-BE49-F238E27FC236}">
                <a16:creationId xmlns:a16="http://schemas.microsoft.com/office/drawing/2014/main" id="{A428E1DD-85D9-A4D9-9234-B11A8B4D5D47}"/>
              </a:ext>
            </a:extLst>
          </p:cNvPr>
          <p:cNvPicPr>
            <a:picLocks noChangeAspect="1"/>
          </p:cNvPicPr>
          <p:nvPr/>
        </p:nvPicPr>
        <p:blipFill>
          <a:blip r:embed="rId2"/>
          <a:stretch>
            <a:fillRect/>
          </a:stretch>
        </p:blipFill>
        <p:spPr>
          <a:xfrm>
            <a:off x="10296340" y="1653735"/>
            <a:ext cx="1786935" cy="1668884"/>
          </a:xfrm>
          <a:prstGeom prst="rect">
            <a:avLst/>
          </a:prstGeom>
        </p:spPr>
      </p:pic>
      <p:grpSp>
        <p:nvGrpSpPr>
          <p:cNvPr id="44" name="Group 11">
            <a:extLst>
              <a:ext uri="{FF2B5EF4-FFF2-40B4-BE49-F238E27FC236}">
                <a16:creationId xmlns:a16="http://schemas.microsoft.com/office/drawing/2014/main" id="{1C1D75E8-7CE9-E629-651E-0315E3BB5CFE}"/>
              </a:ext>
            </a:extLst>
          </p:cNvPr>
          <p:cNvGrpSpPr/>
          <p:nvPr/>
        </p:nvGrpSpPr>
        <p:grpSpPr>
          <a:xfrm>
            <a:off x="254929" y="2110749"/>
            <a:ext cx="648073" cy="2480741"/>
            <a:chOff x="7473830" y="2073088"/>
            <a:chExt cx="648073" cy="1283904"/>
          </a:xfrm>
          <a:solidFill>
            <a:srgbClr val="70AD47"/>
          </a:solidFill>
        </p:grpSpPr>
        <p:sp>
          <p:nvSpPr>
            <p:cNvPr id="45" name="Bent-Up Arrow 12">
              <a:extLst>
                <a:ext uri="{FF2B5EF4-FFF2-40B4-BE49-F238E27FC236}">
                  <a16:creationId xmlns:a16="http://schemas.microsoft.com/office/drawing/2014/main" id="{ECBA4B88-FCC2-DBAD-6A54-916C33620359}"/>
                </a:ext>
              </a:extLst>
            </p:cNvPr>
            <p:cNvSpPr/>
            <p:nvPr/>
          </p:nvSpPr>
          <p:spPr>
            <a:xfrm rot="5400000">
              <a:off x="7515955" y="2030964"/>
              <a:ext cx="563824" cy="648072"/>
            </a:xfrm>
            <a:prstGeom prst="bentUpArrow">
              <a:avLst/>
            </a:prstGeom>
            <a:solidFill>
              <a:srgbClr val="70AD47">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Bent-Up Arrow 13">
              <a:extLst>
                <a:ext uri="{FF2B5EF4-FFF2-40B4-BE49-F238E27FC236}">
                  <a16:creationId xmlns:a16="http://schemas.microsoft.com/office/drawing/2014/main" id="{C603F491-BD56-01B8-45C4-198FBA09BC30}"/>
                </a:ext>
              </a:extLst>
            </p:cNvPr>
            <p:cNvSpPr/>
            <p:nvPr/>
          </p:nvSpPr>
          <p:spPr>
            <a:xfrm rot="5400000">
              <a:off x="7415731" y="2650821"/>
              <a:ext cx="764270" cy="648072"/>
            </a:xfrm>
            <a:prstGeom prst="bentUpArrow">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39">
            <a:extLst>
              <a:ext uri="{FF2B5EF4-FFF2-40B4-BE49-F238E27FC236}">
                <a16:creationId xmlns:a16="http://schemas.microsoft.com/office/drawing/2014/main" id="{5307A251-47D3-0F75-5C81-03AFD8734F89}"/>
              </a:ext>
            </a:extLst>
          </p:cNvPr>
          <p:cNvGrpSpPr/>
          <p:nvPr/>
        </p:nvGrpSpPr>
        <p:grpSpPr>
          <a:xfrm>
            <a:off x="1334964" y="2143219"/>
            <a:ext cx="6993283" cy="377447"/>
            <a:chOff x="1334964" y="2047402"/>
            <a:chExt cx="6993283" cy="377447"/>
          </a:xfrm>
        </p:grpSpPr>
        <p:sp>
          <p:nvSpPr>
            <p:cNvPr id="48" name="TextBox 16">
              <a:extLst>
                <a:ext uri="{FF2B5EF4-FFF2-40B4-BE49-F238E27FC236}">
                  <a16:creationId xmlns:a16="http://schemas.microsoft.com/office/drawing/2014/main" id="{94462BBF-4E85-A1FE-AF9E-220680253DD1}"/>
                </a:ext>
              </a:extLst>
            </p:cNvPr>
            <p:cNvSpPr txBox="1"/>
            <p:nvPr/>
          </p:nvSpPr>
          <p:spPr>
            <a:xfrm>
              <a:off x="1334964" y="2047402"/>
              <a:ext cx="720080" cy="369332"/>
            </a:xfrm>
            <a:prstGeom prst="rect">
              <a:avLst/>
            </a:prstGeom>
            <a:noFill/>
          </p:spPr>
          <p:txBody>
            <a:bodyPr wrap="square" rtlCol="0">
              <a:spAutoFit/>
            </a:bodyPr>
            <a:lstStyle/>
            <a:p>
              <a:r>
                <a:rPr lang="sk-SK" b="1" u="sng" dirty="0">
                  <a:solidFill>
                    <a:prstClr val="black"/>
                  </a:solidFill>
                  <a:latin typeface="Calibri" panose="020F0502020204030204"/>
                </a:rPr>
                <a:t>TYPE</a:t>
              </a:r>
              <a:endParaRPr lang="en-US" b="1" u="sng" dirty="0">
                <a:solidFill>
                  <a:prstClr val="black"/>
                </a:solidFill>
                <a:latin typeface="Calibri" panose="020F0502020204030204"/>
              </a:endParaRPr>
            </a:p>
          </p:txBody>
        </p:sp>
        <p:sp>
          <p:nvSpPr>
            <p:cNvPr id="49" name="TextBox 17">
              <a:extLst>
                <a:ext uri="{FF2B5EF4-FFF2-40B4-BE49-F238E27FC236}">
                  <a16:creationId xmlns:a16="http://schemas.microsoft.com/office/drawing/2014/main" id="{1087E056-E501-EBC8-DC7D-03BB99E570BF}"/>
                </a:ext>
              </a:extLst>
            </p:cNvPr>
            <p:cNvSpPr txBox="1"/>
            <p:nvPr/>
          </p:nvSpPr>
          <p:spPr>
            <a:xfrm>
              <a:off x="2411768" y="2055517"/>
              <a:ext cx="2129700" cy="369332"/>
            </a:xfrm>
            <a:prstGeom prst="rect">
              <a:avLst/>
            </a:prstGeom>
            <a:noFill/>
          </p:spPr>
          <p:txBody>
            <a:bodyPr wrap="square" rtlCol="0">
              <a:spAutoFit/>
            </a:bodyPr>
            <a:lstStyle/>
            <a:p>
              <a:r>
                <a:rPr lang="en-US" b="1" u="sng" dirty="0">
                  <a:solidFill>
                    <a:prstClr val="black"/>
                  </a:solidFill>
                  <a:latin typeface="Calibri" panose="020F0502020204030204"/>
                </a:rPr>
                <a:t>POSSIBLE </a:t>
              </a:r>
              <a:r>
                <a:rPr lang="sk-SK" b="1" u="sng" dirty="0">
                  <a:solidFill>
                    <a:prstClr val="black"/>
                  </a:solidFill>
                  <a:latin typeface="Calibri" panose="020F0502020204030204"/>
                </a:rPr>
                <a:t>PAYLOAD</a:t>
              </a:r>
              <a:endParaRPr lang="en-US" b="1" u="sng" dirty="0">
                <a:solidFill>
                  <a:prstClr val="black"/>
                </a:solidFill>
                <a:latin typeface="Calibri" panose="020F0502020204030204"/>
              </a:endParaRPr>
            </a:p>
          </p:txBody>
        </p:sp>
        <p:sp>
          <p:nvSpPr>
            <p:cNvPr id="50" name="TextBox 18">
              <a:extLst>
                <a:ext uri="{FF2B5EF4-FFF2-40B4-BE49-F238E27FC236}">
                  <a16:creationId xmlns:a16="http://schemas.microsoft.com/office/drawing/2014/main" id="{54DCEC50-87FF-237E-F07B-742A575B134B}"/>
                </a:ext>
              </a:extLst>
            </p:cNvPr>
            <p:cNvSpPr txBox="1"/>
            <p:nvPr/>
          </p:nvSpPr>
          <p:spPr>
            <a:xfrm>
              <a:off x="4837800" y="2047402"/>
              <a:ext cx="1008902" cy="369332"/>
            </a:xfrm>
            <a:prstGeom prst="rect">
              <a:avLst/>
            </a:prstGeom>
            <a:noFill/>
          </p:spPr>
          <p:txBody>
            <a:bodyPr wrap="square" rtlCol="0">
              <a:spAutoFit/>
            </a:bodyPr>
            <a:lstStyle/>
            <a:p>
              <a:r>
                <a:rPr lang="sk-SK" b="1" u="sng" dirty="0">
                  <a:solidFill>
                    <a:prstClr val="black"/>
                  </a:solidFill>
                  <a:latin typeface="Calibri" panose="020F0502020204030204"/>
                </a:rPr>
                <a:t>HAZARD</a:t>
              </a:r>
              <a:endParaRPr lang="en-US" b="1" u="sng" dirty="0">
                <a:solidFill>
                  <a:prstClr val="black"/>
                </a:solidFill>
                <a:latin typeface="Calibri" panose="020F0502020204030204"/>
              </a:endParaRPr>
            </a:p>
          </p:txBody>
        </p:sp>
        <p:sp>
          <p:nvSpPr>
            <p:cNvPr id="51" name="TextBox 19">
              <a:extLst>
                <a:ext uri="{FF2B5EF4-FFF2-40B4-BE49-F238E27FC236}">
                  <a16:creationId xmlns:a16="http://schemas.microsoft.com/office/drawing/2014/main" id="{CDE98527-43AA-59F1-A51A-5EDD324C0A35}"/>
                </a:ext>
              </a:extLst>
            </p:cNvPr>
            <p:cNvSpPr txBox="1"/>
            <p:nvPr/>
          </p:nvSpPr>
          <p:spPr>
            <a:xfrm>
              <a:off x="6453788" y="2053080"/>
              <a:ext cx="1874459" cy="369332"/>
            </a:xfrm>
            <a:prstGeom prst="rect">
              <a:avLst/>
            </a:prstGeom>
            <a:noFill/>
          </p:spPr>
          <p:txBody>
            <a:bodyPr wrap="square" rtlCol="0">
              <a:spAutoFit/>
            </a:bodyPr>
            <a:lstStyle/>
            <a:p>
              <a:r>
                <a:rPr lang="sk-SK" b="1" u="sng" dirty="0">
                  <a:solidFill>
                    <a:prstClr val="black"/>
                  </a:solidFill>
                  <a:latin typeface="Calibri" panose="020F0502020204030204"/>
                </a:rPr>
                <a:t>SAFETY DISTANCE</a:t>
              </a:r>
              <a:endParaRPr lang="en-US" b="1" u="sng" dirty="0">
                <a:solidFill>
                  <a:prstClr val="black"/>
                </a:solidFill>
                <a:latin typeface="Calibri" panose="020F0502020204030204"/>
              </a:endParaRPr>
            </a:p>
          </p:txBody>
        </p:sp>
      </p:grpSp>
      <p:grpSp>
        <p:nvGrpSpPr>
          <p:cNvPr id="52" name="Group 37">
            <a:extLst>
              <a:ext uri="{FF2B5EF4-FFF2-40B4-BE49-F238E27FC236}">
                <a16:creationId xmlns:a16="http://schemas.microsoft.com/office/drawing/2014/main" id="{44E057C6-70A5-C731-0C02-A9065795A801}"/>
              </a:ext>
            </a:extLst>
          </p:cNvPr>
          <p:cNvGrpSpPr/>
          <p:nvPr/>
        </p:nvGrpSpPr>
        <p:grpSpPr>
          <a:xfrm>
            <a:off x="1228132" y="2576293"/>
            <a:ext cx="7744355" cy="1247738"/>
            <a:chOff x="1186052" y="2554384"/>
            <a:chExt cx="7744355" cy="1247738"/>
          </a:xfrm>
        </p:grpSpPr>
        <p:pic>
          <p:nvPicPr>
            <p:cNvPr id="53" name="Picture 14" descr="C:\Users\mhq.j3.eodcc\AppData\Local\Microsoft\Windows\INetCache\Content.MSO\E69D4B5B.tmp">
              <a:extLst>
                <a:ext uri="{FF2B5EF4-FFF2-40B4-BE49-F238E27FC236}">
                  <a16:creationId xmlns:a16="http://schemas.microsoft.com/office/drawing/2014/main" id="{CB18561C-1EE5-4AB0-F10F-C2849EAD31DF}"/>
                </a:ext>
              </a:extLst>
            </p:cNvPr>
            <p:cNvPicPr/>
            <p:nvPr/>
          </p:nvPicPr>
          <p:blipFill rotWithShape="1">
            <a:blip r:embed="rId3" cstate="print">
              <a:extLst>
                <a:ext uri="{28A0092B-C50C-407E-A947-70E740481C1C}">
                  <a14:useLocalDpi xmlns:a14="http://schemas.microsoft.com/office/drawing/2010/main" val="0"/>
                </a:ext>
              </a:extLst>
            </a:blip>
            <a:srcRect l="5002" t="17505" r="-23" b="24132"/>
            <a:stretch/>
          </p:blipFill>
          <p:spPr bwMode="auto">
            <a:xfrm>
              <a:off x="1186052" y="2654137"/>
              <a:ext cx="1017905" cy="933450"/>
            </a:xfrm>
            <a:prstGeom prst="rect">
              <a:avLst/>
            </a:prstGeom>
            <a:noFill/>
            <a:ln>
              <a:noFill/>
            </a:ln>
            <a:extLst>
              <a:ext uri="{53640926-AAD7-44D8-BBD7-CCE9431645EC}">
                <a14:shadowObscured xmlns:a14="http://schemas.microsoft.com/office/drawing/2010/main"/>
              </a:ext>
            </a:extLst>
          </p:spPr>
        </p:pic>
        <p:sp>
          <p:nvSpPr>
            <p:cNvPr id="54" name="TextBox 21">
              <a:extLst>
                <a:ext uri="{FF2B5EF4-FFF2-40B4-BE49-F238E27FC236}">
                  <a16:creationId xmlns:a16="http://schemas.microsoft.com/office/drawing/2014/main" id="{4DE3D908-5C1D-535F-121F-EC8AA6E40B86}"/>
                </a:ext>
              </a:extLst>
            </p:cNvPr>
            <p:cNvSpPr txBox="1"/>
            <p:nvPr/>
          </p:nvSpPr>
          <p:spPr>
            <a:xfrm>
              <a:off x="4093646" y="2554384"/>
              <a:ext cx="2437652" cy="1077218"/>
            </a:xfrm>
            <a:prstGeom prst="rect">
              <a:avLst/>
            </a:prstGeom>
            <a:noFill/>
          </p:spPr>
          <p:txBody>
            <a:bodyPr wrap="square" rtlCol="0">
              <a:spAutoFit/>
            </a:bodyPr>
            <a:lstStyle/>
            <a:p>
              <a:pPr algn="ctr"/>
              <a:r>
                <a:rPr lang="sk-SK" sz="1600" dirty="0">
                  <a:solidFill>
                    <a:prstClr val="black"/>
                  </a:solidFill>
                  <a:latin typeface="Calibri" panose="020F0502020204030204"/>
                </a:rPr>
                <a:t>BLAST</a:t>
              </a:r>
            </a:p>
            <a:p>
              <a:pPr algn="ctr"/>
              <a:r>
                <a:rPr lang="sk-SK" sz="1600" dirty="0">
                  <a:solidFill>
                    <a:prstClr val="black"/>
                  </a:solidFill>
                  <a:latin typeface="Calibri" panose="020F0502020204030204"/>
                </a:rPr>
                <a:t>FRAGMENTATION</a:t>
              </a:r>
            </a:p>
            <a:p>
              <a:pPr algn="ctr"/>
              <a:r>
                <a:rPr lang="sk-SK" sz="1600" dirty="0">
                  <a:solidFill>
                    <a:prstClr val="black"/>
                  </a:solidFill>
                  <a:latin typeface="Calibri" panose="020F0502020204030204"/>
                </a:rPr>
                <a:t>HIGH TEMP and TOXIC</a:t>
              </a:r>
            </a:p>
            <a:p>
              <a:pPr algn="ctr"/>
              <a:r>
                <a:rPr lang="sk-SK" sz="1600" dirty="0">
                  <a:solidFill>
                    <a:prstClr val="black"/>
                  </a:solidFill>
                  <a:latin typeface="Calibri" panose="020F0502020204030204"/>
                </a:rPr>
                <a:t>(Li-Ion/Li-Pol baterry pack)</a:t>
              </a:r>
              <a:endParaRPr lang="en-US" sz="1600" dirty="0">
                <a:solidFill>
                  <a:prstClr val="black"/>
                </a:solidFill>
                <a:latin typeface="Calibri" panose="020F0502020204030204"/>
              </a:endParaRPr>
            </a:p>
          </p:txBody>
        </p:sp>
        <p:sp>
          <p:nvSpPr>
            <p:cNvPr id="55" name="TextBox 22">
              <a:extLst>
                <a:ext uri="{FF2B5EF4-FFF2-40B4-BE49-F238E27FC236}">
                  <a16:creationId xmlns:a16="http://schemas.microsoft.com/office/drawing/2014/main" id="{EBE6A88C-5870-C3D3-02A7-4BACB5BCDF91}"/>
                </a:ext>
              </a:extLst>
            </p:cNvPr>
            <p:cNvSpPr txBox="1"/>
            <p:nvPr/>
          </p:nvSpPr>
          <p:spPr>
            <a:xfrm>
              <a:off x="6437822" y="2797696"/>
              <a:ext cx="2492585" cy="646331"/>
            </a:xfrm>
            <a:prstGeom prst="rect">
              <a:avLst/>
            </a:prstGeom>
            <a:noFill/>
          </p:spPr>
          <p:txBody>
            <a:bodyPr wrap="square" rtlCol="0">
              <a:spAutoFit/>
            </a:bodyPr>
            <a:lstStyle/>
            <a:p>
              <a:r>
                <a:rPr lang="sk-SK" dirty="0">
                  <a:solidFill>
                    <a:prstClr val="black"/>
                  </a:solidFill>
                  <a:latin typeface="Calibri" panose="020F0502020204030204"/>
                </a:rPr>
                <a:t>Minimal: 50 m</a:t>
              </a:r>
            </a:p>
            <a:p>
              <a:r>
                <a:rPr lang="sk-SK" u="sng" dirty="0">
                  <a:solidFill>
                    <a:prstClr val="black"/>
                  </a:solidFill>
                  <a:latin typeface="Calibri" panose="020F0502020204030204"/>
                </a:rPr>
                <a:t>Recommended:</a:t>
              </a:r>
              <a:r>
                <a:rPr lang="sk-SK" dirty="0">
                  <a:solidFill>
                    <a:prstClr val="black"/>
                  </a:solidFill>
                  <a:latin typeface="Calibri" panose="020F0502020204030204"/>
                </a:rPr>
                <a:t> </a:t>
              </a:r>
              <a:r>
                <a:rPr lang="sk-SK" b="1" dirty="0">
                  <a:solidFill>
                    <a:srgbClr val="FF0000"/>
                  </a:solidFill>
                  <a:latin typeface="Calibri" panose="020F0502020204030204"/>
                </a:rPr>
                <a:t>100 m</a:t>
              </a:r>
              <a:endParaRPr lang="en-US" b="1" dirty="0">
                <a:solidFill>
                  <a:srgbClr val="FF0000"/>
                </a:solidFill>
                <a:latin typeface="Calibri" panose="020F0502020204030204"/>
              </a:endParaRPr>
            </a:p>
          </p:txBody>
        </p:sp>
        <p:pic>
          <p:nvPicPr>
            <p:cNvPr id="56" name="image8.jpeg">
              <a:extLst>
                <a:ext uri="{FF2B5EF4-FFF2-40B4-BE49-F238E27FC236}">
                  <a16:creationId xmlns:a16="http://schemas.microsoft.com/office/drawing/2014/main" id="{3310CAAD-71A4-BFCF-382D-4707D123D8D6}"/>
                </a:ext>
              </a:extLst>
            </p:cNvPr>
            <p:cNvPicPr/>
            <p:nvPr/>
          </p:nvPicPr>
          <p:blipFill rotWithShape="1">
            <a:blip r:embed="rId4" cstate="print"/>
            <a:srcRect l="32089" t="3848" r="62541" b="90132"/>
            <a:stretch/>
          </p:blipFill>
          <p:spPr>
            <a:xfrm>
              <a:off x="2671925" y="2895537"/>
              <a:ext cx="340637" cy="450647"/>
            </a:xfrm>
            <a:prstGeom prst="rect">
              <a:avLst/>
            </a:prstGeom>
          </p:spPr>
        </p:pic>
        <p:pic>
          <p:nvPicPr>
            <p:cNvPr id="57" name="image8.jpeg">
              <a:extLst>
                <a:ext uri="{FF2B5EF4-FFF2-40B4-BE49-F238E27FC236}">
                  <a16:creationId xmlns:a16="http://schemas.microsoft.com/office/drawing/2014/main" id="{6B58019E-51C4-39AC-B8E6-F5B7B039A266}"/>
                </a:ext>
              </a:extLst>
            </p:cNvPr>
            <p:cNvPicPr/>
            <p:nvPr/>
          </p:nvPicPr>
          <p:blipFill rotWithShape="1">
            <a:blip r:embed="rId4" cstate="print"/>
            <a:srcRect l="60161" t="10214" r="36434" b="84015"/>
            <a:stretch/>
          </p:blipFill>
          <p:spPr>
            <a:xfrm>
              <a:off x="3671645" y="2925376"/>
              <a:ext cx="216024" cy="432048"/>
            </a:xfrm>
            <a:prstGeom prst="rect">
              <a:avLst/>
            </a:prstGeom>
          </p:spPr>
        </p:pic>
        <p:pic>
          <p:nvPicPr>
            <p:cNvPr id="58" name="image8.jpeg">
              <a:extLst>
                <a:ext uri="{FF2B5EF4-FFF2-40B4-BE49-F238E27FC236}">
                  <a16:creationId xmlns:a16="http://schemas.microsoft.com/office/drawing/2014/main" id="{70103371-BC48-2BC2-B381-115BF3AA34D0}"/>
                </a:ext>
              </a:extLst>
            </p:cNvPr>
            <p:cNvPicPr/>
            <p:nvPr/>
          </p:nvPicPr>
          <p:blipFill rotWithShape="1">
            <a:blip r:embed="rId4" cstate="print"/>
            <a:srcRect l="22757" t="31726" r="69297" b="64426"/>
            <a:stretch/>
          </p:blipFill>
          <p:spPr>
            <a:xfrm>
              <a:off x="3132259" y="2643629"/>
              <a:ext cx="504056" cy="288032"/>
            </a:xfrm>
            <a:prstGeom prst="rect">
              <a:avLst/>
            </a:prstGeom>
          </p:spPr>
        </p:pic>
        <p:pic>
          <p:nvPicPr>
            <p:cNvPr id="59" name="image8.jpeg">
              <a:extLst>
                <a:ext uri="{FF2B5EF4-FFF2-40B4-BE49-F238E27FC236}">
                  <a16:creationId xmlns:a16="http://schemas.microsoft.com/office/drawing/2014/main" id="{EABCCF4D-4C11-C405-CE20-A6AC773B3916}"/>
                </a:ext>
              </a:extLst>
            </p:cNvPr>
            <p:cNvPicPr/>
            <p:nvPr/>
          </p:nvPicPr>
          <p:blipFill rotWithShape="1">
            <a:blip r:embed="rId4" cstate="print"/>
            <a:srcRect l="69297" t="38458" r="28433" b="55771"/>
            <a:stretch/>
          </p:blipFill>
          <p:spPr>
            <a:xfrm>
              <a:off x="3156233" y="3164500"/>
              <a:ext cx="288032" cy="637622"/>
            </a:xfrm>
            <a:prstGeom prst="rect">
              <a:avLst/>
            </a:prstGeom>
          </p:spPr>
        </p:pic>
      </p:grpSp>
      <p:grpSp>
        <p:nvGrpSpPr>
          <p:cNvPr id="60" name="Group 38">
            <a:extLst>
              <a:ext uri="{FF2B5EF4-FFF2-40B4-BE49-F238E27FC236}">
                <a16:creationId xmlns:a16="http://schemas.microsoft.com/office/drawing/2014/main" id="{2286A2DE-2A8B-0DF1-1FEF-EC7E4BFFDE68}"/>
              </a:ext>
            </a:extLst>
          </p:cNvPr>
          <p:cNvGrpSpPr/>
          <p:nvPr/>
        </p:nvGrpSpPr>
        <p:grpSpPr>
          <a:xfrm>
            <a:off x="854856" y="4052758"/>
            <a:ext cx="7961482" cy="1114797"/>
            <a:chOff x="983432" y="4113760"/>
            <a:chExt cx="7961482" cy="1114797"/>
          </a:xfrm>
        </p:grpSpPr>
        <p:pic>
          <p:nvPicPr>
            <p:cNvPr id="61" name="Picture 15">
              <a:extLst>
                <a:ext uri="{FF2B5EF4-FFF2-40B4-BE49-F238E27FC236}">
                  <a16:creationId xmlns:a16="http://schemas.microsoft.com/office/drawing/2014/main" id="{6EAD3ECF-5CDD-8A13-57AD-C10076A71E72}"/>
                </a:ext>
              </a:extLst>
            </p:cNvPr>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75090" y1="32418" x2="75090" y2="32418"/>
                          <a14:backgroundMark x1="67870" y1="41758" x2="67870" y2="41758"/>
                          <a14:backgroundMark x1="32852" y1="54396" x2="32852" y2="54396"/>
                          <a14:backgroundMark x1="39350" y1="53846" x2="39350" y2="53846"/>
                        </a14:backgroundRemoval>
                      </a14:imgEffect>
                    </a14:imgLayer>
                  </a14:imgProps>
                </a:ext>
                <a:ext uri="{28A0092B-C50C-407E-A947-70E740481C1C}">
                  <a14:useLocalDpi xmlns:a14="http://schemas.microsoft.com/office/drawing/2010/main" val="0"/>
                </a:ext>
              </a:extLst>
            </a:blip>
            <a:stretch>
              <a:fillRect/>
            </a:stretch>
          </p:blipFill>
          <p:spPr>
            <a:xfrm>
              <a:off x="983432" y="4113760"/>
              <a:ext cx="1614145" cy="1114797"/>
            </a:xfrm>
            <a:prstGeom prst="rect">
              <a:avLst/>
            </a:prstGeom>
          </p:spPr>
        </p:pic>
        <p:sp>
          <p:nvSpPr>
            <p:cNvPr id="62" name="TextBox 25">
              <a:extLst>
                <a:ext uri="{FF2B5EF4-FFF2-40B4-BE49-F238E27FC236}">
                  <a16:creationId xmlns:a16="http://schemas.microsoft.com/office/drawing/2014/main" id="{098F5DFD-301F-2348-9957-24E5B01DF83E}"/>
                </a:ext>
              </a:extLst>
            </p:cNvPr>
            <p:cNvSpPr txBox="1"/>
            <p:nvPr/>
          </p:nvSpPr>
          <p:spPr>
            <a:xfrm>
              <a:off x="6566398" y="4320135"/>
              <a:ext cx="2378516" cy="646331"/>
            </a:xfrm>
            <a:prstGeom prst="rect">
              <a:avLst/>
            </a:prstGeom>
            <a:noFill/>
          </p:spPr>
          <p:txBody>
            <a:bodyPr wrap="square" rtlCol="0">
              <a:spAutoFit/>
            </a:bodyPr>
            <a:lstStyle/>
            <a:p>
              <a:r>
                <a:rPr lang="sk-SK" u="sng" dirty="0">
                  <a:solidFill>
                    <a:prstClr val="black"/>
                  </a:solidFill>
                  <a:latin typeface="Calibri" panose="020F0502020204030204"/>
                </a:rPr>
                <a:t>Minimal:</a:t>
              </a:r>
              <a:r>
                <a:rPr lang="sk-SK" dirty="0">
                  <a:solidFill>
                    <a:prstClr val="black"/>
                  </a:solidFill>
                  <a:latin typeface="Calibri" panose="020F0502020204030204"/>
                </a:rPr>
                <a:t> </a:t>
              </a:r>
              <a:r>
                <a:rPr lang="sk-SK" b="1" dirty="0">
                  <a:solidFill>
                    <a:srgbClr val="FF0000"/>
                  </a:solidFill>
                  <a:latin typeface="Calibri" panose="020F0502020204030204"/>
                </a:rPr>
                <a:t>100 m</a:t>
              </a:r>
            </a:p>
            <a:p>
              <a:r>
                <a:rPr lang="sk-SK" dirty="0">
                  <a:solidFill>
                    <a:prstClr val="black"/>
                  </a:solidFill>
                  <a:latin typeface="Calibri" panose="020F0502020204030204"/>
                </a:rPr>
                <a:t>Recommended: 200 m</a:t>
              </a:r>
              <a:endParaRPr lang="en-US" dirty="0">
                <a:solidFill>
                  <a:prstClr val="black"/>
                </a:solidFill>
                <a:latin typeface="Calibri" panose="020F0502020204030204"/>
              </a:endParaRPr>
            </a:p>
          </p:txBody>
        </p:sp>
        <p:sp>
          <p:nvSpPr>
            <p:cNvPr id="63" name="TextBox 26">
              <a:extLst>
                <a:ext uri="{FF2B5EF4-FFF2-40B4-BE49-F238E27FC236}">
                  <a16:creationId xmlns:a16="http://schemas.microsoft.com/office/drawing/2014/main" id="{F71B6FDB-0EF8-5080-3598-9BE2127C6FDC}"/>
                </a:ext>
              </a:extLst>
            </p:cNvPr>
            <p:cNvSpPr txBox="1"/>
            <p:nvPr/>
          </p:nvSpPr>
          <p:spPr>
            <a:xfrm>
              <a:off x="4453094" y="4114611"/>
              <a:ext cx="1925078" cy="1077218"/>
            </a:xfrm>
            <a:prstGeom prst="rect">
              <a:avLst/>
            </a:prstGeom>
            <a:noFill/>
          </p:spPr>
          <p:txBody>
            <a:bodyPr wrap="square" rtlCol="0">
              <a:spAutoFit/>
            </a:bodyPr>
            <a:lstStyle/>
            <a:p>
              <a:pPr algn="ctr"/>
              <a:r>
                <a:rPr lang="sk-SK" sz="1600" dirty="0">
                  <a:solidFill>
                    <a:prstClr val="black"/>
                  </a:solidFill>
                  <a:latin typeface="Calibri" panose="020F0502020204030204"/>
                </a:rPr>
                <a:t>BLAST</a:t>
              </a:r>
            </a:p>
            <a:p>
              <a:pPr algn="ctr"/>
              <a:r>
                <a:rPr lang="sk-SK" sz="1600" dirty="0">
                  <a:solidFill>
                    <a:prstClr val="black"/>
                  </a:solidFill>
                  <a:latin typeface="Calibri" panose="020F0502020204030204"/>
                </a:rPr>
                <a:t>FRAGMENTATION</a:t>
              </a:r>
            </a:p>
            <a:p>
              <a:pPr algn="ctr"/>
              <a:r>
                <a:rPr lang="sk-SK" sz="1600" dirty="0">
                  <a:solidFill>
                    <a:prstClr val="black"/>
                  </a:solidFill>
                  <a:latin typeface="Calibri" panose="020F0502020204030204"/>
                </a:rPr>
                <a:t>INCENDIARY</a:t>
              </a:r>
            </a:p>
            <a:p>
              <a:pPr algn="ctr"/>
              <a:r>
                <a:rPr lang="sk-SK" sz="1600" dirty="0">
                  <a:solidFill>
                    <a:prstClr val="black"/>
                  </a:solidFill>
                  <a:latin typeface="Calibri" panose="020F0502020204030204"/>
                </a:rPr>
                <a:t>(F</a:t>
              </a:r>
              <a:r>
                <a:rPr lang="en-US" sz="1600" dirty="0" err="1">
                  <a:solidFill>
                    <a:prstClr val="black"/>
                  </a:solidFill>
                  <a:latin typeface="Calibri" panose="020F0502020204030204"/>
                </a:rPr>
                <a:t>uel</a:t>
              </a:r>
              <a:r>
                <a:rPr lang="sk-SK" sz="1600" dirty="0">
                  <a:solidFill>
                    <a:prstClr val="black"/>
                  </a:solidFill>
                  <a:latin typeface="Calibri" panose="020F0502020204030204"/>
                </a:rPr>
                <a:t>)</a:t>
              </a:r>
              <a:endParaRPr lang="en-US" sz="1600" dirty="0">
                <a:solidFill>
                  <a:prstClr val="black"/>
                </a:solidFill>
                <a:latin typeface="Calibri" panose="020F0502020204030204"/>
              </a:endParaRPr>
            </a:p>
          </p:txBody>
        </p:sp>
        <p:pic>
          <p:nvPicPr>
            <p:cNvPr id="64" name="image8.jpeg">
              <a:extLst>
                <a:ext uri="{FF2B5EF4-FFF2-40B4-BE49-F238E27FC236}">
                  <a16:creationId xmlns:a16="http://schemas.microsoft.com/office/drawing/2014/main" id="{50D2A08B-077A-385A-1320-4DE6C1A1DDCE}"/>
                </a:ext>
              </a:extLst>
            </p:cNvPr>
            <p:cNvPicPr/>
            <p:nvPr/>
          </p:nvPicPr>
          <p:blipFill rotWithShape="1">
            <a:blip r:embed="rId4" cstate="print"/>
            <a:srcRect l="69297" t="38458" r="28433" b="55771"/>
            <a:stretch/>
          </p:blipFill>
          <p:spPr>
            <a:xfrm>
              <a:off x="2510700" y="4352347"/>
              <a:ext cx="288032" cy="637622"/>
            </a:xfrm>
            <a:prstGeom prst="rect">
              <a:avLst/>
            </a:prstGeom>
          </p:spPr>
        </p:pic>
        <p:pic>
          <p:nvPicPr>
            <p:cNvPr id="65" name="image8.jpeg">
              <a:extLst>
                <a:ext uri="{FF2B5EF4-FFF2-40B4-BE49-F238E27FC236}">
                  <a16:creationId xmlns:a16="http://schemas.microsoft.com/office/drawing/2014/main" id="{D6A940CD-75DF-6CD9-52DE-54071A99EBAC}"/>
                </a:ext>
              </a:extLst>
            </p:cNvPr>
            <p:cNvPicPr/>
            <p:nvPr/>
          </p:nvPicPr>
          <p:blipFill rotWithShape="1">
            <a:blip r:embed="rId4" cstate="print"/>
            <a:srcRect l="51135" t="60580" r="31838" b="37497"/>
            <a:stretch/>
          </p:blipFill>
          <p:spPr>
            <a:xfrm>
              <a:off x="2849111" y="4232991"/>
              <a:ext cx="1512168" cy="360040"/>
            </a:xfrm>
            <a:prstGeom prst="rect">
              <a:avLst/>
            </a:prstGeom>
          </p:spPr>
        </p:pic>
        <p:pic>
          <p:nvPicPr>
            <p:cNvPr id="66" name="image8.jpeg">
              <a:extLst>
                <a:ext uri="{FF2B5EF4-FFF2-40B4-BE49-F238E27FC236}">
                  <a16:creationId xmlns:a16="http://schemas.microsoft.com/office/drawing/2014/main" id="{4EBBDC74-AC6D-5483-950B-E61C89FDD237}"/>
                </a:ext>
              </a:extLst>
            </p:cNvPr>
            <p:cNvPicPr/>
            <p:nvPr/>
          </p:nvPicPr>
          <p:blipFill rotWithShape="1">
            <a:blip r:embed="rId4" cstate="print"/>
            <a:srcRect l="13676" t="66351" r="68162" b="29802"/>
            <a:stretch/>
          </p:blipFill>
          <p:spPr>
            <a:xfrm>
              <a:off x="2777102" y="4585391"/>
              <a:ext cx="1656185" cy="504056"/>
            </a:xfrm>
            <a:prstGeom prst="rect">
              <a:avLst/>
            </a:prstGeom>
          </p:spPr>
        </p:pic>
      </p:grpSp>
      <p:pic>
        <p:nvPicPr>
          <p:cNvPr id="67" name="Picture 36">
            <a:extLst>
              <a:ext uri="{FF2B5EF4-FFF2-40B4-BE49-F238E27FC236}">
                <a16:creationId xmlns:a16="http://schemas.microsoft.com/office/drawing/2014/main" id="{7ACC2820-8C99-5ECE-DFA7-968B81A0221A}"/>
              </a:ext>
            </a:extLst>
          </p:cNvPr>
          <p:cNvPicPr>
            <a:picLocks noChangeAspect="1"/>
          </p:cNvPicPr>
          <p:nvPr/>
        </p:nvPicPr>
        <p:blipFill>
          <a:blip r:embed="rId7"/>
          <a:stretch>
            <a:fillRect/>
          </a:stretch>
        </p:blipFill>
        <p:spPr>
          <a:xfrm>
            <a:off x="10296340" y="4257869"/>
            <a:ext cx="1783745" cy="1093865"/>
          </a:xfrm>
          <a:prstGeom prst="rect">
            <a:avLst/>
          </a:prstGeom>
        </p:spPr>
      </p:pic>
    </p:spTree>
    <p:extLst>
      <p:ext uri="{BB962C8B-B14F-4D97-AF65-F5344CB8AC3E}">
        <p14:creationId xmlns:p14="http://schemas.microsoft.com/office/powerpoint/2010/main" val="42557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Horizontal)">
                                      <p:cBhvr>
                                        <p:cTn id="7" dur="500"/>
                                        <p:tgtEl>
                                          <p:spTgt spid="38"/>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Horizontal)">
                                      <p:cBhvr>
                                        <p:cTn id="10" dur="500"/>
                                        <p:tgtEl>
                                          <p:spTgt spid="41"/>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Horizontal)">
                                      <p:cBhvr>
                                        <p:cTn id="13" dur="500"/>
                                        <p:tgtEl>
                                          <p:spTgt spid="42"/>
                                        </p:tgtEl>
                                      </p:cBhvr>
                                    </p:animEffect>
                                  </p:childTnLst>
                                </p:cTn>
                              </p:par>
                              <p:par>
                                <p:cTn id="14" presetID="16" presetClass="entr" presetSubtype="26"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Horizontal)">
                                      <p:cBhvr>
                                        <p:cTn id="16" dur="500"/>
                                        <p:tgtEl>
                                          <p:spTgt spid="43"/>
                                        </p:tgtEl>
                                      </p:cBhvr>
                                    </p:animEffect>
                                  </p:childTnLst>
                                </p:cTn>
                              </p:par>
                              <p:par>
                                <p:cTn id="17" presetID="16" presetClass="entr" presetSubtype="26"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Horizontal)">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xEl>
                                              <p:pRg st="1" end="1"/>
                                            </p:txEl>
                                          </p:spTgt>
                                        </p:tgtEl>
                                        <p:attrNameLst>
                                          <p:attrName>style.visibility</p:attrName>
                                        </p:attrNameLst>
                                      </p:cBhvr>
                                      <p:to>
                                        <p:strVal val="visible"/>
                                      </p:to>
                                    </p:set>
                                    <p:animEffect transition="in" filter="fade">
                                      <p:cBhvr>
                                        <p:cTn id="24" dur="500"/>
                                        <p:tgtEl>
                                          <p:spTgt spid="3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barn(inVertical)">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inVertical)">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
                                            <p:txEl>
                                              <p:pRg st="10" end="10"/>
                                            </p:txEl>
                                          </p:spTgt>
                                        </p:tgtEl>
                                        <p:attrNameLst>
                                          <p:attrName>style.visibility</p:attrName>
                                        </p:attrNameLst>
                                      </p:cBhvr>
                                      <p:to>
                                        <p:strVal val="visible"/>
                                      </p:to>
                                    </p:set>
                                    <p:animEffect transition="in" filter="fade">
                                      <p:cBhvr>
                                        <p:cTn id="47" dur="500"/>
                                        <p:tgtEl>
                                          <p:spTgt spid="37">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xEl>
                                              <p:pRg st="11" end="11"/>
                                            </p:txEl>
                                          </p:spTgt>
                                        </p:tgtEl>
                                        <p:attrNameLst>
                                          <p:attrName>style.visibility</p:attrName>
                                        </p:attrNameLst>
                                      </p:cBhvr>
                                      <p:to>
                                        <p:strVal val="visible"/>
                                      </p:to>
                                    </p:set>
                                    <p:animEffect transition="in" filter="fade">
                                      <p:cBhvr>
                                        <p:cTn id="52" dur="500"/>
                                        <p:tgtEl>
                                          <p:spTgt spid="3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0B6F1A-8728-DFB1-A540-0C4D5683F585}"/>
              </a:ext>
            </a:extLst>
          </p:cNvPr>
          <p:cNvSpPr>
            <a:spLocks noGrp="1"/>
          </p:cNvSpPr>
          <p:nvPr>
            <p:ph type="title"/>
          </p:nvPr>
        </p:nvSpPr>
        <p:spPr>
          <a:xfrm>
            <a:off x="2288956" y="209757"/>
            <a:ext cx="7680060" cy="523220"/>
          </a:xfrm>
        </p:spPr>
        <p:txBody>
          <a:bodyPr/>
          <a:lstStyle/>
          <a:p>
            <a:r>
              <a:rPr lang="en-US" dirty="0">
                <a:latin typeface="Calibri" panose="020F0502020204030204" pitchFamily="34" charset="0"/>
                <a:cs typeface="Calibri" panose="020F0502020204030204" pitchFamily="34" charset="0"/>
              </a:rPr>
              <a:t>EOD EXPERTISE</a:t>
            </a:r>
          </a:p>
        </p:txBody>
      </p:sp>
      <p:pic>
        <p:nvPicPr>
          <p:cNvPr id="8" name="Obrázok 7">
            <a:extLst>
              <a:ext uri="{FF2B5EF4-FFF2-40B4-BE49-F238E27FC236}">
                <a16:creationId xmlns:a16="http://schemas.microsoft.com/office/drawing/2014/main" id="{858E04C6-23F3-956D-EB1C-2F1BAD5E5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36" y="1256928"/>
            <a:ext cx="4525406" cy="5391315"/>
          </a:xfrm>
          <a:prstGeom prst="rect">
            <a:avLst/>
          </a:prstGeom>
        </p:spPr>
      </p:pic>
      <p:sp>
        <p:nvSpPr>
          <p:cNvPr id="9" name="Title 5">
            <a:extLst>
              <a:ext uri="{FF2B5EF4-FFF2-40B4-BE49-F238E27FC236}">
                <a16:creationId xmlns:a16="http://schemas.microsoft.com/office/drawing/2014/main" id="{16BF95EE-4979-2CB3-4C67-1C5785DB109A}"/>
              </a:ext>
            </a:extLst>
          </p:cNvPr>
          <p:cNvSpPr txBox="1">
            <a:spLocks/>
          </p:cNvSpPr>
          <p:nvPr/>
        </p:nvSpPr>
        <p:spPr>
          <a:xfrm>
            <a:off x="1438114" y="781100"/>
            <a:ext cx="9381744" cy="480131"/>
          </a:xfrm>
          <a:prstGeom prst="rect">
            <a:avLst/>
          </a:prstGeom>
          <a:solidFill>
            <a:srgbClr val="0070C0"/>
          </a:solidFill>
          <a:ln>
            <a:noFill/>
          </a:ln>
        </p:spPr>
        <p:txBody>
          <a:bodyPr wrap="square">
            <a:spAutoFit/>
          </a:bodyPr>
          <a:lstStyle>
            <a:lvl1pPr algn="ctr" defTabSz="914400" rtl="0" eaLnBrk="1" latinLnBrk="0" hangingPunct="1">
              <a:lnSpc>
                <a:spcPct val="90000"/>
              </a:lnSpc>
              <a:spcBef>
                <a:spcPct val="0"/>
              </a:spcBef>
              <a:buNone/>
              <a:defRPr lang="fr-BE" sz="2800" b="1" kern="1200" dirty="0">
                <a:solidFill>
                  <a:prstClr val="white"/>
                </a:solidFill>
                <a:latin typeface="Arial" panose="020B0604020202020204" pitchFamily="34" charset="0"/>
                <a:ea typeface="MS PGothic" pitchFamily="34" charset="-128"/>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k-SK"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HESCO BARRIER REMOVAL</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1" name="Obrázok 10">
            <a:extLst>
              <a:ext uri="{FF2B5EF4-FFF2-40B4-BE49-F238E27FC236}">
                <a16:creationId xmlns:a16="http://schemas.microsoft.com/office/drawing/2014/main" id="{D7CE3CBE-B1A9-0670-7AE5-474D69529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809" y="2623787"/>
            <a:ext cx="5765800" cy="2489200"/>
          </a:xfrm>
          <a:prstGeom prst="rect">
            <a:avLst/>
          </a:prstGeom>
        </p:spPr>
      </p:pic>
    </p:spTree>
    <p:extLst>
      <p:ext uri="{BB962C8B-B14F-4D97-AF65-F5344CB8AC3E}">
        <p14:creationId xmlns:p14="http://schemas.microsoft.com/office/powerpoint/2010/main" val="2459941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DF1A7C-3EE3-DF14-B393-0B22218AF0D9}"/>
              </a:ext>
            </a:extLst>
          </p:cNvPr>
          <p:cNvSpPr txBox="1"/>
          <p:nvPr/>
        </p:nvSpPr>
        <p:spPr>
          <a:xfrm>
            <a:off x="1700614" y="5788599"/>
            <a:ext cx="8297966" cy="784830"/>
          </a:xfrm>
          <a:prstGeom prst="rect">
            <a:avLst/>
          </a:prstGeom>
          <a:noFill/>
        </p:spPr>
        <p:txBody>
          <a:bodyPr wrap="square" rtlCol="0">
            <a:spAutoFit/>
          </a:bodyPr>
          <a:lstStyle/>
          <a:p>
            <a:pPr marL="342900" indent="-342900" eaLnBrk="0" fontAlgn="base" hangingPunct="0">
              <a:spcBef>
                <a:spcPct val="0"/>
              </a:spcBef>
              <a:spcAft>
                <a:spcPts val="600"/>
              </a:spcAft>
              <a:buFont typeface="Wingdings" panose="05000000000000000000" pitchFamily="2" charset="2"/>
              <a:buChar char="q"/>
            </a:pPr>
            <a:r>
              <a:rPr lang="en-US" sz="2000" b="1" dirty="0" smtClean="0">
                <a:latin typeface="Calibri" panose="020F0502020204030204" pitchFamily="34" charset="0"/>
                <a:ea typeface="MS PGothic" pitchFamily="34" charset="-128"/>
                <a:cs typeface="Calibri" panose="020F0502020204030204" pitchFamily="34" charset="0"/>
              </a:rPr>
              <a:t> </a:t>
            </a:r>
            <a:r>
              <a:rPr lang="en-US" sz="2000" b="1" dirty="0" smtClean="0">
                <a:latin typeface="Calibri" panose="020F0502020204030204" pitchFamily="34" charset="0"/>
                <a:ea typeface="MS PGothic" pitchFamily="34" charset="-128"/>
                <a:cs typeface="Calibri" panose="020F0502020204030204" pitchFamily="34" charset="0"/>
                <a:sym typeface="Wingdings" panose="05000000000000000000" pitchFamily="2" charset="2"/>
              </a:rPr>
              <a:t>Number of Countries: 5 (MAU – MLI – NER – BKF – CHA)</a:t>
            </a:r>
          </a:p>
          <a:p>
            <a:pPr marL="342900" indent="-342900" eaLnBrk="0" fontAlgn="base" hangingPunct="0">
              <a:spcBef>
                <a:spcPct val="0"/>
              </a:spcBef>
              <a:spcAft>
                <a:spcPts val="600"/>
              </a:spcAft>
              <a:buFont typeface="Wingdings" panose="05000000000000000000" pitchFamily="2" charset="2"/>
              <a:buChar char="q"/>
            </a:pPr>
            <a:r>
              <a:rPr lang="en-US" sz="2000" b="1" dirty="0" smtClean="0">
                <a:latin typeface="Calibri" panose="020F0502020204030204" pitchFamily="34" charset="0"/>
                <a:ea typeface="MS PGothic" pitchFamily="34" charset="-128"/>
                <a:cs typeface="Calibri" panose="020F0502020204030204" pitchFamily="34" charset="0"/>
              </a:rPr>
              <a:t> Area: </a:t>
            </a:r>
            <a:r>
              <a:rPr lang="en-US" sz="2000" b="1" dirty="0" smtClean="0">
                <a:latin typeface="Calibri" panose="020F0502020204030204" pitchFamily="34" charset="0"/>
                <a:ea typeface="MS PGothic" pitchFamily="34" charset="-128"/>
                <a:cs typeface="Calibri" panose="020F0502020204030204" pitchFamily="34" charset="0"/>
                <a:sym typeface="Wingdings" panose="05000000000000000000" pitchFamily="2" charset="2"/>
              </a:rPr>
              <a:t>7,8 mil. km² (</a:t>
            </a:r>
            <a:r>
              <a:rPr lang="en-US" sz="2000" b="1" dirty="0" smtClean="0">
                <a:latin typeface="Calibri" panose="020F0502020204030204" pitchFamily="34" charset="0"/>
                <a:cs typeface="Calibri" panose="020F0502020204030204" pitchFamily="34" charset="0"/>
              </a:rPr>
              <a:t>4</a:t>
            </a:r>
            <a:r>
              <a:rPr lang="sk-SK" sz="2000" b="1" dirty="0" smtClean="0">
                <a:latin typeface="Calibri" panose="020F0502020204030204" pitchFamily="34" charset="0"/>
                <a:cs typeface="Calibri" panose="020F0502020204030204" pitchFamily="34" charset="0"/>
              </a:rPr>
              <a:t> </a:t>
            </a:r>
            <a:r>
              <a:rPr lang="en-US" sz="2000" b="1" dirty="0" smtClean="0">
                <a:latin typeface="Calibri" panose="020F0502020204030204" pitchFamily="34" charset="0"/>
                <a:cs typeface="Calibri" panose="020F0502020204030204" pitchFamily="34" charset="0"/>
              </a:rPr>
              <a:t>846</a:t>
            </a:r>
            <a:r>
              <a:rPr lang="sk-SK" sz="2000" b="1" dirty="0" smtClean="0">
                <a:latin typeface="Calibri" panose="020F0502020204030204" pitchFamily="34" charset="0"/>
                <a:cs typeface="Calibri" panose="020F0502020204030204" pitchFamily="34" charset="0"/>
              </a:rPr>
              <a:t> </a:t>
            </a:r>
            <a:r>
              <a:rPr lang="en-US" sz="2000" b="1" dirty="0" smtClean="0">
                <a:latin typeface="Calibri" panose="020F0502020204030204" pitchFamily="34" charset="0"/>
                <a:cs typeface="Calibri" panose="020F0502020204030204" pitchFamily="34" charset="0"/>
              </a:rPr>
              <a:t>695.29945 mile</a:t>
            </a:r>
            <a:r>
              <a:rPr lang="sk-SK" sz="2000" b="1" dirty="0" smtClean="0">
                <a:latin typeface="Calibri" panose="020F0502020204030204" pitchFamily="34" charset="0"/>
                <a:cs typeface="Calibri" panose="020F0502020204030204" pitchFamily="34" charset="0"/>
              </a:rPr>
              <a:t>s</a:t>
            </a:r>
            <a:r>
              <a:rPr lang="en-US" sz="2000" b="1" dirty="0" smtClean="0">
                <a:latin typeface="Calibri" panose="020F0502020204030204" pitchFamily="34" charset="0"/>
                <a:ea typeface="MS PGothic" pitchFamily="34" charset="-128"/>
                <a:cs typeface="Calibri" panose="020F0502020204030204" pitchFamily="34" charset="0"/>
                <a:sym typeface="Wingdings" panose="05000000000000000000" pitchFamily="2" charset="2"/>
              </a:rPr>
              <a:t>²)</a:t>
            </a:r>
            <a:endParaRPr lang="en-US" sz="20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6649EDB-AE04-A041-9D6D-A30DF4C6A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8987" y="2404742"/>
            <a:ext cx="1686786" cy="1686786"/>
          </a:xfrm>
          <a:prstGeom prst="rect">
            <a:avLst/>
          </a:prstGeom>
        </p:spPr>
      </p:pic>
      <p:grpSp>
        <p:nvGrpSpPr>
          <p:cNvPr id="6" name="Group 5">
            <a:extLst>
              <a:ext uri="{FF2B5EF4-FFF2-40B4-BE49-F238E27FC236}">
                <a16:creationId xmlns:a16="http://schemas.microsoft.com/office/drawing/2014/main" id="{21E4C066-5294-B47C-FC26-70A135FDABFD}"/>
              </a:ext>
            </a:extLst>
          </p:cNvPr>
          <p:cNvGrpSpPr/>
          <p:nvPr/>
        </p:nvGrpSpPr>
        <p:grpSpPr>
          <a:xfrm>
            <a:off x="1812850" y="1463438"/>
            <a:ext cx="8066087" cy="4212984"/>
            <a:chOff x="1475656" y="1340768"/>
            <a:chExt cx="6300192" cy="3638860"/>
          </a:xfrm>
        </p:grpSpPr>
        <p:pic>
          <p:nvPicPr>
            <p:cNvPr id="7" name="Picture 6">
              <a:extLst>
                <a:ext uri="{FF2B5EF4-FFF2-40B4-BE49-F238E27FC236}">
                  <a16:creationId xmlns:a16="http://schemas.microsoft.com/office/drawing/2014/main" id="{DEA789EF-8AA5-FC53-7BA0-0009B2D87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1340768"/>
              <a:ext cx="6300192" cy="36388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8" name="Straight Arrow Connector 7">
              <a:extLst>
                <a:ext uri="{FF2B5EF4-FFF2-40B4-BE49-F238E27FC236}">
                  <a16:creationId xmlns:a16="http://schemas.microsoft.com/office/drawing/2014/main" id="{A68792A2-249D-1327-B78C-7B474E612F24}"/>
                </a:ext>
              </a:extLst>
            </p:cNvPr>
            <p:cNvCxnSpPr/>
            <p:nvPr/>
          </p:nvCxnSpPr>
          <p:spPr>
            <a:xfrm>
              <a:off x="1835696" y="3212976"/>
              <a:ext cx="5040560" cy="0"/>
            </a:xfrm>
            <a:prstGeom prst="straightConnector1">
              <a:avLst/>
            </a:prstGeom>
            <a:ln w="1905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696644B-DFF8-6E2E-646F-978AD760975F}"/>
                </a:ext>
              </a:extLst>
            </p:cNvPr>
            <p:cNvCxnSpPr/>
            <p:nvPr/>
          </p:nvCxnSpPr>
          <p:spPr>
            <a:xfrm>
              <a:off x="2915816" y="1772816"/>
              <a:ext cx="72008" cy="2376264"/>
            </a:xfrm>
            <a:prstGeom prst="straightConnector1">
              <a:avLst/>
            </a:prstGeom>
            <a:ln w="1905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90D343-3ED1-623B-05AE-B9E3097C2505}"/>
                </a:ext>
              </a:extLst>
            </p:cNvPr>
            <p:cNvSpPr txBox="1"/>
            <p:nvPr/>
          </p:nvSpPr>
          <p:spPr>
            <a:xfrm>
              <a:off x="5808333" y="2930151"/>
              <a:ext cx="918356" cy="283156"/>
            </a:xfrm>
            <a:prstGeom prst="rect">
              <a:avLst/>
            </a:prstGeom>
            <a:noFill/>
          </p:spPr>
          <p:txBody>
            <a:bodyPr wrap="square" rtlCol="0">
              <a:spAutoFit/>
            </a:bodyPr>
            <a:lstStyle/>
            <a:p>
              <a:r>
                <a:rPr lang="cs-CZ" sz="1400" b="1" dirty="0">
                  <a:solidFill>
                    <a:srgbClr val="FFFF00"/>
                  </a:solidFill>
                  <a:latin typeface="Arial" panose="020B0604020202020204" pitchFamily="34" charset="0"/>
                  <a:cs typeface="Arial" panose="020B0604020202020204" pitchFamily="34" charset="0"/>
                </a:rPr>
                <a:t>4250 km</a:t>
              </a:r>
              <a:endParaRPr lang="en-GB" sz="1400" b="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B0990F0-E157-36DB-B25A-E4185C50D86E}"/>
                </a:ext>
              </a:extLst>
            </p:cNvPr>
            <p:cNvSpPr txBox="1"/>
            <p:nvPr/>
          </p:nvSpPr>
          <p:spPr>
            <a:xfrm>
              <a:off x="2913230" y="3373251"/>
              <a:ext cx="918356" cy="283156"/>
            </a:xfrm>
            <a:prstGeom prst="rect">
              <a:avLst/>
            </a:prstGeom>
            <a:noFill/>
          </p:spPr>
          <p:txBody>
            <a:bodyPr wrap="square" rtlCol="0">
              <a:spAutoFit/>
            </a:bodyPr>
            <a:lstStyle/>
            <a:p>
              <a:r>
                <a:rPr lang="cs-CZ" sz="1400" b="1" dirty="0">
                  <a:solidFill>
                    <a:srgbClr val="FFFF00"/>
                  </a:solidFill>
                  <a:latin typeface="Arial" panose="020B0604020202020204" pitchFamily="34" charset="0"/>
                  <a:cs typeface="Arial" panose="020B0604020202020204" pitchFamily="34" charset="0"/>
                </a:rPr>
                <a:t>1850 km</a:t>
              </a:r>
              <a:endParaRPr lang="en-GB" sz="1400" b="1" dirty="0">
                <a:solidFill>
                  <a:srgbClr val="FFFF00"/>
                </a:solidFill>
                <a:latin typeface="Arial" panose="020B0604020202020204" pitchFamily="34" charset="0"/>
                <a:cs typeface="Arial" panose="020B0604020202020204" pitchFamily="34" charset="0"/>
              </a:endParaRPr>
            </a:p>
          </p:txBody>
        </p:sp>
      </p:grpSp>
      <p:sp>
        <p:nvSpPr>
          <p:cNvPr id="12" name="Title 3"/>
          <p:cNvSpPr txBox="1">
            <a:spLocks/>
          </p:cNvSpPr>
          <p:nvPr/>
        </p:nvSpPr>
        <p:spPr>
          <a:xfrm>
            <a:off x="3555304" y="397296"/>
            <a:ext cx="5284563" cy="523220"/>
          </a:xfrm>
          <a:prstGeom prst="rect">
            <a:avLst/>
          </a:prstGeom>
          <a:solidFill>
            <a:srgbClr val="0070C0"/>
          </a:solidFill>
          <a:ln>
            <a:noFill/>
          </a:ln>
        </p:spPr>
        <p:txBody>
          <a:bodyPr wrap="square">
            <a:spAutoFit/>
          </a:bodyPr>
          <a:lstStyle>
            <a:lvl1pPr algn="ctr" rtl="0" eaLnBrk="0" fontAlgn="base" hangingPunct="0">
              <a:spcBef>
                <a:spcPct val="0"/>
              </a:spcBef>
              <a:spcAft>
                <a:spcPct val="0"/>
              </a:spcAft>
              <a:defRPr lang="en-US" sz="2100" b="1" kern="1200">
                <a:solidFill>
                  <a:prstClr val="white"/>
                </a:solidFill>
                <a:latin typeface="Calibri"/>
                <a:ea typeface="MS PGothic" pitchFamily="34" charset="-128"/>
                <a:cs typeface="Arial"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r>
              <a:rPr lang="en-US" sz="2800" dirty="0" smtClean="0"/>
              <a:t>Area </a:t>
            </a:r>
            <a:r>
              <a:rPr lang="en-US" sz="2800" dirty="0" smtClean="0"/>
              <a:t>of </a:t>
            </a:r>
            <a:r>
              <a:rPr lang="en-US" sz="2800" dirty="0" smtClean="0"/>
              <a:t>Operation</a:t>
            </a:r>
            <a:endParaRPr lang="en-US" sz="2800" dirty="0"/>
          </a:p>
        </p:txBody>
      </p:sp>
    </p:spTree>
    <p:extLst>
      <p:ext uri="{BB962C8B-B14F-4D97-AF65-F5344CB8AC3E}">
        <p14:creationId xmlns:p14="http://schemas.microsoft.com/office/powerpoint/2010/main" val="2327803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0B6F1A-8728-DFB1-A540-0C4D5683F585}"/>
              </a:ext>
            </a:extLst>
          </p:cNvPr>
          <p:cNvSpPr>
            <a:spLocks noGrp="1"/>
          </p:cNvSpPr>
          <p:nvPr>
            <p:ph type="title"/>
          </p:nvPr>
        </p:nvSpPr>
        <p:spPr>
          <a:xfrm>
            <a:off x="2288956" y="132843"/>
            <a:ext cx="7680060" cy="523220"/>
          </a:xfrm>
        </p:spPr>
        <p:txBody>
          <a:bodyPr/>
          <a:lstStyle/>
          <a:p>
            <a:r>
              <a:rPr lang="en-US" dirty="0">
                <a:latin typeface="Calibri" panose="020F0502020204030204" pitchFamily="34" charset="0"/>
                <a:cs typeface="Calibri" panose="020F0502020204030204" pitchFamily="34" charset="0"/>
              </a:rPr>
              <a:t>EOD EXPERTISE</a:t>
            </a:r>
          </a:p>
        </p:txBody>
      </p:sp>
      <p:sp>
        <p:nvSpPr>
          <p:cNvPr id="8" name="Title 1">
            <a:extLst>
              <a:ext uri="{FF2B5EF4-FFF2-40B4-BE49-F238E27FC236}">
                <a16:creationId xmlns:a16="http://schemas.microsoft.com/office/drawing/2014/main" id="{E372C25D-57DE-ADF6-F1CE-56DF2B430FFC}"/>
              </a:ext>
            </a:extLst>
          </p:cNvPr>
          <p:cNvSpPr txBox="1">
            <a:spLocks/>
          </p:cNvSpPr>
          <p:nvPr/>
        </p:nvSpPr>
        <p:spPr>
          <a:xfrm>
            <a:off x="1808183" y="536233"/>
            <a:ext cx="8800021" cy="535531"/>
          </a:xfrm>
          <a:prstGeom prst="rect">
            <a:avLst/>
          </a:prstGeom>
          <a:solidFill>
            <a:srgbClr val="0070C0"/>
          </a:solidFill>
          <a:ln>
            <a:noFill/>
          </a:ln>
        </p:spPr>
        <p:txBody>
          <a:bodyPr wrap="square">
            <a:spAutoFit/>
          </a:bodyPr>
          <a:lstStyle>
            <a:lvl1pPr algn="ctr" defTabSz="914400" rtl="0" eaLnBrk="1" latinLnBrk="0" hangingPunct="1">
              <a:lnSpc>
                <a:spcPct val="90000"/>
              </a:lnSpc>
              <a:spcBef>
                <a:spcPct val="0"/>
              </a:spcBef>
              <a:buNone/>
              <a:defRPr lang="fr-BE" sz="2800" b="1" kern="1200">
                <a:solidFill>
                  <a:prstClr val="white"/>
                </a:solidFill>
                <a:latin typeface="Arial" panose="020B0604020202020204" pitchFamily="34" charset="0"/>
                <a:ea typeface="MS PGothic" pitchFamily="34" charset="-128"/>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IED/COMPLEX ATTACK RISK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2">
            <a:extLst>
              <a:ext uri="{FF2B5EF4-FFF2-40B4-BE49-F238E27FC236}">
                <a16:creationId xmlns:a16="http://schemas.microsoft.com/office/drawing/2014/main" id="{8BE79B18-6298-FE7A-70E7-E74676FAE6FD}"/>
              </a:ext>
            </a:extLst>
          </p:cNvPr>
          <p:cNvSpPr txBox="1"/>
          <p:nvPr/>
        </p:nvSpPr>
        <p:spPr>
          <a:xfrm>
            <a:off x="644249" y="2288829"/>
            <a:ext cx="377026" cy="369332"/>
          </a:xfrm>
          <a:prstGeom prst="rect">
            <a:avLst/>
          </a:prstGeom>
          <a:noFill/>
        </p:spPr>
        <p:txBody>
          <a:bodyPr wrap="none" rtlCol="0">
            <a:spAutoFit/>
          </a:bodyPr>
          <a:lstStyle/>
          <a:p>
            <a:r>
              <a:rPr lang="en-US">
                <a:solidFill>
                  <a:prstClr val="black"/>
                </a:solidFill>
                <a:latin typeface="Calibri" panose="020F0502020204030204"/>
              </a:rPr>
              <a:t>   </a:t>
            </a:r>
          </a:p>
        </p:txBody>
      </p:sp>
      <p:pic>
        <p:nvPicPr>
          <p:cNvPr id="10" name="Picture 5">
            <a:extLst>
              <a:ext uri="{FF2B5EF4-FFF2-40B4-BE49-F238E27FC236}">
                <a16:creationId xmlns:a16="http://schemas.microsoft.com/office/drawing/2014/main" id="{EACC025E-BBC5-3816-6C65-A1E004638784}"/>
              </a:ext>
            </a:extLst>
          </p:cNvPr>
          <p:cNvPicPr>
            <a:picLocks noChangeAspect="1"/>
          </p:cNvPicPr>
          <p:nvPr/>
        </p:nvPicPr>
        <p:blipFill>
          <a:blip r:embed="rId2"/>
          <a:stretch>
            <a:fillRect/>
          </a:stretch>
        </p:blipFill>
        <p:spPr>
          <a:xfrm>
            <a:off x="3320354" y="1202650"/>
            <a:ext cx="6619320" cy="3926848"/>
          </a:xfrm>
          <a:prstGeom prst="rect">
            <a:avLst/>
          </a:prstGeom>
        </p:spPr>
      </p:pic>
      <p:sp>
        <p:nvSpPr>
          <p:cNvPr id="11" name="TextBox 6">
            <a:extLst>
              <a:ext uri="{FF2B5EF4-FFF2-40B4-BE49-F238E27FC236}">
                <a16:creationId xmlns:a16="http://schemas.microsoft.com/office/drawing/2014/main" id="{8AC6EBEF-1BCD-8CD2-A372-FCA4FDD73CC5}"/>
              </a:ext>
            </a:extLst>
          </p:cNvPr>
          <p:cNvSpPr txBox="1"/>
          <p:nvPr/>
        </p:nvSpPr>
        <p:spPr>
          <a:xfrm>
            <a:off x="335821" y="5042118"/>
            <a:ext cx="11463522" cy="1815882"/>
          </a:xfrm>
          <a:prstGeom prst="rect">
            <a:avLst/>
          </a:prstGeom>
          <a:solidFill>
            <a:srgbClr val="FFFF00"/>
          </a:solidFill>
        </p:spPr>
        <p:txBody>
          <a:bodyPr wrap="square" lIns="91440" tIns="45720" rIns="91440" bIns="45720" rtlCol="0" anchor="t">
            <a:spAutoFit/>
          </a:bodyPr>
          <a:lstStyle/>
          <a:p>
            <a:pPr marL="171450" indent="-171450">
              <a:buFont typeface="Arial" panose="020B0604020202020204" pitchFamily="34" charset="0"/>
              <a:buChar char="•"/>
            </a:pPr>
            <a:r>
              <a:rPr lang="en-US" sz="1400">
                <a:solidFill>
                  <a:prstClr val="black"/>
                </a:solidFill>
                <a:latin typeface="Calibri" panose="020F0502020204030204"/>
              </a:rPr>
              <a:t>Small towns are forced crossing points-probability of suffering a reduction in speed is higher and increases the risk of suffering a complex attack.</a:t>
            </a:r>
            <a:endParaRPr lang="en-US" sz="1400">
              <a:solidFill>
                <a:prstClr val="black"/>
              </a:solidFill>
              <a:latin typeface="Calibri" panose="020F0502020204030204"/>
              <a:cs typeface="Calibri"/>
            </a:endParaRPr>
          </a:p>
          <a:p>
            <a:pPr marL="171450" indent="-171450">
              <a:buFont typeface="Arial" panose="020B0604020202020204" pitchFamily="34" charset="0"/>
              <a:buChar char="•"/>
            </a:pPr>
            <a:r>
              <a:rPr lang="en-US" sz="1400">
                <a:solidFill>
                  <a:prstClr val="black"/>
                </a:solidFill>
                <a:latin typeface="Calibri" panose="020F0502020204030204"/>
              </a:rPr>
              <a:t>It is assessed as  </a:t>
            </a:r>
            <a:r>
              <a:rPr lang="en-US" sz="1400">
                <a:solidFill>
                  <a:srgbClr val="FF0000"/>
                </a:solidFill>
                <a:latin typeface="Calibri" panose="020F0502020204030204"/>
              </a:rPr>
              <a:t>POSSIBLE</a:t>
            </a:r>
            <a:r>
              <a:rPr lang="en-US" sz="1400">
                <a:solidFill>
                  <a:prstClr val="black"/>
                </a:solidFill>
                <a:latin typeface="Calibri" panose="020F0502020204030204"/>
              </a:rPr>
              <a:t> that a complex attack would </a:t>
            </a:r>
            <a:r>
              <a:rPr lang="en-US" sz="1400">
                <a:solidFill>
                  <a:srgbClr val="FF0000"/>
                </a:solidFill>
                <a:latin typeface="Calibri" panose="020F0502020204030204"/>
              </a:rPr>
              <a:t>be carried out by VBIED activated by radio control system </a:t>
            </a:r>
            <a:r>
              <a:rPr lang="en-US" sz="1400">
                <a:solidFill>
                  <a:prstClr val="black"/>
                </a:solidFill>
                <a:latin typeface="Calibri" panose="020F0502020204030204"/>
              </a:rPr>
              <a:t>at the entrances and exits of the localities, adding SAF.</a:t>
            </a:r>
            <a:endParaRPr lang="en-US" sz="1400">
              <a:solidFill>
                <a:prstClr val="black"/>
              </a:solidFill>
              <a:latin typeface="Calibri" panose="020F0502020204030204"/>
              <a:cs typeface="Calibri"/>
            </a:endParaRPr>
          </a:p>
          <a:p>
            <a:pPr marL="171450" indent="-171450">
              <a:buFont typeface="Arial" panose="020B0604020202020204" pitchFamily="34" charset="0"/>
              <a:buChar char="•"/>
            </a:pPr>
            <a:r>
              <a:rPr lang="en-US" sz="1400">
                <a:solidFill>
                  <a:prstClr val="black"/>
                </a:solidFill>
                <a:latin typeface="Calibri" panose="020F0502020204030204"/>
              </a:rPr>
              <a:t>The placing of </a:t>
            </a:r>
            <a:r>
              <a:rPr lang="en-US" sz="1400">
                <a:solidFill>
                  <a:srgbClr val="FF0000"/>
                </a:solidFill>
                <a:latin typeface="Calibri" panose="020F0502020204030204"/>
              </a:rPr>
              <a:t>(RC)IEDs in wrecked cars to initiate a </a:t>
            </a:r>
            <a:r>
              <a:rPr lang="en-US" sz="1400" err="1">
                <a:solidFill>
                  <a:srgbClr val="FF0000"/>
                </a:solidFill>
                <a:latin typeface="Calibri" panose="020F0502020204030204"/>
              </a:rPr>
              <a:t>Cx</a:t>
            </a:r>
            <a:r>
              <a:rPr lang="en-US" sz="1400">
                <a:solidFill>
                  <a:srgbClr val="FF0000"/>
                </a:solidFill>
                <a:latin typeface="Calibri" panose="020F0502020204030204"/>
              </a:rPr>
              <a:t> ATK is habitual TTP of KM</a:t>
            </a:r>
            <a:r>
              <a:rPr lang="en-US" sz="1400">
                <a:solidFill>
                  <a:prstClr val="black"/>
                </a:solidFill>
                <a:latin typeface="Calibri" panose="020F0502020204030204"/>
              </a:rPr>
              <a:t>. Recommended not to pass a wrecked car without a proper VP check</a:t>
            </a:r>
            <a:endParaRPr lang="en-US" sz="1400">
              <a:solidFill>
                <a:prstClr val="black"/>
              </a:solidFill>
              <a:latin typeface="Calibri" panose="020F0502020204030204"/>
              <a:cs typeface="Calibri"/>
            </a:endParaRPr>
          </a:p>
          <a:p>
            <a:pPr marL="171450" indent="-171450">
              <a:buFont typeface="Arial" panose="020B0604020202020204" pitchFamily="34" charset="0"/>
              <a:buChar char="•"/>
            </a:pPr>
            <a:r>
              <a:rPr lang="en-US" sz="1400">
                <a:solidFill>
                  <a:prstClr val="black"/>
                </a:solidFill>
                <a:latin typeface="Calibri" panose="020F0502020204030204"/>
              </a:rPr>
              <a:t>The placing of </a:t>
            </a:r>
            <a:r>
              <a:rPr lang="en-US" sz="1400">
                <a:solidFill>
                  <a:srgbClr val="FF0000"/>
                </a:solidFill>
                <a:latin typeface="Calibri" panose="020F0502020204030204"/>
              </a:rPr>
              <a:t>RCIEDs in paved roads is POSSIBLE </a:t>
            </a:r>
            <a:r>
              <a:rPr lang="en-US" sz="1400">
                <a:solidFill>
                  <a:prstClr val="black"/>
                </a:solidFill>
                <a:latin typeface="Calibri" panose="020F0502020204030204"/>
              </a:rPr>
              <a:t>because the use of this TTP against IF in FEB23.</a:t>
            </a:r>
            <a:endParaRPr lang="en-US" sz="1400">
              <a:solidFill>
                <a:prstClr val="black"/>
              </a:solidFill>
              <a:latin typeface="Calibri" panose="020F0502020204030204"/>
              <a:cs typeface="Calibri"/>
            </a:endParaRPr>
          </a:p>
          <a:p>
            <a:pPr marL="171450" indent="-171450">
              <a:buFont typeface="Arial" panose="020B0604020202020204" pitchFamily="34" charset="0"/>
              <a:buChar char="•"/>
            </a:pPr>
            <a:r>
              <a:rPr lang="en-US" sz="1400">
                <a:solidFill>
                  <a:prstClr val="black"/>
                </a:solidFill>
                <a:latin typeface="Calibri" panose="020F0502020204030204"/>
              </a:rPr>
              <a:t>The VOIED remains the most used IED type in MALI as these are the cheapest to produce and the easiest to emplace.</a:t>
            </a:r>
            <a:endParaRPr lang="en-US" sz="1400">
              <a:solidFill>
                <a:prstClr val="black"/>
              </a:solidFill>
              <a:latin typeface="Calibri" panose="020F0502020204030204"/>
              <a:cs typeface="Calibri"/>
            </a:endParaRPr>
          </a:p>
          <a:p>
            <a:r>
              <a:rPr lang="en-US" sz="1400">
                <a:solidFill>
                  <a:prstClr val="black"/>
                </a:solidFill>
                <a:latin typeface="Calibri" panose="020F0502020204030204"/>
              </a:rPr>
              <a:t>     However, VOIEDs do not discriminate between security forces and LP. Because of that it is </a:t>
            </a:r>
            <a:r>
              <a:rPr lang="en-US" sz="1400">
                <a:solidFill>
                  <a:srgbClr val="FF0000"/>
                </a:solidFill>
                <a:latin typeface="Calibri" panose="020F0502020204030204"/>
              </a:rPr>
              <a:t>UNLIKELY</a:t>
            </a:r>
            <a:r>
              <a:rPr lang="en-US" sz="1400">
                <a:solidFill>
                  <a:prstClr val="black"/>
                </a:solidFill>
                <a:latin typeface="Calibri" panose="020F0502020204030204"/>
              </a:rPr>
              <a:t> the use of this type against EUTM going out from the city.</a:t>
            </a:r>
            <a:endParaRPr lang="en-US" sz="1400">
              <a:solidFill>
                <a:prstClr val="black"/>
              </a:solidFill>
              <a:latin typeface="Calibri" panose="020F0502020204030204"/>
              <a:cs typeface="Calibri"/>
            </a:endParaRPr>
          </a:p>
        </p:txBody>
      </p:sp>
      <p:pic>
        <p:nvPicPr>
          <p:cNvPr id="12" name="Picture 7">
            <a:extLst>
              <a:ext uri="{FF2B5EF4-FFF2-40B4-BE49-F238E27FC236}">
                <a16:creationId xmlns:a16="http://schemas.microsoft.com/office/drawing/2014/main" id="{E4BF1009-B03F-5C75-7CFB-D6D277B5D862}"/>
              </a:ext>
            </a:extLst>
          </p:cNvPr>
          <p:cNvPicPr>
            <a:picLocks noChangeAspect="1"/>
          </p:cNvPicPr>
          <p:nvPr/>
        </p:nvPicPr>
        <p:blipFill>
          <a:blip r:embed="rId3"/>
          <a:stretch>
            <a:fillRect/>
          </a:stretch>
        </p:blipFill>
        <p:spPr>
          <a:xfrm>
            <a:off x="34649" y="1357678"/>
            <a:ext cx="3063524" cy="2405062"/>
          </a:xfrm>
          <a:prstGeom prst="rect">
            <a:avLst/>
          </a:prstGeom>
        </p:spPr>
      </p:pic>
    </p:spTree>
    <p:extLst>
      <p:ext uri="{BB962C8B-B14F-4D97-AF65-F5344CB8AC3E}">
        <p14:creationId xmlns:p14="http://schemas.microsoft.com/office/powerpoint/2010/main" val="2510704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0B6F1A-8728-DFB1-A540-0C4D5683F585}"/>
              </a:ext>
            </a:extLst>
          </p:cNvPr>
          <p:cNvSpPr>
            <a:spLocks noGrp="1"/>
          </p:cNvSpPr>
          <p:nvPr>
            <p:ph type="title"/>
          </p:nvPr>
        </p:nvSpPr>
        <p:spPr>
          <a:xfrm>
            <a:off x="2288956" y="209757"/>
            <a:ext cx="7680060" cy="523220"/>
          </a:xfrm>
        </p:spPr>
        <p:txBody>
          <a:bodyPr/>
          <a:lstStyle/>
          <a:p>
            <a:r>
              <a:rPr lang="en-US" dirty="0">
                <a:latin typeface="Calibri" panose="020F0502020204030204" pitchFamily="34" charset="0"/>
                <a:cs typeface="Calibri" panose="020F0502020204030204" pitchFamily="34" charset="0"/>
              </a:rPr>
              <a:t>EOD EXPERTISE</a:t>
            </a:r>
          </a:p>
        </p:txBody>
      </p:sp>
      <p:sp>
        <p:nvSpPr>
          <p:cNvPr id="4" name="Title 1">
            <a:extLst>
              <a:ext uri="{FF2B5EF4-FFF2-40B4-BE49-F238E27FC236}">
                <a16:creationId xmlns:a16="http://schemas.microsoft.com/office/drawing/2014/main" id="{6733C8A0-E7AB-0F4E-7459-CC99D50A5EEF}"/>
              </a:ext>
            </a:extLst>
          </p:cNvPr>
          <p:cNvSpPr txBox="1">
            <a:spLocks/>
          </p:cNvSpPr>
          <p:nvPr/>
        </p:nvSpPr>
        <p:spPr>
          <a:xfrm>
            <a:off x="1405127" y="677456"/>
            <a:ext cx="9381744" cy="484632"/>
          </a:xfrm>
          <a:prstGeom prst="rect">
            <a:avLst/>
          </a:prstGeom>
          <a:solidFill>
            <a:srgbClr val="0070C0"/>
          </a:solidFill>
          <a:ln>
            <a:noFill/>
          </a:ln>
        </p:spPr>
        <p:txBody>
          <a:bodyPr wrap="square">
            <a:spAutoFit/>
          </a:bodyPr>
          <a:lstStyle>
            <a:lvl1pPr algn="ctr" defTabSz="914400" rtl="0" eaLnBrk="1" latinLnBrk="0" hangingPunct="1">
              <a:lnSpc>
                <a:spcPct val="90000"/>
              </a:lnSpc>
              <a:spcBef>
                <a:spcPct val="0"/>
              </a:spcBef>
              <a:buNone/>
              <a:defRPr lang="fr-BE" sz="2800" b="1" kern="1200">
                <a:solidFill>
                  <a:prstClr val="white"/>
                </a:solidFill>
                <a:latin typeface="Arial" panose="020B0604020202020204" pitchFamily="34" charset="0"/>
                <a:ea typeface="MS PGothic" pitchFamily="34" charset="-128"/>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EOD RECOMMENDATIONS</a:t>
            </a:r>
          </a:p>
        </p:txBody>
      </p:sp>
      <p:sp>
        <p:nvSpPr>
          <p:cNvPr id="5" name="TextBox 4">
            <a:extLst>
              <a:ext uri="{FF2B5EF4-FFF2-40B4-BE49-F238E27FC236}">
                <a16:creationId xmlns:a16="http://schemas.microsoft.com/office/drawing/2014/main" id="{CB716202-1864-D4C4-C759-433F3152E8E4}"/>
              </a:ext>
            </a:extLst>
          </p:cNvPr>
          <p:cNvSpPr txBox="1"/>
          <p:nvPr/>
        </p:nvSpPr>
        <p:spPr>
          <a:xfrm>
            <a:off x="54745" y="1106567"/>
            <a:ext cx="12082509" cy="563231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b="1" i="0" u="sng" strike="noStrike" kern="0" cap="none" spc="0" normalizeH="0" baseline="0" noProof="0" dirty="0">
                <a:ln>
                  <a:noFill/>
                </a:ln>
                <a:solidFill>
                  <a:srgbClr val="000000"/>
                </a:solidFill>
                <a:effectLst/>
                <a:uLnTx/>
                <a:uFillTx/>
              </a:rPr>
              <a:t>SUMMARY from 01MAR16 to 10APR23:</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k-SK" sz="1800" b="0" i="0" u="none" strike="noStrike" kern="0" cap="none" spc="0" normalizeH="0" baseline="0" noProof="0" dirty="0">
                <a:ln>
                  <a:noFill/>
                </a:ln>
                <a:solidFill>
                  <a:srgbClr val="000000"/>
                </a:solidFill>
                <a:effectLst/>
                <a:uLnTx/>
                <a:uFillTx/>
              </a:rPr>
              <a:t>approx. 2088 EO incidents in MALI with confirmed RCIED incidents rate </a:t>
            </a:r>
            <a:r>
              <a:rPr kumimoji="0" lang="en-US" sz="1800" b="0" i="0" u="none" strike="noStrike" kern="0" cap="none" spc="0" normalizeH="0" baseline="0" noProof="0" dirty="0">
                <a:ln>
                  <a:noFill/>
                </a:ln>
                <a:solidFill>
                  <a:srgbClr val="000000"/>
                </a:solidFill>
                <a:effectLst/>
                <a:uLnTx/>
                <a:uFillTx/>
              </a:rPr>
              <a:t>4,4</a:t>
            </a:r>
            <a:r>
              <a:rPr kumimoji="0" lang="sk-SK" sz="1800" b="0" i="0" u="none" strike="noStrike" kern="0" cap="none" spc="0" normalizeH="0" baseline="0" noProof="0" dirty="0">
                <a:ln>
                  <a:noFill/>
                </a:ln>
                <a:solidFill>
                  <a:srgbClr val="000000"/>
                </a:solidFill>
                <a:effectLst/>
                <a:uLnTx/>
                <a:uFillTx/>
              </a:rPr>
              <a:t>%</a:t>
            </a:r>
            <a:r>
              <a:rPr kumimoji="0" lang="en-US" sz="1800" b="0" i="0" u="none" strike="noStrike" kern="0" cap="none" spc="0" normalizeH="0" baseline="0" noProof="0" dirty="0">
                <a:ln>
                  <a:noFill/>
                </a:ln>
                <a:solidFill>
                  <a:srgbClr val="000000"/>
                </a:solidFill>
                <a:effectLst/>
                <a:uLnTx/>
                <a:uFillTx/>
              </a:rPr>
              <a:t> </a:t>
            </a:r>
            <a:r>
              <a:rPr kumimoji="0" lang="sk-SK" sz="1800" b="0" i="0" u="none" strike="noStrike" kern="0" cap="none" spc="0" normalizeH="0" baseline="0" noProof="0" dirty="0">
                <a:ln>
                  <a:noFill/>
                </a:ln>
                <a:solidFill>
                  <a:srgbClr val="000000"/>
                </a:solidFill>
                <a:effectLst/>
                <a:uLnTx/>
                <a:uFillTx/>
              </a:rPr>
              <a:t>(overall in country).  </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k-SK" sz="1800" b="0" i="0" u="none" strike="noStrike" kern="0" cap="none" spc="0" normalizeH="0" baseline="0" noProof="0" dirty="0">
                <a:ln>
                  <a:noFill/>
                </a:ln>
                <a:solidFill>
                  <a:srgbClr val="000000"/>
                </a:solidFill>
                <a:effectLst/>
                <a:uLnTx/>
                <a:uFillTx/>
              </a:rPr>
              <a:t>52 EO incidents in KOULIKORO (incl. BAMAKO) – 2 confirmed incidents with RCIED (approx. + 6 extra from category  OTHER/UNKNOWN) – 7 years probability</a:t>
            </a:r>
            <a:r>
              <a:rPr kumimoji="0" lang="en-US" sz="1800" b="0" i="0" u="none" strike="noStrike" kern="0" cap="none" spc="0" normalizeH="0" baseline="0" noProof="0" dirty="0">
                <a:ln>
                  <a:noFill/>
                </a:ln>
                <a:solidFill>
                  <a:srgbClr val="000000"/>
                </a:solidFill>
                <a:effectLst/>
                <a:uLnTx/>
                <a:uFillTx/>
              </a:rPr>
              <a:t> </a:t>
            </a:r>
            <a:r>
              <a:rPr kumimoji="0" lang="sk-SK" sz="1800" b="0" i="0" u="none" strike="noStrike" kern="0" cap="none" spc="0" normalizeH="0" baseline="0" noProof="0" dirty="0">
                <a:ln>
                  <a:noFill/>
                </a:ln>
                <a:solidFill>
                  <a:srgbClr val="000000"/>
                </a:solidFill>
                <a:effectLst/>
                <a:uLnTx/>
                <a:uFillTx/>
              </a:rPr>
              <a:t>of RCIED </a:t>
            </a:r>
            <a:r>
              <a:rPr kumimoji="0" lang="en-US" sz="1800" b="0" i="0" u="none" strike="noStrike" kern="0" cap="none" spc="0" normalizeH="0" baseline="0" noProof="0" dirty="0">
                <a:ln>
                  <a:noFill/>
                </a:ln>
                <a:solidFill>
                  <a:srgbClr val="000000"/>
                </a:solidFill>
                <a:effectLst/>
                <a:uLnTx/>
                <a:uFillTx/>
              </a:rPr>
              <a:t>= 15</a:t>
            </a:r>
            <a:r>
              <a:rPr kumimoji="0" lang="sk-SK" sz="1800" b="0" i="0" u="none" strike="noStrike" kern="0" cap="none" spc="0" normalizeH="0" baseline="0" noProof="0" dirty="0">
                <a:ln>
                  <a:noFill/>
                </a:ln>
                <a:solidFill>
                  <a:srgbClr val="000000"/>
                </a:solidFill>
                <a:effectLst/>
                <a:uLnTx/>
                <a:uFillTx/>
              </a:rPr>
              <a:t>% (KKO).</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k-SK" sz="1800" b="0" i="0" u="none" strike="noStrike" kern="0" cap="none" spc="0" normalizeH="0" baseline="0" noProof="0" dirty="0">
                <a:ln>
                  <a:noFill/>
                </a:ln>
                <a:solidFill>
                  <a:srgbClr val="000000"/>
                </a:solidFill>
                <a:effectLst/>
                <a:uLnTx/>
                <a:uFillTx/>
              </a:rPr>
              <a:t>NO know neither confirmed EO incidents on MSR DOLPHIN </a:t>
            </a:r>
            <a:r>
              <a:rPr kumimoji="0" lang="sk-SK" sz="1800" b="0" i="0" u="none" strike="noStrike" kern="0" cap="none" spc="0" normalizeH="0" baseline="0" noProof="0" dirty="0">
                <a:ln>
                  <a:noFill/>
                </a:ln>
                <a:solidFill>
                  <a:srgbClr val="000000"/>
                </a:solidFill>
                <a:effectLst/>
                <a:uLnTx/>
                <a:uFillTx/>
                <a:sym typeface="Calibri"/>
              </a:rPr>
              <a:t>&amp; MSR ELEPHANT between BKO and KTC (Koulikoro city).</a:t>
            </a:r>
            <a:endParaRPr kumimoji="0" lang="sk-SK" sz="1800" b="0" i="0" u="none" strike="noStrike" kern="0" cap="none" spc="0" normalizeH="0" baseline="0" noProof="0" dirty="0">
              <a:ln>
                <a:noFill/>
              </a:ln>
              <a:solidFill>
                <a:srgbClr val="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sk-SK" sz="1800" b="1" i="0" u="sng" strike="noStrike" kern="0" cap="none" spc="0" normalizeH="0" baseline="0" noProof="0" dirty="0">
              <a:ln>
                <a:noFill/>
              </a:ln>
              <a:solidFill>
                <a:srgbClr val="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sk-SK" sz="1800" b="1" i="0" u="sng" strike="noStrike" kern="0" cap="none" spc="0" normalizeH="0" baseline="0" noProof="0" dirty="0">
                <a:ln>
                  <a:noFill/>
                </a:ln>
                <a:solidFill>
                  <a:srgbClr val="000000"/>
                </a:solidFill>
                <a:effectLst/>
                <a:uLnTx/>
                <a:uFillTx/>
              </a:rPr>
              <a:t>CONCLUSIONS:</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rPr>
              <a:t>It is </a:t>
            </a:r>
            <a:r>
              <a:rPr kumimoji="0" lang="en-US" sz="1800" b="0" i="0" u="none" strike="noStrike" kern="0" cap="none" spc="0" normalizeH="0" baseline="0" noProof="0" dirty="0">
                <a:ln>
                  <a:noFill/>
                </a:ln>
                <a:solidFill>
                  <a:srgbClr val="000000"/>
                </a:solidFill>
                <a:effectLst/>
                <a:highlight>
                  <a:srgbClr val="FFFF00"/>
                </a:highlight>
                <a:uLnTx/>
                <a:uFillTx/>
              </a:rPr>
              <a:t>unlikely that the EO threat will be </a:t>
            </a:r>
            <a:r>
              <a:rPr kumimoji="0" lang="sk-SK" sz="1800" b="0" i="0" u="none" strike="noStrike" kern="0" cap="none" spc="0" normalizeH="0" baseline="0" noProof="0" dirty="0">
                <a:ln>
                  <a:noFill/>
                </a:ln>
                <a:solidFill>
                  <a:srgbClr val="000000"/>
                </a:solidFill>
                <a:effectLst/>
                <a:highlight>
                  <a:srgbClr val="FFFF00"/>
                </a:highlight>
                <a:uLnTx/>
                <a:uFillTx/>
              </a:rPr>
              <a:t>located </a:t>
            </a:r>
            <a:r>
              <a:rPr kumimoji="0" lang="en-US" sz="1800" b="0" i="0" u="none" strike="noStrike" kern="0" cap="none" spc="0" normalizeH="0" baseline="0" noProof="0" dirty="0">
                <a:ln>
                  <a:noFill/>
                </a:ln>
                <a:solidFill>
                  <a:srgbClr val="000000"/>
                </a:solidFill>
                <a:effectLst/>
                <a:highlight>
                  <a:srgbClr val="FFFF00"/>
                </a:highlight>
                <a:uLnTx/>
                <a:uFillTx/>
              </a:rPr>
              <a:t>directly on the MSR ELPHANT</a:t>
            </a:r>
            <a:r>
              <a:rPr kumimoji="0" lang="sk-SK" sz="1800" b="0" i="0" u="none" strike="noStrike" kern="0" cap="none" spc="0" normalizeH="0" baseline="0" noProof="0" dirty="0">
                <a:ln>
                  <a:noFill/>
                </a:ln>
                <a:solidFill>
                  <a:srgbClr val="000000"/>
                </a:solidFill>
                <a:effectLst/>
                <a:highlight>
                  <a:srgbClr val="FFFF00"/>
                </a:highlight>
                <a:uLnTx/>
                <a:uFillTx/>
              </a:rPr>
              <a:t> and/or MSR DOLPHIN</a:t>
            </a:r>
            <a:r>
              <a:rPr kumimoji="0" lang="en-US" sz="1800" b="0" i="0" u="none" strike="noStrike" kern="0" cap="none" spc="0" normalizeH="0" baseline="0" noProof="0" dirty="0">
                <a:ln>
                  <a:noFill/>
                </a:ln>
                <a:solidFill>
                  <a:srgbClr val="000000"/>
                </a:solidFill>
                <a:effectLst/>
                <a:uLnTx/>
                <a:uFillTx/>
              </a:rPr>
              <a:t>, but </a:t>
            </a:r>
            <a:r>
              <a:rPr kumimoji="0" lang="sk-SK" sz="1800" b="0" i="0" u="none" strike="noStrike" kern="0" cap="none" spc="0" normalizeH="0" baseline="0" noProof="0" dirty="0">
                <a:ln>
                  <a:noFill/>
                </a:ln>
                <a:solidFill>
                  <a:srgbClr val="000000"/>
                </a:solidFill>
                <a:effectLst/>
                <a:uLnTx/>
                <a:uFillTx/>
              </a:rPr>
              <a:t>their use is possible</a:t>
            </a:r>
            <a:r>
              <a:rPr kumimoji="0" lang="en-US" sz="1800" b="0" i="0" u="none" strike="noStrike" kern="0" cap="none" spc="0" normalizeH="0" baseline="0" noProof="0" dirty="0">
                <a:ln>
                  <a:noFill/>
                </a:ln>
                <a:solidFill>
                  <a:srgbClr val="000000"/>
                </a:solidFill>
                <a:effectLst/>
                <a:uLnTx/>
                <a:uFillTx/>
              </a:rPr>
              <a:t> on the side roads - minimizing the use of side roads, or </a:t>
            </a:r>
            <a:r>
              <a:rPr kumimoji="0" lang="sk-SK" sz="1800" b="0" i="0" u="none" strike="noStrike" kern="0" cap="none" spc="0" normalizeH="0" baseline="0" noProof="0" dirty="0">
                <a:ln>
                  <a:noFill/>
                </a:ln>
                <a:solidFill>
                  <a:srgbClr val="000000"/>
                </a:solidFill>
                <a:effectLst/>
                <a:uLnTx/>
                <a:uFillTx/>
              </a:rPr>
              <a:t>search</a:t>
            </a:r>
            <a:r>
              <a:rPr kumimoji="0" lang="en-US" sz="1800" b="0" i="0" u="none" strike="noStrike" kern="0" cap="none" spc="0" normalizeH="0" baseline="0" noProof="0" dirty="0">
                <a:ln>
                  <a:noFill/>
                </a:ln>
                <a:solidFill>
                  <a:srgbClr val="000000"/>
                </a:solidFill>
                <a:effectLst/>
                <a:uLnTx/>
                <a:uFillTx/>
              </a:rPr>
              <a:t> for IED indicators or suspicious LP behaviors.</a:t>
            </a:r>
            <a:endParaRPr kumimoji="0" lang="sk-SK" sz="1800" b="0" i="0" u="none" strike="noStrike" kern="0" cap="none" spc="0" normalizeH="0" baseline="0" noProof="0" dirty="0">
              <a:ln>
                <a:noFill/>
              </a:ln>
              <a:solidFill>
                <a:srgbClr val="00000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sk-SK" sz="1800" b="0" i="0" u="none" strike="noStrike" kern="0" cap="none" spc="0" normalizeH="0" baseline="0" noProof="0" dirty="0">
              <a:ln>
                <a:noFill/>
              </a:ln>
              <a:solidFill>
                <a:srgbClr val="00000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srgbClr val="000000"/>
                </a:solidFill>
                <a:effectLst/>
                <a:uLnTx/>
                <a:uFillTx/>
              </a:rPr>
              <a:t>The typical </a:t>
            </a:r>
            <a:r>
              <a:rPr kumimoji="0" lang="sk-SK" sz="1800" b="0" i="0" u="none" strike="noStrike" kern="0" cap="none" spc="0" normalizeH="0" baseline="0" noProof="0" dirty="0">
                <a:ln>
                  <a:noFill/>
                </a:ln>
                <a:solidFill>
                  <a:srgbClr val="000000"/>
                </a:solidFill>
                <a:effectLst/>
                <a:uLnTx/>
                <a:uFillTx/>
              </a:rPr>
              <a:t>weight</a:t>
            </a:r>
            <a:r>
              <a:rPr kumimoji="0" lang="en-US" sz="1800" b="0" i="0" u="none" strike="noStrike" kern="0" cap="none" spc="0" normalizeH="0" baseline="0" noProof="0" dirty="0">
                <a:ln>
                  <a:noFill/>
                </a:ln>
                <a:solidFill>
                  <a:srgbClr val="000000"/>
                </a:solidFill>
                <a:effectLst/>
                <a:uLnTx/>
                <a:uFillTx/>
              </a:rPr>
              <a:t> of </a:t>
            </a:r>
            <a:r>
              <a:rPr kumimoji="0" lang="sk-SK" sz="1800" b="0" i="0" u="none" strike="noStrike" kern="0" cap="none" spc="0" normalizeH="0" baseline="0" noProof="0" dirty="0">
                <a:ln>
                  <a:noFill/>
                </a:ln>
                <a:solidFill>
                  <a:srgbClr val="000000"/>
                </a:solidFill>
                <a:effectLst/>
                <a:uLnTx/>
                <a:uFillTx/>
              </a:rPr>
              <a:t>main charge </a:t>
            </a:r>
            <a:r>
              <a:rPr kumimoji="0" lang="en-US" sz="1800" b="0" i="0" u="none" strike="noStrike" kern="0" cap="none" spc="0" normalizeH="0" baseline="0" noProof="0" dirty="0">
                <a:ln>
                  <a:noFill/>
                </a:ln>
                <a:solidFill>
                  <a:srgbClr val="000000"/>
                </a:solidFill>
                <a:effectLst/>
                <a:uLnTx/>
                <a:uFillTx/>
              </a:rPr>
              <a:t> is approximately 10-30 kg</a:t>
            </a:r>
            <a:r>
              <a:rPr kumimoji="0" lang="sk-SK" sz="1800" b="0" i="0" u="none" strike="noStrike" kern="0" cap="none" spc="0" normalizeH="0" baseline="0" noProof="0" dirty="0">
                <a:ln>
                  <a:noFill/>
                </a:ln>
                <a:solidFill>
                  <a:srgbClr val="000000"/>
                </a:solidFill>
                <a:effectLst/>
                <a:uLnTx/>
                <a:uFillTx/>
              </a:rPr>
              <a:t> (HME)</a:t>
            </a:r>
            <a:r>
              <a:rPr kumimoji="0" lang="en-US" sz="1800" b="0" i="0" u="none" strike="noStrike" kern="0" cap="none" spc="0" normalizeH="0" baseline="0" noProof="0" dirty="0">
                <a:ln>
                  <a:noFill/>
                </a:ln>
                <a:solidFill>
                  <a:srgbClr val="000000"/>
                </a:solidFill>
                <a:effectLst/>
                <a:uLnTx/>
                <a:uFillTx/>
              </a:rPr>
              <a:t> - for mitigation</a:t>
            </a:r>
            <a:r>
              <a:rPr kumimoji="0" lang="sk-SK" sz="1800" b="0" i="0" u="none" strike="noStrike" kern="0" cap="none" spc="0" normalizeH="0" baseline="0" noProof="0" dirty="0">
                <a:ln>
                  <a:noFill/>
                </a:ln>
                <a:solidFill>
                  <a:srgbClr val="000000"/>
                </a:solidFill>
                <a:effectLst/>
                <a:uLnTx/>
                <a:uFillTx/>
              </a:rPr>
              <a:t> </a:t>
            </a:r>
            <a:r>
              <a:rPr kumimoji="0" lang="en-US" sz="1800" b="0" i="0" u="none" strike="noStrike" kern="0" cap="none" spc="0" normalizeH="0" baseline="0" noProof="0" dirty="0">
                <a:ln>
                  <a:noFill/>
                </a:ln>
                <a:solidFill>
                  <a:srgbClr val="000000"/>
                </a:solidFill>
                <a:effectLst/>
                <a:uLnTx/>
                <a:uFillTx/>
              </a:rPr>
              <a:t>MRAP vehicles are </a:t>
            </a:r>
            <a:r>
              <a:rPr kumimoji="0" lang="sk-SK" sz="1800" b="0" i="0" u="none" strike="noStrike" kern="0" cap="none" spc="0" normalizeH="0" baseline="0" noProof="0" dirty="0">
                <a:ln>
                  <a:noFill/>
                </a:ln>
                <a:solidFill>
                  <a:srgbClr val="000000"/>
                </a:solidFill>
                <a:effectLst/>
                <a:uLnTx/>
                <a:uFillTx/>
              </a:rPr>
              <a:t>recommended to be used on side roads</a:t>
            </a:r>
            <a:r>
              <a:rPr kumimoji="0" lang="en-US" sz="1800" b="0" i="0" u="none" strike="noStrike" kern="0" cap="none" spc="0" normalizeH="0" baseline="0" noProof="0" dirty="0">
                <a:ln>
                  <a:noFill/>
                </a:ln>
                <a:solidFill>
                  <a:srgbClr val="000000"/>
                </a:solidFill>
                <a:effectLst/>
                <a:uLnTx/>
                <a:uFillTx/>
              </a:rPr>
              <a:t>.</a:t>
            </a:r>
            <a:endParaRPr kumimoji="0" lang="sk-SK" sz="1800" b="0" i="0" u="none" strike="noStrike" kern="0" cap="none" spc="0" normalizeH="0" baseline="0" noProof="0" dirty="0">
              <a:ln>
                <a:noFill/>
              </a:ln>
              <a:solidFill>
                <a:srgbClr val="00000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sk-SK" sz="1800" b="0" i="0" u="none" strike="noStrike" kern="0" cap="none" spc="0" normalizeH="0" baseline="0" noProof="0" dirty="0">
              <a:ln>
                <a:noFill/>
              </a:ln>
              <a:solidFill>
                <a:srgbClr val="000000"/>
              </a:solidFill>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k-SK" sz="1800" b="0" i="0" u="none" strike="noStrike" kern="0" cap="none" spc="0" normalizeH="0" baseline="0" noProof="0" dirty="0">
                <a:ln>
                  <a:noFill/>
                </a:ln>
                <a:solidFill>
                  <a:srgbClr val="000000"/>
                </a:solidFill>
                <a:effectLst/>
                <a:uLnTx/>
                <a:uFillTx/>
              </a:rPr>
              <a:t>Overally, The most used type </a:t>
            </a:r>
            <a:r>
              <a:rPr kumimoji="0" lang="en-US" sz="1800" b="0" i="0" u="none" strike="noStrike" kern="0" cap="none" spc="0" normalizeH="0" baseline="0" noProof="0" dirty="0">
                <a:ln>
                  <a:noFill/>
                </a:ln>
                <a:solidFill>
                  <a:srgbClr val="000000"/>
                </a:solidFill>
                <a:effectLst/>
                <a:uLnTx/>
                <a:uFillTx/>
              </a:rPr>
              <a:t>of IEDs </a:t>
            </a:r>
            <a:r>
              <a:rPr kumimoji="0" lang="sk-SK" sz="1800" b="0" i="0" u="none" strike="noStrike" kern="0" cap="none" spc="0" normalizeH="0" baseline="0" noProof="0" dirty="0">
                <a:ln>
                  <a:noFill/>
                </a:ln>
                <a:solidFill>
                  <a:srgbClr val="000000"/>
                </a:solidFill>
                <a:effectLst/>
                <a:uLnTx/>
                <a:uFillTx/>
              </a:rPr>
              <a:t>in MALI is the</a:t>
            </a:r>
            <a:r>
              <a:rPr kumimoji="0" lang="en-US" sz="1800" b="0" i="0" u="none" strike="noStrike" kern="0" cap="none" spc="0" normalizeH="0" baseline="0" noProof="0" dirty="0">
                <a:ln>
                  <a:noFill/>
                </a:ln>
                <a:solidFill>
                  <a:srgbClr val="000000"/>
                </a:solidFill>
                <a:effectLst/>
                <a:uLnTx/>
                <a:uFillTx/>
              </a:rPr>
              <a:t> VOIED (Victim-Operated Improvised Explosive Device), followed by </a:t>
            </a:r>
            <a:r>
              <a:rPr kumimoji="0" lang="sk-SK" sz="1800" b="0" i="0" u="none" strike="noStrike" kern="0" cap="none" spc="0" normalizeH="0" baseline="0" noProof="0" dirty="0">
                <a:ln>
                  <a:noFill/>
                </a:ln>
                <a:solidFill>
                  <a:srgbClr val="000000"/>
                </a:solidFill>
                <a:effectLst/>
                <a:uLnTx/>
                <a:uFillTx/>
              </a:rPr>
              <a:t>the COIED incl. RCIED</a:t>
            </a:r>
            <a:r>
              <a:rPr kumimoji="0" lang="en-US" sz="1800" b="0" i="0" u="none" strike="noStrike" kern="0" cap="none" spc="0" normalizeH="0" baseline="0" noProof="0" dirty="0">
                <a:ln>
                  <a:noFill/>
                </a:ln>
                <a:solidFill>
                  <a:srgbClr val="000000"/>
                </a:solidFill>
                <a:effectLst/>
                <a:uLnTx/>
                <a:uFillTx/>
              </a:rPr>
              <a:t> –</a:t>
            </a:r>
            <a:r>
              <a:rPr kumimoji="0" lang="sk-SK" sz="1800" b="0" i="0" u="none" strike="noStrike" kern="0" cap="none" spc="0" normalizeH="0" baseline="0" noProof="0" dirty="0">
                <a:ln>
                  <a:noFill/>
                </a:ln>
                <a:solidFill>
                  <a:srgbClr val="000000"/>
                </a:solidFill>
                <a:effectLst/>
                <a:uLnTx/>
                <a:uFillTx/>
              </a:rPr>
              <a:t> </a:t>
            </a:r>
            <a:r>
              <a:rPr kumimoji="0" lang="sk-SK" sz="1800" b="0" i="0" u="none" strike="noStrike" kern="0" cap="none" spc="0" normalizeH="0" baseline="0" noProof="0" dirty="0">
                <a:ln>
                  <a:noFill/>
                </a:ln>
                <a:solidFill>
                  <a:srgbClr val="000000"/>
                </a:solidFill>
                <a:effectLst/>
                <a:highlight>
                  <a:srgbClr val="FFFF00"/>
                </a:highlight>
                <a:uLnTx/>
                <a:uFillTx/>
              </a:rPr>
              <a:t>ECM/CREW systems (jammers) are to be used on side roads</a:t>
            </a:r>
            <a:r>
              <a:rPr kumimoji="0" lang="sk-SK" sz="1800" b="0" i="0" u="none" strike="noStrike" kern="0" cap="none" spc="0" normalizeH="0" baseline="0" noProof="0" dirty="0">
                <a:ln>
                  <a:noFill/>
                </a:ln>
                <a:solidFill>
                  <a:srgbClr val="000000"/>
                </a:solidFill>
                <a:effectLst/>
                <a:uLnTx/>
                <a:uFillTx/>
              </a:rPr>
              <a:t>.</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sk-SK" sz="1800" b="0" i="0" u="none" strike="noStrike" kern="0" cap="none" spc="0" normalizeH="0" baseline="0" noProof="0">
              <a:ln>
                <a:noFill/>
              </a:ln>
              <a:solidFill>
                <a:srgbClr val="000000"/>
              </a:solidFill>
              <a:effectLst/>
              <a:highlight>
                <a:srgbClr val="FFFF00"/>
              </a:highlight>
              <a:uLnTx/>
              <a:uFillTx/>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sk-SK" sz="1800" b="0" i="0" u="none" strike="noStrike" kern="0" cap="none" spc="0" normalizeH="0" baseline="0" noProof="0">
                <a:ln>
                  <a:noFill/>
                </a:ln>
                <a:solidFill>
                  <a:srgbClr val="000000"/>
                </a:solidFill>
                <a:effectLst/>
                <a:highlight>
                  <a:srgbClr val="FFFF00"/>
                </a:highlight>
                <a:uLnTx/>
                <a:uFillTx/>
              </a:rPr>
              <a:t>If </a:t>
            </a:r>
            <a:r>
              <a:rPr kumimoji="0" lang="sk-SK" sz="1800" b="0" i="0" u="none" strike="noStrike" kern="0" cap="none" spc="0" normalizeH="0" baseline="0" noProof="0" dirty="0">
                <a:ln>
                  <a:noFill/>
                </a:ln>
                <a:solidFill>
                  <a:srgbClr val="000000"/>
                </a:solidFill>
                <a:effectLst/>
                <a:highlight>
                  <a:srgbClr val="FFFF00"/>
                </a:highlight>
                <a:uLnTx/>
                <a:uFillTx/>
              </a:rPr>
              <a:t>ECM/CREW systems are not available</a:t>
            </a:r>
            <a:r>
              <a:rPr kumimoji="0" lang="en-US" sz="1800" b="0" i="0" u="none" strike="noStrike" kern="0" cap="none" spc="0" normalizeH="0" baseline="0" noProof="0" dirty="0">
                <a:ln>
                  <a:noFill/>
                </a:ln>
                <a:solidFill>
                  <a:srgbClr val="000000"/>
                </a:solidFill>
                <a:effectLst/>
                <a:highlight>
                  <a:srgbClr val="FFFF00"/>
                </a:highlight>
                <a:uLnTx/>
                <a:uFillTx/>
              </a:rPr>
              <a:t> - Use DOMINANCE TEAM</a:t>
            </a:r>
            <a:r>
              <a:rPr kumimoji="0" lang="en-US" sz="1800" b="0" i="0" u="none" strike="noStrike" kern="0" cap="none" spc="0" normalizeH="0" baseline="0" noProof="0" dirty="0">
                <a:ln>
                  <a:noFill/>
                </a:ln>
                <a:solidFill>
                  <a:srgbClr val="000000"/>
                </a:solidFill>
                <a:effectLst/>
                <a:uLnTx/>
                <a:uFillTx/>
              </a:rPr>
              <a:t> to seize the trigger point if RCIED indicators are detected.</a:t>
            </a:r>
            <a:endParaRPr kumimoji="0" lang="sk-SK"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916202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0B6F1A-8728-DFB1-A540-0C4D5683F585}"/>
              </a:ext>
            </a:extLst>
          </p:cNvPr>
          <p:cNvSpPr>
            <a:spLocks noGrp="1"/>
          </p:cNvSpPr>
          <p:nvPr>
            <p:ph type="title"/>
          </p:nvPr>
        </p:nvSpPr>
        <p:spPr>
          <a:xfrm>
            <a:off x="2288956" y="209757"/>
            <a:ext cx="7680060" cy="523220"/>
          </a:xfrm>
        </p:spPr>
        <p:txBody>
          <a:bodyPr/>
          <a:lstStyle/>
          <a:p>
            <a:r>
              <a:rPr lang="en-US" dirty="0">
                <a:latin typeface="Calibri" panose="020F0502020204030204" pitchFamily="34" charset="0"/>
                <a:cs typeface="Calibri" panose="020F0502020204030204" pitchFamily="34" charset="0"/>
              </a:rPr>
              <a:t>EOD EXPERTISE</a:t>
            </a:r>
          </a:p>
        </p:txBody>
      </p:sp>
      <p:sp>
        <p:nvSpPr>
          <p:cNvPr id="2" name="Title 1">
            <a:extLst>
              <a:ext uri="{FF2B5EF4-FFF2-40B4-BE49-F238E27FC236}">
                <a16:creationId xmlns:a16="http://schemas.microsoft.com/office/drawing/2014/main" id="{53CBD367-03B2-DBAE-ACCA-AFD80283D81C}"/>
              </a:ext>
            </a:extLst>
          </p:cNvPr>
          <p:cNvSpPr txBox="1">
            <a:spLocks/>
          </p:cNvSpPr>
          <p:nvPr/>
        </p:nvSpPr>
        <p:spPr>
          <a:xfrm>
            <a:off x="2398871" y="672256"/>
            <a:ext cx="7680060" cy="523220"/>
          </a:xfrm>
          <a:prstGeom prst="rect">
            <a:avLst/>
          </a:prstGeom>
          <a:solidFill>
            <a:srgbClr val="0070C0"/>
          </a:solidFill>
          <a:ln>
            <a:noFill/>
          </a:ln>
        </p:spPr>
        <p:txBody>
          <a:bodyPr wrap="square">
            <a:spAutoFit/>
          </a:bodyPr>
          <a:lstStyle>
            <a:lvl1pPr algn="ctr" rtl="0" eaLnBrk="0" fontAlgn="base" hangingPunct="0">
              <a:spcBef>
                <a:spcPct val="0"/>
              </a:spcBef>
              <a:spcAft>
                <a:spcPct val="0"/>
              </a:spcAft>
              <a:defRPr lang="en-US" sz="2800" b="1" kern="1200">
                <a:solidFill>
                  <a:prstClr val="white"/>
                </a:solidFill>
                <a:latin typeface="Calibri"/>
                <a:ea typeface="MS PGothic" pitchFamily="34" charset="-128"/>
                <a:cs typeface="Arial"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r>
              <a:rPr lang="en-US" dirty="0" smtClean="0">
                <a:latin typeface="Calibri" panose="020F0502020204030204" pitchFamily="34" charset="0"/>
                <a:cs typeface="Calibri" panose="020F0502020204030204" pitchFamily="34" charset="0"/>
              </a:rPr>
              <a:t>MFHQ AMMO DEPOT NEQ Reduction</a:t>
            </a:r>
            <a:endParaRPr lang="en-US" dirty="0">
              <a:latin typeface="Calibri" panose="020F0502020204030204" pitchFamily="34" charset="0"/>
              <a:cs typeface="Calibri" panose="020F0502020204030204" pitchFamily="34" charset="0"/>
            </a:endParaRPr>
          </a:p>
        </p:txBody>
      </p:sp>
      <p:sp>
        <p:nvSpPr>
          <p:cNvPr id="3" name="TextBox 39">
            <a:extLst>
              <a:ext uri="{FF2B5EF4-FFF2-40B4-BE49-F238E27FC236}">
                <a16:creationId xmlns:a16="http://schemas.microsoft.com/office/drawing/2014/main" id="{4EE4AC6E-C2F3-49D7-C6C8-3F2FB1860D33}"/>
              </a:ext>
            </a:extLst>
          </p:cNvPr>
          <p:cNvSpPr txBox="1"/>
          <p:nvPr/>
        </p:nvSpPr>
        <p:spPr>
          <a:xfrm>
            <a:off x="522649" y="5724913"/>
            <a:ext cx="11157734" cy="923330"/>
          </a:xfrm>
          <a:prstGeom prst="rect">
            <a:avLst/>
          </a:prstGeom>
          <a:noFill/>
        </p:spPr>
        <p:txBody>
          <a:bodyPr wrap="square" rtlCol="0">
            <a:spAutoFit/>
          </a:bodyPr>
          <a:lstStyle/>
          <a:p>
            <a:pPr marL="342900" indent="-342900">
              <a:buFont typeface="+mj-lt"/>
              <a:buAutoNum type="arabicPeriod"/>
            </a:pPr>
            <a:r>
              <a:rPr lang="sk-SK" b="1" dirty="0"/>
              <a:t>RECOMMENDED </a:t>
            </a:r>
            <a:r>
              <a:rPr lang="sk-SK" b="1" dirty="0">
                <a:highlight>
                  <a:srgbClr val="FFFF00"/>
                </a:highlight>
              </a:rPr>
              <a:t>NEQ 250 kg</a:t>
            </a:r>
            <a:endParaRPr lang="sk-SK" b="1" dirty="0"/>
          </a:p>
          <a:p>
            <a:pPr marL="342900" indent="-342900">
              <a:buFont typeface="+mj-lt"/>
              <a:buAutoNum type="arabicPeriod"/>
            </a:pPr>
            <a:r>
              <a:rPr lang="sk-SK" b="1" dirty="0"/>
              <a:t>10 m separation recommended for constructions </a:t>
            </a:r>
          </a:p>
          <a:p>
            <a:pPr marL="342900" indent="-342900">
              <a:buFont typeface="+mj-lt"/>
              <a:buAutoNum type="arabicPeriod"/>
            </a:pPr>
            <a:r>
              <a:rPr lang="it-IT" b="1" u="sng" dirty="0">
                <a:solidFill>
                  <a:srgbClr val="FF0000"/>
                </a:solidFill>
              </a:rPr>
              <a:t>SOP 03-600 MFHQ AMMO DEPOT</a:t>
            </a:r>
            <a:r>
              <a:rPr lang="sk-SK" b="1" u="sng" dirty="0">
                <a:solidFill>
                  <a:srgbClr val="FF0000"/>
                </a:solidFill>
              </a:rPr>
              <a:t> UPDATED (Active 01MAR23) – NEQ REDUCED TO 250 kg</a:t>
            </a:r>
            <a:endParaRPr lang="en-US" b="1" u="sng" dirty="0">
              <a:solidFill>
                <a:srgbClr val="FF0000"/>
              </a:solidFill>
            </a:endParaRPr>
          </a:p>
        </p:txBody>
      </p:sp>
      <p:pic>
        <p:nvPicPr>
          <p:cNvPr id="4" name="Picture 4">
            <a:extLst>
              <a:ext uri="{FF2B5EF4-FFF2-40B4-BE49-F238E27FC236}">
                <a16:creationId xmlns:a16="http://schemas.microsoft.com/office/drawing/2014/main" id="{B05100FD-8821-026D-E987-14F5A0179A0B}"/>
              </a:ext>
            </a:extLst>
          </p:cNvPr>
          <p:cNvPicPr>
            <a:picLocks noChangeAspect="1"/>
          </p:cNvPicPr>
          <p:nvPr/>
        </p:nvPicPr>
        <p:blipFill>
          <a:blip r:embed="rId2"/>
          <a:stretch>
            <a:fillRect/>
          </a:stretch>
        </p:blipFill>
        <p:spPr>
          <a:xfrm>
            <a:off x="5402236" y="2561528"/>
            <a:ext cx="2139241" cy="2882241"/>
          </a:xfrm>
          <a:prstGeom prst="rect">
            <a:avLst/>
          </a:prstGeom>
        </p:spPr>
      </p:pic>
      <p:sp>
        <p:nvSpPr>
          <p:cNvPr id="5" name="TextBox 5">
            <a:extLst>
              <a:ext uri="{FF2B5EF4-FFF2-40B4-BE49-F238E27FC236}">
                <a16:creationId xmlns:a16="http://schemas.microsoft.com/office/drawing/2014/main" id="{52DF4BF9-8CA8-8AFE-429B-0CBAF33015FC}"/>
              </a:ext>
            </a:extLst>
          </p:cNvPr>
          <p:cNvSpPr txBox="1"/>
          <p:nvPr/>
        </p:nvSpPr>
        <p:spPr>
          <a:xfrm>
            <a:off x="5363890" y="1673164"/>
            <a:ext cx="2349065" cy="923330"/>
          </a:xfrm>
          <a:prstGeom prst="rect">
            <a:avLst/>
          </a:prstGeom>
          <a:noFill/>
        </p:spPr>
        <p:txBody>
          <a:bodyPr wrap="square" rtlCol="0">
            <a:spAutoFit/>
          </a:bodyPr>
          <a:lstStyle/>
          <a:p>
            <a:pPr algn="ctr"/>
            <a:r>
              <a:rPr lang="sk-SK" b="1" dirty="0"/>
              <a:t>NEQ OCCUPANCY STATUS</a:t>
            </a:r>
          </a:p>
          <a:p>
            <a:pPr algn="ctr"/>
            <a:r>
              <a:rPr lang="sk-SK" b="1" dirty="0"/>
              <a:t>27FEB23</a:t>
            </a:r>
            <a:endParaRPr lang="en-US" b="1" dirty="0"/>
          </a:p>
        </p:txBody>
      </p:sp>
      <p:pic>
        <p:nvPicPr>
          <p:cNvPr id="7" name="Picture 24">
            <a:extLst>
              <a:ext uri="{FF2B5EF4-FFF2-40B4-BE49-F238E27FC236}">
                <a16:creationId xmlns:a16="http://schemas.microsoft.com/office/drawing/2014/main" id="{2F17C39F-38E2-B1ED-945E-59E22E4A00AA}"/>
              </a:ext>
            </a:extLst>
          </p:cNvPr>
          <p:cNvPicPr>
            <a:picLocks noChangeAspect="1"/>
          </p:cNvPicPr>
          <p:nvPr/>
        </p:nvPicPr>
        <p:blipFill>
          <a:blip r:embed="rId3"/>
          <a:stretch>
            <a:fillRect/>
          </a:stretch>
        </p:blipFill>
        <p:spPr>
          <a:xfrm>
            <a:off x="8434867" y="2123594"/>
            <a:ext cx="3551903" cy="3320175"/>
          </a:xfrm>
          <a:prstGeom prst="rect">
            <a:avLst/>
          </a:prstGeom>
        </p:spPr>
      </p:pic>
      <p:pic>
        <p:nvPicPr>
          <p:cNvPr id="10" name="Picture 25">
            <a:extLst>
              <a:ext uri="{FF2B5EF4-FFF2-40B4-BE49-F238E27FC236}">
                <a16:creationId xmlns:a16="http://schemas.microsoft.com/office/drawing/2014/main" id="{A9DFE8A3-9DAE-534F-C545-DBBBA44B8CE2}"/>
              </a:ext>
            </a:extLst>
          </p:cNvPr>
          <p:cNvPicPr>
            <a:picLocks noChangeAspect="1"/>
          </p:cNvPicPr>
          <p:nvPr/>
        </p:nvPicPr>
        <p:blipFill rotWithShape="1">
          <a:blip r:embed="rId4"/>
          <a:srcRect l="14688" t="37642" r="68021" b="24597"/>
          <a:stretch/>
        </p:blipFill>
        <p:spPr>
          <a:xfrm>
            <a:off x="383444" y="2172733"/>
            <a:ext cx="4888194" cy="3320175"/>
          </a:xfrm>
          <a:prstGeom prst="rect">
            <a:avLst/>
          </a:prstGeom>
        </p:spPr>
      </p:pic>
      <p:sp>
        <p:nvSpPr>
          <p:cNvPr id="12" name="TextBox 26">
            <a:extLst>
              <a:ext uri="{FF2B5EF4-FFF2-40B4-BE49-F238E27FC236}">
                <a16:creationId xmlns:a16="http://schemas.microsoft.com/office/drawing/2014/main" id="{F467E2DA-49D7-C075-B907-FB327A28DE4F}"/>
              </a:ext>
            </a:extLst>
          </p:cNvPr>
          <p:cNvSpPr txBox="1"/>
          <p:nvPr/>
        </p:nvSpPr>
        <p:spPr>
          <a:xfrm>
            <a:off x="1120736" y="1638198"/>
            <a:ext cx="1745290" cy="923330"/>
          </a:xfrm>
          <a:prstGeom prst="rect">
            <a:avLst/>
          </a:prstGeom>
          <a:noFill/>
        </p:spPr>
        <p:txBody>
          <a:bodyPr wrap="square" rtlCol="0">
            <a:spAutoFit/>
          </a:bodyPr>
          <a:lstStyle/>
          <a:p>
            <a:pPr algn="ctr"/>
            <a:r>
              <a:rPr lang="sk-SK" b="1" dirty="0"/>
              <a:t>RECENT STATUS</a:t>
            </a:r>
          </a:p>
          <a:p>
            <a:pPr algn="ctr"/>
            <a:r>
              <a:rPr lang="sk-SK" b="1" dirty="0"/>
              <a:t>NEQ 500 kg</a:t>
            </a:r>
            <a:endParaRPr lang="en-US" b="1" dirty="0"/>
          </a:p>
        </p:txBody>
      </p:sp>
      <p:sp>
        <p:nvSpPr>
          <p:cNvPr id="13" name="TextBox 27">
            <a:extLst>
              <a:ext uri="{FF2B5EF4-FFF2-40B4-BE49-F238E27FC236}">
                <a16:creationId xmlns:a16="http://schemas.microsoft.com/office/drawing/2014/main" id="{6564CAB3-4828-440B-0A2A-9ACA3E9FC4C4}"/>
              </a:ext>
            </a:extLst>
          </p:cNvPr>
          <p:cNvSpPr txBox="1"/>
          <p:nvPr/>
        </p:nvSpPr>
        <p:spPr>
          <a:xfrm>
            <a:off x="8904398" y="1698439"/>
            <a:ext cx="2349065" cy="923330"/>
          </a:xfrm>
          <a:prstGeom prst="rect">
            <a:avLst/>
          </a:prstGeom>
          <a:noFill/>
        </p:spPr>
        <p:txBody>
          <a:bodyPr wrap="square" rtlCol="0">
            <a:spAutoFit/>
          </a:bodyPr>
          <a:lstStyle/>
          <a:p>
            <a:pPr algn="ctr"/>
            <a:r>
              <a:rPr lang="sk-SK" b="1" dirty="0"/>
              <a:t>RECOMMENDED STATUS</a:t>
            </a:r>
          </a:p>
          <a:p>
            <a:pPr algn="ctr"/>
            <a:r>
              <a:rPr lang="sk-SK" b="1" dirty="0"/>
              <a:t>NEQ 250 kg</a:t>
            </a:r>
            <a:endParaRPr lang="en-US" b="1" dirty="0"/>
          </a:p>
        </p:txBody>
      </p:sp>
    </p:spTree>
    <p:extLst>
      <p:ext uri="{BB962C8B-B14F-4D97-AF65-F5344CB8AC3E}">
        <p14:creationId xmlns:p14="http://schemas.microsoft.com/office/powerpoint/2010/main" val="2428043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Thank you for your attention.</a:t>
            </a:r>
            <a:endParaRPr lang="en-US" dirty="0"/>
          </a:p>
        </p:txBody>
      </p:sp>
      <p:pic>
        <p:nvPicPr>
          <p:cNvPr id="3" name="Picture 2" descr="https://i.pinimg.com/564x/d5/54/33/d55433c6a7b64e22f04dce8ae8cdfd53.jpg"/>
          <p:cNvPicPr>
            <a:picLocks noChangeAspect="1" noChangeArrowheads="1"/>
          </p:cNvPicPr>
          <p:nvPr/>
        </p:nvPicPr>
        <p:blipFill>
          <a:blip r:embed="rId2"/>
          <a:srcRect/>
          <a:stretch>
            <a:fillRect/>
          </a:stretch>
        </p:blipFill>
        <p:spPr bwMode="auto">
          <a:xfrm>
            <a:off x="4337937" y="1457165"/>
            <a:ext cx="2971800" cy="4245429"/>
          </a:xfrm>
          <a:prstGeom prst="rect">
            <a:avLst/>
          </a:prstGeom>
          <a:noFill/>
        </p:spPr>
      </p:pic>
    </p:spTree>
    <p:extLst>
      <p:ext uri="{BB962C8B-B14F-4D97-AF65-F5344CB8AC3E}">
        <p14:creationId xmlns:p14="http://schemas.microsoft.com/office/powerpoint/2010/main" val="1670135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124200" y="6498247"/>
            <a:ext cx="2895600" cy="365125"/>
          </a:xfrm>
          <a:prstGeom prst="rect">
            <a:avLst/>
          </a:prstGeom>
        </p:spPr>
        <p:txBody>
          <a:bodyPr vert="horz" lIns="91440" tIns="45720" rIns="91440" bIns="45720" rtlCol="0" anchor="ctr"/>
          <a:lstStyle>
            <a:defPPr>
              <a:defRPr lang="sk-SK"/>
            </a:defPPr>
            <a:lvl1pPr marL="0" algn="ct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UNCLASSIFIED</a:t>
            </a:r>
            <a:endParaRPr lang="en-US" dirty="0">
              <a:solidFill>
                <a:prstClr val="black">
                  <a:tint val="75000"/>
                </a:prstClr>
              </a:solidFill>
            </a:endParaRPr>
          </a:p>
        </p:txBody>
      </p:sp>
      <p:sp>
        <p:nvSpPr>
          <p:cNvPr id="3" name="Title 2"/>
          <p:cNvSpPr>
            <a:spLocks noGrp="1"/>
          </p:cNvSpPr>
          <p:nvPr>
            <p:ph type="title"/>
          </p:nvPr>
        </p:nvSpPr>
        <p:spPr>
          <a:xfrm>
            <a:off x="3061818" y="406707"/>
            <a:ext cx="6577482" cy="523220"/>
          </a:xfrm>
        </p:spPr>
        <p:txBody>
          <a:bodyPr/>
          <a:lstStyle/>
          <a:p>
            <a:r>
              <a:rPr lang="en-US" dirty="0" smtClean="0"/>
              <a:t>Organization of the operation</a:t>
            </a:r>
            <a:endParaRPr lang="en-US" dirty="0"/>
          </a:p>
        </p:txBody>
      </p:sp>
      <p:sp>
        <p:nvSpPr>
          <p:cNvPr id="4" name="Rounded Rectangle 167">
            <a:extLst>
              <a:ext uri="{FF2B5EF4-FFF2-40B4-BE49-F238E27FC236}">
                <a16:creationId xmlns:a16="http://schemas.microsoft.com/office/drawing/2014/main" id="{3656B4C7-D798-C3A4-9714-D178D1FFE95E}"/>
              </a:ext>
            </a:extLst>
          </p:cNvPr>
          <p:cNvSpPr/>
          <p:nvPr/>
        </p:nvSpPr>
        <p:spPr>
          <a:xfrm>
            <a:off x="2033961" y="4717567"/>
            <a:ext cx="1575109" cy="1700325"/>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sp>
        <p:nvSpPr>
          <p:cNvPr id="5" name="Rounded Rectangle 6">
            <a:extLst>
              <a:ext uri="{FF2B5EF4-FFF2-40B4-BE49-F238E27FC236}">
                <a16:creationId xmlns:a16="http://schemas.microsoft.com/office/drawing/2014/main" id="{92C2D5E0-9EFA-60F4-AD19-FE0805828418}"/>
              </a:ext>
            </a:extLst>
          </p:cNvPr>
          <p:cNvSpPr/>
          <p:nvPr/>
        </p:nvSpPr>
        <p:spPr>
          <a:xfrm>
            <a:off x="3688018" y="4701110"/>
            <a:ext cx="4703633" cy="1499914"/>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grpSp>
        <p:nvGrpSpPr>
          <p:cNvPr id="6" name="Group 5">
            <a:extLst>
              <a:ext uri="{FF2B5EF4-FFF2-40B4-BE49-F238E27FC236}">
                <a16:creationId xmlns:a16="http://schemas.microsoft.com/office/drawing/2014/main" id="{38F462BA-F07F-5BBD-B938-CDF748594752}"/>
              </a:ext>
            </a:extLst>
          </p:cNvPr>
          <p:cNvGrpSpPr/>
          <p:nvPr/>
        </p:nvGrpSpPr>
        <p:grpSpPr>
          <a:xfrm>
            <a:off x="2854471" y="4689001"/>
            <a:ext cx="4845247" cy="164020"/>
            <a:chOff x="3878921" y="5562602"/>
            <a:chExt cx="6783346" cy="229629"/>
          </a:xfrm>
        </p:grpSpPr>
        <p:cxnSp>
          <p:nvCxnSpPr>
            <p:cNvPr id="10" name="Straight Connector 18">
              <a:extLst>
                <a:ext uri="{FF2B5EF4-FFF2-40B4-BE49-F238E27FC236}">
                  <a16:creationId xmlns:a16="http://schemas.microsoft.com/office/drawing/2014/main" id="{577F6D4B-50BE-68E4-972B-36B3EC36B157}"/>
                </a:ext>
              </a:extLst>
            </p:cNvPr>
            <p:cNvCxnSpPr>
              <a:cxnSpLocks noChangeShapeType="1"/>
            </p:cNvCxnSpPr>
            <p:nvPr/>
          </p:nvCxnSpPr>
          <p:spPr bwMode="auto">
            <a:xfrm>
              <a:off x="3878921" y="5584466"/>
              <a:ext cx="6783346" cy="0"/>
            </a:xfrm>
            <a:prstGeom prst="line">
              <a:avLst/>
            </a:prstGeom>
            <a:noFill/>
            <a:ln w="34925" algn="ctr">
              <a:solidFill>
                <a:srgbClr val="000000"/>
              </a:solidFill>
              <a:round/>
              <a:headEnd/>
              <a:tailEnd/>
            </a:ln>
            <a:extLst>
              <a:ext uri="{909E8E84-426E-40DD-AFC4-6F175D3DCCD1}">
                <a14:hiddenFill xmlns:a14="http://schemas.microsoft.com/office/drawing/2010/main">
                  <a:noFill/>
                </a14:hiddenFill>
              </a:ext>
            </a:extLst>
          </p:spPr>
        </p:cxnSp>
        <p:cxnSp>
          <p:nvCxnSpPr>
            <p:cNvPr id="11" name="Straight Connector 19">
              <a:extLst>
                <a:ext uri="{FF2B5EF4-FFF2-40B4-BE49-F238E27FC236}">
                  <a16:creationId xmlns:a16="http://schemas.microsoft.com/office/drawing/2014/main" id="{F2E0C153-C243-E112-8304-83A7019402D8}"/>
                </a:ext>
              </a:extLst>
            </p:cNvPr>
            <p:cNvCxnSpPr>
              <a:cxnSpLocks noChangeShapeType="1"/>
            </p:cNvCxnSpPr>
            <p:nvPr/>
          </p:nvCxnSpPr>
          <p:spPr bwMode="auto">
            <a:xfrm flipV="1">
              <a:off x="10662267" y="5577919"/>
              <a:ext cx="0" cy="214312"/>
            </a:xfrm>
            <a:prstGeom prst="line">
              <a:avLst/>
            </a:prstGeom>
            <a:noFill/>
            <a:ln w="34925" algn="ctr">
              <a:solidFill>
                <a:srgbClr val="000000"/>
              </a:solidFill>
              <a:round/>
              <a:headEnd/>
              <a:tailEn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3E4E101A-C4E4-3B8A-454A-BF8F3AA75946}"/>
                </a:ext>
              </a:extLst>
            </p:cNvPr>
            <p:cNvCxnSpPr>
              <a:cxnSpLocks noChangeShapeType="1"/>
            </p:cNvCxnSpPr>
            <p:nvPr/>
          </p:nvCxnSpPr>
          <p:spPr bwMode="auto">
            <a:xfrm flipV="1">
              <a:off x="3899286" y="5584249"/>
              <a:ext cx="0" cy="172244"/>
            </a:xfrm>
            <a:prstGeom prst="line">
              <a:avLst/>
            </a:prstGeom>
            <a:noFill/>
            <a:ln w="34925" algn="ctr">
              <a:solidFill>
                <a:srgbClr val="000000"/>
              </a:solidFill>
              <a:round/>
              <a:headEnd/>
              <a:tailEnd/>
            </a:ln>
            <a:extLst>
              <a:ext uri="{909E8E84-426E-40DD-AFC4-6F175D3DCCD1}">
                <a14:hiddenFill xmlns:a14="http://schemas.microsoft.com/office/drawing/2010/main">
                  <a:noFill/>
                </a14:hiddenFill>
              </a:ext>
            </a:extLst>
          </p:spPr>
        </p:cxnSp>
        <p:cxnSp>
          <p:nvCxnSpPr>
            <p:cNvPr id="13" name="Straight Connector 19">
              <a:extLst>
                <a:ext uri="{FF2B5EF4-FFF2-40B4-BE49-F238E27FC236}">
                  <a16:creationId xmlns:a16="http://schemas.microsoft.com/office/drawing/2014/main" id="{1460B4A8-C03C-CED7-E51B-81659B511F18}"/>
                </a:ext>
              </a:extLst>
            </p:cNvPr>
            <p:cNvCxnSpPr>
              <a:cxnSpLocks noChangeShapeType="1"/>
            </p:cNvCxnSpPr>
            <p:nvPr/>
          </p:nvCxnSpPr>
          <p:spPr bwMode="auto">
            <a:xfrm flipV="1">
              <a:off x="5888656" y="5562602"/>
              <a:ext cx="0" cy="204292"/>
            </a:xfrm>
            <a:prstGeom prst="line">
              <a:avLst/>
            </a:prstGeom>
            <a:noFill/>
            <a:ln w="34925" algn="ctr">
              <a:solidFill>
                <a:srgbClr val="000000"/>
              </a:solidFill>
              <a:round/>
              <a:headEnd/>
              <a:tailEnd/>
            </a:ln>
            <a:extLst>
              <a:ext uri="{909E8E84-426E-40DD-AFC4-6F175D3DCCD1}">
                <a14:hiddenFill xmlns:a14="http://schemas.microsoft.com/office/drawing/2010/main">
                  <a:noFill/>
                </a14:hiddenFill>
              </a:ext>
            </a:extLst>
          </p:spPr>
        </p:cxnSp>
        <p:cxnSp>
          <p:nvCxnSpPr>
            <p:cNvPr id="14" name="Straight Connector 19">
              <a:extLst>
                <a:ext uri="{FF2B5EF4-FFF2-40B4-BE49-F238E27FC236}">
                  <a16:creationId xmlns:a16="http://schemas.microsoft.com/office/drawing/2014/main" id="{1D1B79C2-8075-9560-A04B-979FCC17654C}"/>
                </a:ext>
              </a:extLst>
            </p:cNvPr>
            <p:cNvCxnSpPr>
              <a:cxnSpLocks noChangeShapeType="1"/>
            </p:cNvCxnSpPr>
            <p:nvPr/>
          </p:nvCxnSpPr>
          <p:spPr bwMode="auto">
            <a:xfrm flipV="1">
              <a:off x="7620605" y="5577919"/>
              <a:ext cx="0" cy="204293"/>
            </a:xfrm>
            <a:prstGeom prst="line">
              <a:avLst/>
            </a:prstGeom>
            <a:noFill/>
            <a:ln w="34925" algn="ctr">
              <a:solidFill>
                <a:srgbClr val="000000"/>
              </a:solidFill>
              <a:round/>
              <a:headEnd/>
              <a:tailEnd/>
            </a:ln>
            <a:extLst>
              <a:ext uri="{909E8E84-426E-40DD-AFC4-6F175D3DCCD1}">
                <a14:hiddenFill xmlns:a14="http://schemas.microsoft.com/office/drawing/2010/main">
                  <a:noFill/>
                </a14:hiddenFill>
              </a:ext>
            </a:extLst>
          </p:spPr>
        </p:cxnSp>
      </p:grpSp>
      <p:sp>
        <p:nvSpPr>
          <p:cNvPr id="15" name="Rectangle 6">
            <a:extLst>
              <a:ext uri="{FF2B5EF4-FFF2-40B4-BE49-F238E27FC236}">
                <a16:creationId xmlns:a16="http://schemas.microsoft.com/office/drawing/2014/main" id="{0C8CD96B-B333-256F-CB1D-6765D76C8462}"/>
              </a:ext>
            </a:extLst>
          </p:cNvPr>
          <p:cNvSpPr>
            <a:spLocks noChangeArrowheads="1"/>
          </p:cNvSpPr>
          <p:nvPr/>
        </p:nvSpPr>
        <p:spPr bwMode="auto">
          <a:xfrm>
            <a:off x="5126863" y="1895321"/>
            <a:ext cx="823232" cy="360589"/>
          </a:xfrm>
          <a:prstGeom prst="rect">
            <a:avLst/>
          </a:prstGeom>
          <a:noFill/>
          <a:ln w="25400" algn="ctr">
            <a:noFill/>
            <a:miter lim="800000"/>
            <a:headEnd/>
            <a:tailEnd/>
          </a:ln>
        </p:spPr>
        <p:txBody>
          <a:bodyPr lIns="0" tIns="0" rIns="0" bIns="0"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600" b="1" dirty="0">
                <a:solidFill>
                  <a:prstClr val="black"/>
                </a:solidFill>
                <a:latin typeface="Calibri" pitchFamily="34" charset="0"/>
                <a:ea typeface="MS PGothic" pitchFamily="34" charset="-128"/>
              </a:rPr>
              <a:t>MPCC</a:t>
            </a:r>
          </a:p>
        </p:txBody>
      </p:sp>
      <p:cxnSp>
        <p:nvCxnSpPr>
          <p:cNvPr id="16" name="Straight Connector 20">
            <a:extLst>
              <a:ext uri="{FF2B5EF4-FFF2-40B4-BE49-F238E27FC236}">
                <a16:creationId xmlns:a16="http://schemas.microsoft.com/office/drawing/2014/main" id="{0EA0A363-3014-8629-C257-58D84E876FB7}"/>
              </a:ext>
            </a:extLst>
          </p:cNvPr>
          <p:cNvCxnSpPr>
            <a:cxnSpLocks noChangeShapeType="1"/>
          </p:cNvCxnSpPr>
          <p:nvPr/>
        </p:nvCxnSpPr>
        <p:spPr bwMode="auto">
          <a:xfrm flipH="1">
            <a:off x="3808385" y="2526537"/>
            <a:ext cx="3407948" cy="18750"/>
          </a:xfrm>
          <a:prstGeom prst="line">
            <a:avLst/>
          </a:prstGeom>
          <a:noFill/>
          <a:ln w="38100" algn="ctr">
            <a:solidFill>
              <a:srgbClr val="024389"/>
            </a:solidFill>
            <a:prstDash val="dash"/>
            <a:round/>
            <a:headEnd/>
            <a:tailEnd/>
          </a:ln>
          <a:extLst>
            <a:ext uri="{909E8E84-426E-40DD-AFC4-6F175D3DCCD1}">
              <a14:hiddenFill xmlns:a14="http://schemas.microsoft.com/office/drawing/2010/main">
                <a:noFill/>
              </a14:hiddenFill>
            </a:ext>
          </a:extLst>
        </p:spPr>
      </p:cxnSp>
      <p:sp>
        <p:nvSpPr>
          <p:cNvPr id="17" name="TextBox 78">
            <a:extLst>
              <a:ext uri="{FF2B5EF4-FFF2-40B4-BE49-F238E27FC236}">
                <a16:creationId xmlns:a16="http://schemas.microsoft.com/office/drawing/2014/main" id="{940286E8-54BA-E97B-DC91-99FBC91B8074}"/>
              </a:ext>
            </a:extLst>
          </p:cNvPr>
          <p:cNvSpPr txBox="1">
            <a:spLocks noChangeArrowheads="1"/>
          </p:cNvSpPr>
          <p:nvPr/>
        </p:nvSpPr>
        <p:spPr bwMode="auto">
          <a:xfrm>
            <a:off x="3917516" y="3061571"/>
            <a:ext cx="1275862" cy="356123"/>
          </a:xfrm>
          <a:prstGeom prst="rect">
            <a:avLst/>
          </a:prstGeom>
          <a:solidFill>
            <a:schemeClr val="bg1"/>
          </a:solidFill>
          <a:ln w="9525">
            <a:solidFill>
              <a:schemeClr val="bg1"/>
            </a:solidFill>
            <a:miter lim="800000"/>
            <a:headEnd/>
            <a:tailEnd/>
          </a:ln>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714" b="1" dirty="0">
                <a:solidFill>
                  <a:srgbClr val="006600"/>
                </a:solidFill>
                <a:latin typeface="Calibri" panose="020F0502020204030204"/>
                <a:ea typeface="MS PGothic" pitchFamily="34" charset="-128"/>
              </a:rPr>
              <a:t>Operational</a:t>
            </a:r>
            <a:endParaRPr lang="en-US" altLang="en-US" sz="1286" b="1" dirty="0">
              <a:solidFill>
                <a:srgbClr val="006600"/>
              </a:solidFill>
              <a:latin typeface="Calibri" panose="020F0502020204030204"/>
              <a:ea typeface="MS PGothic" pitchFamily="34" charset="-128"/>
            </a:endParaRPr>
          </a:p>
        </p:txBody>
      </p:sp>
      <p:sp>
        <p:nvSpPr>
          <p:cNvPr id="18" name="TextBox 79">
            <a:extLst>
              <a:ext uri="{FF2B5EF4-FFF2-40B4-BE49-F238E27FC236}">
                <a16:creationId xmlns:a16="http://schemas.microsoft.com/office/drawing/2014/main" id="{52D76BFD-07A5-6303-002F-C86A173BDD2C}"/>
              </a:ext>
            </a:extLst>
          </p:cNvPr>
          <p:cNvSpPr txBox="1">
            <a:spLocks noChangeArrowheads="1"/>
          </p:cNvSpPr>
          <p:nvPr/>
        </p:nvSpPr>
        <p:spPr bwMode="auto">
          <a:xfrm>
            <a:off x="4076121" y="2057699"/>
            <a:ext cx="981423" cy="356123"/>
          </a:xfrm>
          <a:prstGeom prst="rect">
            <a:avLst/>
          </a:prstGeom>
          <a:solidFill>
            <a:schemeClr val="bg1"/>
          </a:solidFill>
          <a:ln w="9525">
            <a:solidFill>
              <a:schemeClr val="bg1"/>
            </a:solidFill>
            <a:miter lim="800000"/>
            <a:headEnd/>
            <a:tailEnd/>
          </a:ln>
        </p:spPr>
        <p:txBody>
          <a:bodyPr wrap="none">
            <a:spAutoFit/>
          </a:bodyPr>
          <a:lstStyle>
            <a:defPPr>
              <a:defRPr lang="en-US"/>
            </a:defPPr>
            <a:lvl1pPr algn="ctr">
              <a:defRPr sz="1714" b="1">
                <a:solidFill>
                  <a:srgbClr val="006600"/>
                </a:solidFill>
                <a:latin typeface="Calibri" panose="020F0502020204030204"/>
                <a:ea typeface="MS PGothic" pitchFamily="34" charset="-128"/>
                <a:cs typeface="Arial" pitchFamily="34" charset="0"/>
              </a:defRPr>
            </a:lvl1pPr>
            <a:lvl2pPr marL="742950" indent="-285750">
              <a:defRPr>
                <a:latin typeface="Arial" pitchFamily="34" charset="0"/>
                <a:cs typeface="Arial" pitchFamily="34" charset="0"/>
              </a:defRPr>
            </a:lvl2pPr>
            <a:lvl3pPr marL="1143000" indent="-228600">
              <a:defRPr>
                <a:latin typeface="Arial" pitchFamily="34" charset="0"/>
                <a:cs typeface="Arial" pitchFamily="34" charset="0"/>
              </a:defRPr>
            </a:lvl3pPr>
            <a:lvl4pPr marL="1600200" indent="-228600">
              <a:defRPr>
                <a:latin typeface="Arial" pitchFamily="34" charset="0"/>
                <a:cs typeface="Arial" pitchFamily="34" charset="0"/>
              </a:defRPr>
            </a:lvl4pPr>
            <a:lvl5pPr marL="2057400" indent="-228600">
              <a:defRPr>
                <a:latin typeface="Arial" pitchFamily="34" charset="0"/>
                <a:cs typeface="Arial" pitchFamily="34" charset="0"/>
              </a:defRPr>
            </a:lvl5pPr>
            <a:lvl6pPr marL="2514600" indent="-228600" fontAlgn="base">
              <a:spcBef>
                <a:spcPct val="0"/>
              </a:spcBef>
              <a:spcAft>
                <a:spcPct val="0"/>
              </a:spcAft>
              <a:defRPr>
                <a:latin typeface="Arial" pitchFamily="34" charset="0"/>
                <a:cs typeface="Arial" pitchFamily="34" charset="0"/>
              </a:defRPr>
            </a:lvl6pPr>
            <a:lvl7pPr marL="2971800" indent="-228600" fontAlgn="base">
              <a:spcBef>
                <a:spcPct val="0"/>
              </a:spcBef>
              <a:spcAft>
                <a:spcPct val="0"/>
              </a:spcAft>
              <a:defRPr>
                <a:latin typeface="Arial" pitchFamily="34" charset="0"/>
                <a:cs typeface="Arial" pitchFamily="34" charset="0"/>
              </a:defRPr>
            </a:lvl7pPr>
            <a:lvl8pPr marL="3429000" indent="-228600" fontAlgn="base">
              <a:spcBef>
                <a:spcPct val="0"/>
              </a:spcBef>
              <a:spcAft>
                <a:spcPct val="0"/>
              </a:spcAft>
              <a:defRPr>
                <a:latin typeface="Arial" pitchFamily="34" charset="0"/>
                <a:cs typeface="Arial" pitchFamily="34" charset="0"/>
              </a:defRPr>
            </a:lvl8pPr>
            <a:lvl9pPr marL="3886200" indent="-228600" fontAlgn="base">
              <a:spcBef>
                <a:spcPct val="0"/>
              </a:spcBef>
              <a:spcAft>
                <a:spcPct val="0"/>
              </a:spcAft>
              <a:defRPr>
                <a:latin typeface="Arial" pitchFamily="34" charset="0"/>
                <a:cs typeface="Arial" pitchFamily="34" charset="0"/>
              </a:defRPr>
            </a:lvl9pPr>
          </a:lstStyle>
          <a:p>
            <a:r>
              <a:rPr lang="en-US" altLang="en-US" dirty="0"/>
              <a:t>Strategic</a:t>
            </a:r>
          </a:p>
        </p:txBody>
      </p:sp>
      <p:sp>
        <p:nvSpPr>
          <p:cNvPr id="19" name="TextBox 78">
            <a:extLst>
              <a:ext uri="{FF2B5EF4-FFF2-40B4-BE49-F238E27FC236}">
                <a16:creationId xmlns:a16="http://schemas.microsoft.com/office/drawing/2014/main" id="{37980A69-F1AC-6E4A-A487-261AE26F5F1B}"/>
              </a:ext>
            </a:extLst>
          </p:cNvPr>
          <p:cNvSpPr txBox="1">
            <a:spLocks noChangeArrowheads="1"/>
          </p:cNvSpPr>
          <p:nvPr/>
        </p:nvSpPr>
        <p:spPr bwMode="auto">
          <a:xfrm>
            <a:off x="4076121" y="3955110"/>
            <a:ext cx="1009851" cy="356123"/>
          </a:xfrm>
          <a:prstGeom prst="rect">
            <a:avLst/>
          </a:prstGeom>
          <a:solidFill>
            <a:schemeClr val="bg1"/>
          </a:solidFill>
          <a:ln w="9525">
            <a:solidFill>
              <a:schemeClr val="bg1"/>
            </a:solidFill>
            <a:miter lim="800000"/>
            <a:headEnd/>
            <a:tailEnd/>
          </a:ln>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714" b="1" dirty="0">
                <a:solidFill>
                  <a:srgbClr val="006600"/>
                </a:solidFill>
                <a:latin typeface="Calibri" panose="020F0502020204030204"/>
                <a:ea typeface="MS PGothic" pitchFamily="34" charset="-128"/>
              </a:rPr>
              <a:t>Tactical</a:t>
            </a:r>
          </a:p>
        </p:txBody>
      </p:sp>
      <p:cxnSp>
        <p:nvCxnSpPr>
          <p:cNvPr id="20" name="Straight Connector 19">
            <a:extLst>
              <a:ext uri="{FF2B5EF4-FFF2-40B4-BE49-F238E27FC236}">
                <a16:creationId xmlns:a16="http://schemas.microsoft.com/office/drawing/2014/main" id="{A34FD808-FE1E-4D4C-7FFF-2A11FBF2A00F}"/>
              </a:ext>
            </a:extLst>
          </p:cNvPr>
          <p:cNvCxnSpPr/>
          <p:nvPr/>
        </p:nvCxnSpPr>
        <p:spPr bwMode="auto">
          <a:xfrm flipV="1">
            <a:off x="2402116" y="3656471"/>
            <a:ext cx="1" cy="35111"/>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 name="TextBox 20">
            <a:extLst>
              <a:ext uri="{FF2B5EF4-FFF2-40B4-BE49-F238E27FC236}">
                <a16:creationId xmlns:a16="http://schemas.microsoft.com/office/drawing/2014/main" id="{2F02B766-8968-F0DA-65FA-D9D260C061AF}"/>
              </a:ext>
            </a:extLst>
          </p:cNvPr>
          <p:cNvSpPr txBox="1"/>
          <p:nvPr/>
        </p:nvSpPr>
        <p:spPr>
          <a:xfrm>
            <a:off x="4672687" y="5926299"/>
            <a:ext cx="2518781" cy="290208"/>
          </a:xfrm>
          <a:prstGeom prst="rect">
            <a:avLst/>
          </a:prstGeom>
          <a:noFill/>
        </p:spPr>
        <p:txBody>
          <a:bodyPr wrap="square" rtlCol="0">
            <a:spAutoFit/>
          </a:bodyPr>
          <a:lstStyle/>
          <a:p>
            <a:pPr algn="ctr">
              <a:defRPr/>
            </a:pPr>
            <a:r>
              <a:rPr lang="en-GB" sz="1286" b="1" dirty="0">
                <a:solidFill>
                  <a:srgbClr val="FF0000"/>
                </a:solidFill>
                <a:latin typeface="Calibri" panose="020F0502020204030204"/>
                <a:ea typeface="MS PGothic" pitchFamily="34" charset="-128"/>
                <a:cs typeface="Arial" pitchFamily="34" charset="0"/>
              </a:rPr>
              <a:t>Enable / Support</a:t>
            </a:r>
          </a:p>
        </p:txBody>
      </p:sp>
      <p:grpSp>
        <p:nvGrpSpPr>
          <p:cNvPr id="44" name="Group 43">
            <a:extLst>
              <a:ext uri="{FF2B5EF4-FFF2-40B4-BE49-F238E27FC236}">
                <a16:creationId xmlns:a16="http://schemas.microsoft.com/office/drawing/2014/main" id="{EB485EED-F867-2EE0-01BF-021C0C507B04}"/>
              </a:ext>
            </a:extLst>
          </p:cNvPr>
          <p:cNvGrpSpPr/>
          <p:nvPr/>
        </p:nvGrpSpPr>
        <p:grpSpPr>
          <a:xfrm>
            <a:off x="5912775" y="1761375"/>
            <a:ext cx="1165393" cy="586911"/>
            <a:chOff x="6015039" y="1028701"/>
            <a:chExt cx="1631550" cy="821676"/>
          </a:xfrm>
        </p:grpSpPr>
        <p:sp>
          <p:nvSpPr>
            <p:cNvPr id="48" name="Étoile à 5 branches 4">
              <a:extLst>
                <a:ext uri="{FF2B5EF4-FFF2-40B4-BE49-F238E27FC236}">
                  <a16:creationId xmlns:a16="http://schemas.microsoft.com/office/drawing/2014/main" id="{B39BB79D-4A33-3364-F1F0-262F09434302}"/>
                </a:ext>
              </a:extLst>
            </p:cNvPr>
            <p:cNvSpPr/>
            <p:nvPr/>
          </p:nvSpPr>
          <p:spPr>
            <a:xfrm>
              <a:off x="6991579" y="1028701"/>
              <a:ext cx="247421" cy="248766"/>
            </a:xfrm>
            <a:prstGeom prst="star5">
              <a:avLst/>
            </a:prstGeom>
            <a:solidFill>
              <a:srgbClr val="FFFF00"/>
            </a:solidFill>
            <a:ln w="25400" cap="flat" cmpd="sng" algn="ctr">
              <a:solidFill>
                <a:srgbClr val="000000"/>
              </a:solidFill>
              <a:prstDash val="solid"/>
            </a:ln>
            <a:effectLst/>
          </p:spPr>
          <p:txBody>
            <a:bodyPr anchor="ctr"/>
            <a:lstStyle/>
            <a:p>
              <a:pPr algn="ctr">
                <a:defRPr/>
              </a:pPr>
              <a:endParaRPr lang="fr-FR" sz="1286" kern="0" dirty="0">
                <a:solidFill>
                  <a:prstClr val="white"/>
                </a:solidFill>
                <a:latin typeface="Calibri" panose="020F0502020204030204"/>
                <a:ea typeface="MS PGothic" pitchFamily="34" charset="-128"/>
              </a:endParaRPr>
            </a:p>
          </p:txBody>
        </p:sp>
        <p:sp>
          <p:nvSpPr>
            <p:cNvPr id="49" name="Étoile à 5 branches 4">
              <a:extLst>
                <a:ext uri="{FF2B5EF4-FFF2-40B4-BE49-F238E27FC236}">
                  <a16:creationId xmlns:a16="http://schemas.microsoft.com/office/drawing/2014/main" id="{57E0B99A-0165-C3F2-5BB3-07D48E23F5B9}"/>
                </a:ext>
              </a:extLst>
            </p:cNvPr>
            <p:cNvSpPr/>
            <p:nvPr/>
          </p:nvSpPr>
          <p:spPr>
            <a:xfrm>
              <a:off x="6656615" y="1028701"/>
              <a:ext cx="247421" cy="248766"/>
            </a:xfrm>
            <a:prstGeom prst="star5">
              <a:avLst/>
            </a:prstGeom>
            <a:solidFill>
              <a:srgbClr val="FFFF00"/>
            </a:solidFill>
            <a:ln w="25400" cap="flat" cmpd="sng" algn="ctr">
              <a:solidFill>
                <a:srgbClr val="000000"/>
              </a:solidFill>
              <a:prstDash val="solid"/>
            </a:ln>
            <a:effectLst/>
          </p:spPr>
          <p:txBody>
            <a:bodyPr anchor="ctr"/>
            <a:lstStyle/>
            <a:p>
              <a:pPr algn="ctr">
                <a:defRPr/>
              </a:pPr>
              <a:endParaRPr lang="fr-FR" sz="1286" kern="0" dirty="0">
                <a:solidFill>
                  <a:prstClr val="white"/>
                </a:solidFill>
                <a:latin typeface="Calibri" panose="020F0502020204030204"/>
                <a:ea typeface="MS PGothic" pitchFamily="34" charset="-128"/>
              </a:endParaRPr>
            </a:p>
          </p:txBody>
        </p:sp>
        <p:sp>
          <p:nvSpPr>
            <p:cNvPr id="80" name="Étoile à 5 branches 4">
              <a:extLst>
                <a:ext uri="{FF2B5EF4-FFF2-40B4-BE49-F238E27FC236}">
                  <a16:creationId xmlns:a16="http://schemas.microsoft.com/office/drawing/2014/main" id="{3E09AE08-DFF9-33D2-A5FC-091C8B5A17EC}"/>
                </a:ext>
              </a:extLst>
            </p:cNvPr>
            <p:cNvSpPr/>
            <p:nvPr/>
          </p:nvSpPr>
          <p:spPr>
            <a:xfrm>
              <a:off x="6331178" y="1028701"/>
              <a:ext cx="247421" cy="248766"/>
            </a:xfrm>
            <a:prstGeom prst="star5">
              <a:avLst/>
            </a:prstGeom>
            <a:solidFill>
              <a:srgbClr val="FFFF00"/>
            </a:solidFill>
            <a:ln w="25400" cap="flat" cmpd="sng" algn="ctr">
              <a:solidFill>
                <a:srgbClr val="000000"/>
              </a:solidFill>
              <a:prstDash val="solid"/>
            </a:ln>
            <a:effectLst/>
          </p:spPr>
          <p:txBody>
            <a:bodyPr anchor="ctr"/>
            <a:lstStyle/>
            <a:p>
              <a:pPr algn="ctr">
                <a:defRPr/>
              </a:pPr>
              <a:endParaRPr lang="fr-FR" sz="1286" kern="0" dirty="0">
                <a:solidFill>
                  <a:prstClr val="white"/>
                </a:solidFill>
                <a:latin typeface="Calibri" panose="020F0502020204030204"/>
                <a:ea typeface="MS PGothic" pitchFamily="34" charset="-128"/>
              </a:endParaRPr>
            </a:p>
          </p:txBody>
        </p:sp>
        <p:sp>
          <p:nvSpPr>
            <p:cNvPr id="82" name="TextBox 79">
              <a:extLst>
                <a:ext uri="{FF2B5EF4-FFF2-40B4-BE49-F238E27FC236}">
                  <a16:creationId xmlns:a16="http://schemas.microsoft.com/office/drawing/2014/main" id="{FBACADDE-D4F5-51AB-A2C1-5A21F94BC18A}"/>
                </a:ext>
              </a:extLst>
            </p:cNvPr>
            <p:cNvSpPr txBox="1">
              <a:spLocks noChangeArrowheads="1"/>
            </p:cNvSpPr>
            <p:nvPr/>
          </p:nvSpPr>
          <p:spPr bwMode="auto">
            <a:xfrm>
              <a:off x="6015039" y="1290223"/>
              <a:ext cx="1631550" cy="560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defRPr/>
              </a:pPr>
              <a:r>
                <a:rPr lang="en-GB" altLang="en-US" sz="1000" b="1" cap="all" dirty="0" err="1">
                  <a:solidFill>
                    <a:schemeClr val="tx1">
                      <a:lumMod val="95000"/>
                      <a:lumOff val="5000"/>
                    </a:schemeClr>
                  </a:solidFill>
                  <a:latin typeface="Arial Black" panose="020B0A04020102020204" pitchFamily="34" charset="0"/>
                  <a:ea typeface="MS PGothic" pitchFamily="34" charset="-128"/>
                </a:rPr>
                <a:t>Bléjean</a:t>
              </a:r>
              <a:endParaRPr lang="en-GB" altLang="en-US" sz="1000" b="1" cap="all" dirty="0">
                <a:solidFill>
                  <a:schemeClr val="tx1">
                    <a:lumMod val="95000"/>
                    <a:lumOff val="5000"/>
                  </a:schemeClr>
                </a:solidFill>
                <a:latin typeface="Arial Black" panose="020B0A04020102020204" pitchFamily="34" charset="0"/>
                <a:ea typeface="MS PGothic" pitchFamily="34" charset="-128"/>
              </a:endParaRPr>
            </a:p>
            <a:p>
              <a:pPr algn="ctr">
                <a:defRPr/>
              </a:pPr>
              <a:endParaRPr lang="en-US" altLang="en-US" sz="1000" b="1" dirty="0">
                <a:solidFill>
                  <a:schemeClr val="tx1">
                    <a:lumMod val="95000"/>
                    <a:lumOff val="5000"/>
                  </a:schemeClr>
                </a:solidFill>
                <a:latin typeface="Arial Black" panose="020B0A04020102020204" pitchFamily="34" charset="0"/>
                <a:ea typeface="MS PGothic" pitchFamily="34" charset="-128"/>
              </a:endParaRPr>
            </a:p>
          </p:txBody>
        </p:sp>
      </p:grpSp>
      <p:grpSp>
        <p:nvGrpSpPr>
          <p:cNvPr id="83" name="Group 82">
            <a:extLst>
              <a:ext uri="{FF2B5EF4-FFF2-40B4-BE49-F238E27FC236}">
                <a16:creationId xmlns:a16="http://schemas.microsoft.com/office/drawing/2014/main" id="{6610A9C2-0B50-1F2B-8422-6A87DD5035F1}"/>
              </a:ext>
            </a:extLst>
          </p:cNvPr>
          <p:cNvGrpSpPr/>
          <p:nvPr/>
        </p:nvGrpSpPr>
        <p:grpSpPr>
          <a:xfrm>
            <a:off x="5897147" y="2962489"/>
            <a:ext cx="1269766" cy="531118"/>
            <a:chOff x="6180661" y="2605787"/>
            <a:chExt cx="1777672" cy="743564"/>
          </a:xfrm>
        </p:grpSpPr>
        <p:sp>
          <p:nvSpPr>
            <p:cNvPr id="112" name="Étoile à 5 branches 4">
              <a:extLst>
                <a:ext uri="{FF2B5EF4-FFF2-40B4-BE49-F238E27FC236}">
                  <a16:creationId xmlns:a16="http://schemas.microsoft.com/office/drawing/2014/main" id="{1D2EEBD3-DCFE-44BB-4943-F09E9ABD2542}"/>
                </a:ext>
              </a:extLst>
            </p:cNvPr>
            <p:cNvSpPr/>
            <p:nvPr/>
          </p:nvSpPr>
          <p:spPr>
            <a:xfrm>
              <a:off x="6893675" y="2605787"/>
              <a:ext cx="265113" cy="254000"/>
            </a:xfrm>
            <a:prstGeom prst="star5">
              <a:avLst/>
            </a:prstGeom>
            <a:solidFill>
              <a:srgbClr val="FFFF00"/>
            </a:solidFill>
            <a:ln w="25400" cap="flat" cmpd="sng" algn="ctr">
              <a:solidFill>
                <a:srgbClr val="000000"/>
              </a:solidFill>
              <a:prstDash val="solid"/>
            </a:ln>
            <a:effectLst/>
          </p:spPr>
          <p:txBody>
            <a:bodyPr anchor="ctr"/>
            <a:lstStyle/>
            <a:p>
              <a:pPr algn="ctr">
                <a:defRPr/>
              </a:pPr>
              <a:endParaRPr lang="fr-FR" sz="964" kern="0" dirty="0">
                <a:solidFill>
                  <a:prstClr val="white"/>
                </a:solidFill>
                <a:latin typeface="Calibri" panose="020F0502020204030204"/>
                <a:ea typeface="MS PGothic" pitchFamily="34" charset="-128"/>
              </a:endParaRPr>
            </a:p>
          </p:txBody>
        </p:sp>
        <p:sp>
          <p:nvSpPr>
            <p:cNvPr id="120" name="TextBox 79">
              <a:extLst>
                <a:ext uri="{FF2B5EF4-FFF2-40B4-BE49-F238E27FC236}">
                  <a16:creationId xmlns:a16="http://schemas.microsoft.com/office/drawing/2014/main" id="{0EB6E8E7-CAB3-97E3-D69F-C928AC6C4D50}"/>
                </a:ext>
              </a:extLst>
            </p:cNvPr>
            <p:cNvSpPr txBox="1">
              <a:spLocks noChangeArrowheads="1"/>
            </p:cNvSpPr>
            <p:nvPr/>
          </p:nvSpPr>
          <p:spPr bwMode="auto">
            <a:xfrm>
              <a:off x="6180661" y="3004642"/>
              <a:ext cx="1777672" cy="3447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defRPr/>
              </a:pPr>
              <a:endParaRPr lang="en-US" altLang="en-US" sz="1000" b="1" dirty="0">
                <a:solidFill>
                  <a:srgbClr val="FF0000"/>
                </a:solidFill>
                <a:latin typeface="Arial Black" panose="020B0A04020102020204" pitchFamily="34" charset="0"/>
                <a:ea typeface="MS PGothic" pitchFamily="34" charset="-128"/>
              </a:endParaRPr>
            </a:p>
          </p:txBody>
        </p:sp>
      </p:grpSp>
      <p:pic>
        <p:nvPicPr>
          <p:cNvPr id="124" name="Picture 123">
            <a:extLst>
              <a:ext uri="{FF2B5EF4-FFF2-40B4-BE49-F238E27FC236}">
                <a16:creationId xmlns:a16="http://schemas.microsoft.com/office/drawing/2014/main" id="{E7F61B6F-A9F0-BFCD-D271-327CBFB7F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969" y="1151846"/>
            <a:ext cx="595165" cy="718165"/>
          </a:xfrm>
          <a:prstGeom prst="rect">
            <a:avLst/>
          </a:prstGeom>
        </p:spPr>
      </p:pic>
      <p:pic>
        <p:nvPicPr>
          <p:cNvPr id="131" name="Picture 130">
            <a:extLst>
              <a:ext uri="{FF2B5EF4-FFF2-40B4-BE49-F238E27FC236}">
                <a16:creationId xmlns:a16="http://schemas.microsoft.com/office/drawing/2014/main" id="{FEAE7E6F-F1DC-582C-FAE6-577C3A187F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20" y="2628060"/>
            <a:ext cx="549281" cy="549281"/>
          </a:xfrm>
          <a:prstGeom prst="rect">
            <a:avLst/>
          </a:prstGeom>
        </p:spPr>
      </p:pic>
      <p:cxnSp>
        <p:nvCxnSpPr>
          <p:cNvPr id="132" name="Straight Connector 131">
            <a:extLst>
              <a:ext uri="{FF2B5EF4-FFF2-40B4-BE49-F238E27FC236}">
                <a16:creationId xmlns:a16="http://schemas.microsoft.com/office/drawing/2014/main" id="{044DDF30-5EFD-D854-4723-509C7E45CB33}"/>
              </a:ext>
            </a:extLst>
          </p:cNvPr>
          <p:cNvCxnSpPr>
            <a:cxnSpLocks/>
          </p:cNvCxnSpPr>
          <p:nvPr/>
        </p:nvCxnSpPr>
        <p:spPr>
          <a:xfrm flipH="1">
            <a:off x="5515101" y="2215334"/>
            <a:ext cx="1195" cy="4063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4EF5235-C0D4-7896-36F7-17A05B7159E7}"/>
              </a:ext>
            </a:extLst>
          </p:cNvPr>
          <p:cNvCxnSpPr/>
          <p:nvPr/>
        </p:nvCxnSpPr>
        <p:spPr>
          <a:xfrm flipH="1">
            <a:off x="5532593" y="3218371"/>
            <a:ext cx="1832" cy="34197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811E970-2681-C48D-6326-EF751AE00906}"/>
              </a:ext>
            </a:extLst>
          </p:cNvPr>
          <p:cNvCxnSpPr/>
          <p:nvPr/>
        </p:nvCxnSpPr>
        <p:spPr>
          <a:xfrm>
            <a:off x="5528551" y="3850506"/>
            <a:ext cx="4042" cy="9555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6B2F66A-4DC4-3A5E-81BE-3FF93CF71A11}"/>
              </a:ext>
            </a:extLst>
          </p:cNvPr>
          <p:cNvCxnSpPr/>
          <p:nvPr/>
        </p:nvCxnSpPr>
        <p:spPr>
          <a:xfrm flipH="1">
            <a:off x="3950036" y="3656469"/>
            <a:ext cx="132899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A78D8AB-919E-AC61-AFF3-2D34C6E16732}"/>
              </a:ext>
            </a:extLst>
          </p:cNvPr>
          <p:cNvCxnSpPr/>
          <p:nvPr/>
        </p:nvCxnSpPr>
        <p:spPr>
          <a:xfrm flipH="1" flipV="1">
            <a:off x="2897729" y="2352313"/>
            <a:ext cx="1062152" cy="13041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137" name="Picture 136">
            <a:extLst>
              <a:ext uri="{FF2B5EF4-FFF2-40B4-BE49-F238E27FC236}">
                <a16:creationId xmlns:a16="http://schemas.microsoft.com/office/drawing/2014/main" id="{3BF1129A-2476-E74B-8192-B64A97F41A96}"/>
              </a:ext>
            </a:extLst>
          </p:cNvPr>
          <p:cNvPicPr>
            <a:picLocks noChangeAspect="1"/>
          </p:cNvPicPr>
          <p:nvPr/>
        </p:nvPicPr>
        <p:blipFill>
          <a:blip r:embed="rId5"/>
          <a:stretch>
            <a:fillRect/>
          </a:stretch>
        </p:blipFill>
        <p:spPr>
          <a:xfrm>
            <a:off x="6316851" y="2240358"/>
            <a:ext cx="325345" cy="217733"/>
          </a:xfrm>
          <a:prstGeom prst="rect">
            <a:avLst/>
          </a:prstGeom>
        </p:spPr>
      </p:pic>
      <p:cxnSp>
        <p:nvCxnSpPr>
          <p:cNvPr id="138" name="Straight Connector 20">
            <a:extLst>
              <a:ext uri="{FF2B5EF4-FFF2-40B4-BE49-F238E27FC236}">
                <a16:creationId xmlns:a16="http://schemas.microsoft.com/office/drawing/2014/main" id="{D08F1960-C601-1A13-19AE-5A62AB944119}"/>
              </a:ext>
            </a:extLst>
          </p:cNvPr>
          <p:cNvCxnSpPr>
            <a:cxnSpLocks noChangeShapeType="1"/>
          </p:cNvCxnSpPr>
          <p:nvPr/>
        </p:nvCxnSpPr>
        <p:spPr bwMode="auto">
          <a:xfrm flipH="1">
            <a:off x="3866832" y="3820085"/>
            <a:ext cx="3407948" cy="18750"/>
          </a:xfrm>
          <a:prstGeom prst="line">
            <a:avLst/>
          </a:prstGeom>
          <a:noFill/>
          <a:ln w="38100" algn="ctr">
            <a:solidFill>
              <a:srgbClr val="024389"/>
            </a:solidFill>
            <a:prstDash val="dash"/>
            <a:round/>
            <a:headEnd/>
            <a:tailEnd/>
          </a:ln>
          <a:extLst>
            <a:ext uri="{909E8E84-426E-40DD-AFC4-6F175D3DCCD1}">
              <a14:hiddenFill xmlns:a14="http://schemas.microsoft.com/office/drawing/2010/main">
                <a:noFill/>
              </a14:hiddenFill>
            </a:ext>
          </a:extLst>
        </p:spPr>
      </p:cxnSp>
      <p:sp>
        <p:nvSpPr>
          <p:cNvPr id="139" name="Rounded Rectangle 4">
            <a:extLst>
              <a:ext uri="{FF2B5EF4-FFF2-40B4-BE49-F238E27FC236}">
                <a16:creationId xmlns:a16="http://schemas.microsoft.com/office/drawing/2014/main" id="{93999DD4-7CFB-C9A9-8526-2FA715567443}"/>
              </a:ext>
            </a:extLst>
          </p:cNvPr>
          <p:cNvSpPr/>
          <p:nvPr/>
        </p:nvSpPr>
        <p:spPr>
          <a:xfrm>
            <a:off x="2288372" y="4921429"/>
            <a:ext cx="1134949" cy="1279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86" b="1" dirty="0"/>
              <a:t>Education, Advisory and Training Task Force</a:t>
            </a:r>
          </a:p>
          <a:p>
            <a:pPr algn="ctr"/>
            <a:endParaRPr lang="en-IE" sz="714" dirty="0"/>
          </a:p>
        </p:txBody>
      </p:sp>
      <p:sp>
        <p:nvSpPr>
          <p:cNvPr id="140" name="Rounded Rectangle 108">
            <a:extLst>
              <a:ext uri="{FF2B5EF4-FFF2-40B4-BE49-F238E27FC236}">
                <a16:creationId xmlns:a16="http://schemas.microsoft.com/office/drawing/2014/main" id="{6A7230B8-BD5F-3E85-061F-C510FE7C271F}"/>
              </a:ext>
            </a:extLst>
          </p:cNvPr>
          <p:cNvSpPr/>
          <p:nvPr/>
        </p:nvSpPr>
        <p:spPr>
          <a:xfrm>
            <a:off x="5025738" y="3364552"/>
            <a:ext cx="1009851" cy="713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HQ</a:t>
            </a:r>
          </a:p>
          <a:p>
            <a:pPr algn="ctr"/>
            <a:endParaRPr lang="en-IE" sz="714" b="1" dirty="0">
              <a:solidFill>
                <a:srgbClr val="FF0000"/>
              </a:solidFill>
            </a:endParaRPr>
          </a:p>
        </p:txBody>
      </p:sp>
      <p:sp>
        <p:nvSpPr>
          <p:cNvPr id="141" name="Rounded Rectangle 115">
            <a:extLst>
              <a:ext uri="{FF2B5EF4-FFF2-40B4-BE49-F238E27FC236}">
                <a16:creationId xmlns:a16="http://schemas.microsoft.com/office/drawing/2014/main" id="{0F3FE06D-DC58-5676-0DEE-0302BC9A7EF9}"/>
              </a:ext>
            </a:extLst>
          </p:cNvPr>
          <p:cNvSpPr/>
          <p:nvPr/>
        </p:nvSpPr>
        <p:spPr>
          <a:xfrm>
            <a:off x="3776141" y="4896730"/>
            <a:ext cx="1126945" cy="1032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86" b="1" dirty="0">
                <a:solidFill>
                  <a:schemeClr val="bg1"/>
                </a:solidFill>
              </a:rPr>
              <a:t>Force Protection &amp; Combat Service Support</a:t>
            </a:r>
          </a:p>
          <a:p>
            <a:pPr algn="ctr"/>
            <a:endParaRPr lang="en-IE" sz="714" dirty="0">
              <a:solidFill>
                <a:schemeClr val="bg1"/>
              </a:solidFill>
            </a:endParaRPr>
          </a:p>
        </p:txBody>
      </p:sp>
      <p:sp>
        <p:nvSpPr>
          <p:cNvPr id="142" name="Rounded Rectangle 121">
            <a:extLst>
              <a:ext uri="{FF2B5EF4-FFF2-40B4-BE49-F238E27FC236}">
                <a16:creationId xmlns:a16="http://schemas.microsoft.com/office/drawing/2014/main" id="{EF11F0B7-8137-2249-AF76-340F5139B7D4}"/>
              </a:ext>
            </a:extLst>
          </p:cNvPr>
          <p:cNvSpPr/>
          <p:nvPr/>
        </p:nvSpPr>
        <p:spPr>
          <a:xfrm>
            <a:off x="4967202" y="4886992"/>
            <a:ext cx="1001769" cy="1032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86" b="1" dirty="0"/>
              <a:t>Mission Security Team</a:t>
            </a:r>
          </a:p>
        </p:txBody>
      </p:sp>
      <p:sp>
        <p:nvSpPr>
          <p:cNvPr id="143" name="Rounded Rectangle 161">
            <a:extLst>
              <a:ext uri="{FF2B5EF4-FFF2-40B4-BE49-F238E27FC236}">
                <a16:creationId xmlns:a16="http://schemas.microsoft.com/office/drawing/2014/main" id="{31D2FF5D-66C5-010B-28E8-7221A4805D32}"/>
              </a:ext>
            </a:extLst>
          </p:cNvPr>
          <p:cNvSpPr/>
          <p:nvPr/>
        </p:nvSpPr>
        <p:spPr>
          <a:xfrm>
            <a:off x="6020247" y="4903322"/>
            <a:ext cx="1230270" cy="1070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86" b="1" dirty="0"/>
              <a:t>Medical Capabilities</a:t>
            </a:r>
          </a:p>
          <a:p>
            <a:pPr algn="ctr"/>
            <a:r>
              <a:rPr lang="en-IE" sz="1286" b="1" dirty="0"/>
              <a:t>(MED CAP)</a:t>
            </a:r>
          </a:p>
        </p:txBody>
      </p:sp>
      <p:sp>
        <p:nvSpPr>
          <p:cNvPr id="144" name="Rounded Rectangle 165">
            <a:extLst>
              <a:ext uri="{FF2B5EF4-FFF2-40B4-BE49-F238E27FC236}">
                <a16:creationId xmlns:a16="http://schemas.microsoft.com/office/drawing/2014/main" id="{0BCDD877-C345-28D7-56F0-F5BBF33D4791}"/>
              </a:ext>
            </a:extLst>
          </p:cNvPr>
          <p:cNvSpPr/>
          <p:nvPr/>
        </p:nvSpPr>
        <p:spPr>
          <a:xfrm>
            <a:off x="7286376" y="4946052"/>
            <a:ext cx="983522" cy="934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86" b="1" dirty="0">
                <a:solidFill>
                  <a:srgbClr val="FFFF00"/>
                </a:solidFill>
              </a:rPr>
              <a:t>MED CAP </a:t>
            </a:r>
          </a:p>
          <a:p>
            <a:pPr algn="ctr"/>
            <a:endParaRPr lang="en-IE" sz="1286" dirty="0">
              <a:solidFill>
                <a:srgbClr val="FFFF00"/>
              </a:solidFill>
            </a:endParaRPr>
          </a:p>
          <a:p>
            <a:pPr algn="ctr"/>
            <a:r>
              <a:rPr lang="en-IE" sz="1286" b="1" dirty="0">
                <a:solidFill>
                  <a:srgbClr val="FFFF00"/>
                </a:solidFill>
              </a:rPr>
              <a:t>26 + 27</a:t>
            </a:r>
            <a:endParaRPr lang="en-GB" sz="1286" b="1" dirty="0">
              <a:solidFill>
                <a:srgbClr val="FFFF00"/>
              </a:solidFill>
            </a:endParaRPr>
          </a:p>
        </p:txBody>
      </p:sp>
      <p:grpSp>
        <p:nvGrpSpPr>
          <p:cNvPr id="145" name="Group 144">
            <a:extLst>
              <a:ext uri="{FF2B5EF4-FFF2-40B4-BE49-F238E27FC236}">
                <a16:creationId xmlns:a16="http://schemas.microsoft.com/office/drawing/2014/main" id="{CD52FBD4-DBC4-CA06-D43F-A13383D01BBF}"/>
              </a:ext>
            </a:extLst>
          </p:cNvPr>
          <p:cNvGrpSpPr/>
          <p:nvPr/>
        </p:nvGrpSpPr>
        <p:grpSpPr>
          <a:xfrm>
            <a:off x="7580221" y="1837116"/>
            <a:ext cx="2827359" cy="1241948"/>
            <a:chOff x="8378326" y="818128"/>
            <a:chExt cx="3479523" cy="1843861"/>
          </a:xfrm>
        </p:grpSpPr>
        <p:sp>
          <p:nvSpPr>
            <p:cNvPr id="146" name="TextBox 55">
              <a:extLst>
                <a:ext uri="{FF2B5EF4-FFF2-40B4-BE49-F238E27FC236}">
                  <a16:creationId xmlns:a16="http://schemas.microsoft.com/office/drawing/2014/main" id="{3BBE081E-AC26-AE1B-15A7-184E2824F3F4}"/>
                </a:ext>
              </a:extLst>
            </p:cNvPr>
            <p:cNvSpPr txBox="1">
              <a:spLocks noChangeArrowheads="1"/>
            </p:cNvSpPr>
            <p:nvPr/>
          </p:nvSpPr>
          <p:spPr bwMode="auto">
            <a:xfrm>
              <a:off x="9297847" y="831643"/>
              <a:ext cx="1538079" cy="46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429" b="1" dirty="0">
                  <a:ea typeface="MS PGothic" pitchFamily="34" charset="-128"/>
                </a:rPr>
                <a:t>16 </a:t>
              </a:r>
              <a:r>
                <a:rPr lang="sk-SK" altLang="en-US" sz="1429" b="1" dirty="0">
                  <a:ea typeface="MS PGothic" pitchFamily="34" charset="-128"/>
                </a:rPr>
                <a:t>NATIONS</a:t>
              </a:r>
              <a:endParaRPr lang="en-US" altLang="en-US" sz="1429" b="1" dirty="0">
                <a:ea typeface="MS PGothic" pitchFamily="34" charset="-128"/>
              </a:endParaRPr>
            </a:p>
          </p:txBody>
        </p:sp>
        <p:grpSp>
          <p:nvGrpSpPr>
            <p:cNvPr id="147" name="Group 146">
              <a:extLst>
                <a:ext uri="{FF2B5EF4-FFF2-40B4-BE49-F238E27FC236}">
                  <a16:creationId xmlns:a16="http://schemas.microsoft.com/office/drawing/2014/main" id="{585F1AB1-2A9A-5C8C-7B01-5B5E87AFE971}"/>
                </a:ext>
              </a:extLst>
            </p:cNvPr>
            <p:cNvGrpSpPr/>
            <p:nvPr/>
          </p:nvGrpSpPr>
          <p:grpSpPr>
            <a:xfrm>
              <a:off x="8603979" y="1255945"/>
              <a:ext cx="3015829" cy="967813"/>
              <a:chOff x="8032479" y="1255945"/>
              <a:chExt cx="3015829" cy="967813"/>
            </a:xfrm>
          </p:grpSpPr>
          <p:pic>
            <p:nvPicPr>
              <p:cNvPr id="150" name="Picture 2">
                <a:extLst>
                  <a:ext uri="{FF2B5EF4-FFF2-40B4-BE49-F238E27FC236}">
                    <a16:creationId xmlns:a16="http://schemas.microsoft.com/office/drawing/2014/main" id="{DACCD7D4-8702-2C3D-66B9-CEEC5DDEB6E1}"/>
                  </a:ext>
                </a:extLst>
              </p:cNvPr>
              <p:cNvPicPr preferRelativeResize="0">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32479" y="1264600"/>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1" name="Picture 3">
                <a:extLst>
                  <a:ext uri="{FF2B5EF4-FFF2-40B4-BE49-F238E27FC236}">
                    <a16:creationId xmlns:a16="http://schemas.microsoft.com/office/drawing/2014/main" id="{2D1987C1-1C09-8554-2304-81476CA63789}"/>
                  </a:ext>
                </a:extLst>
              </p:cNvPr>
              <p:cNvPicPr preferRelativeResize="0">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47080" y="1265902"/>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2" name="Picture 7">
                <a:extLst>
                  <a:ext uri="{FF2B5EF4-FFF2-40B4-BE49-F238E27FC236}">
                    <a16:creationId xmlns:a16="http://schemas.microsoft.com/office/drawing/2014/main" id="{459E0C6E-8184-41E0-03EA-7EA0701B4A8D}"/>
                  </a:ext>
                </a:extLst>
              </p:cNvPr>
              <p:cNvPicPr preferRelativeResize="0">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032651" y="1625621"/>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 name="Picture 11">
                <a:extLst>
                  <a:ext uri="{FF2B5EF4-FFF2-40B4-BE49-F238E27FC236}">
                    <a16:creationId xmlns:a16="http://schemas.microsoft.com/office/drawing/2014/main" id="{C7E8BFC8-AC93-C2ED-48D6-8D566D5F198D}"/>
                  </a:ext>
                </a:extLst>
              </p:cNvPr>
              <p:cNvPicPr preferRelativeResize="0">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599499" y="1255945"/>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4" name="Picture 12">
                <a:extLst>
                  <a:ext uri="{FF2B5EF4-FFF2-40B4-BE49-F238E27FC236}">
                    <a16:creationId xmlns:a16="http://schemas.microsoft.com/office/drawing/2014/main" id="{A8E25D9F-21B7-EE57-723B-72F4FB51196B}"/>
                  </a:ext>
                </a:extLst>
              </p:cNvPr>
              <p:cNvPicPr preferRelativeResize="0">
                <a:picLocks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43920" y="1622338"/>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5" name="Picture 14">
                <a:extLst>
                  <a:ext uri="{FF2B5EF4-FFF2-40B4-BE49-F238E27FC236}">
                    <a16:creationId xmlns:a16="http://schemas.microsoft.com/office/drawing/2014/main" id="{D9932C9F-1FF7-9B4B-35F7-243A98C3D747}"/>
                  </a:ext>
                </a:extLst>
              </p:cNvPr>
              <p:cNvPicPr preferRelativeResize="0">
                <a:picLocks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575675" y="1606767"/>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6" name="Picture 16">
                <a:extLst>
                  <a:ext uri="{FF2B5EF4-FFF2-40B4-BE49-F238E27FC236}">
                    <a16:creationId xmlns:a16="http://schemas.microsoft.com/office/drawing/2014/main" id="{F12FAC67-CCDF-5D8D-620B-812010766B6B}"/>
                  </a:ext>
                </a:extLst>
              </p:cNvPr>
              <p:cNvPicPr preferRelativeResize="0">
                <a:picLocks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082348" y="1616824"/>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7" name="Picture 17">
                <a:extLst>
                  <a:ext uri="{FF2B5EF4-FFF2-40B4-BE49-F238E27FC236}">
                    <a16:creationId xmlns:a16="http://schemas.microsoft.com/office/drawing/2014/main" id="{663791CD-0E5A-CB52-52E0-61A975C1ED8F}"/>
                  </a:ext>
                </a:extLst>
              </p:cNvPr>
              <p:cNvPicPr preferRelativeResize="0">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599499" y="1604243"/>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8" name="Picture 18">
                <a:extLst>
                  <a:ext uri="{FF2B5EF4-FFF2-40B4-BE49-F238E27FC236}">
                    <a16:creationId xmlns:a16="http://schemas.microsoft.com/office/drawing/2014/main" id="{7463CB7C-C376-551A-A9CA-7A3DC42F1D6C}"/>
                  </a:ext>
                </a:extLst>
              </p:cNvPr>
              <p:cNvPicPr preferRelativeResize="0">
                <a:picLocks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055189" y="1604243"/>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9" name="Picture 158">
                <a:extLst>
                  <a:ext uri="{FF2B5EF4-FFF2-40B4-BE49-F238E27FC236}">
                    <a16:creationId xmlns:a16="http://schemas.microsoft.com/office/drawing/2014/main" id="{537E9E91-56A5-96F9-D15B-43E195C26D40}"/>
                  </a:ext>
                </a:extLst>
              </p:cNvPr>
              <p:cNvPicPr preferRelativeResize="0">
                <a:picLocks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032479" y="1941779"/>
                <a:ext cx="448809" cy="2819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0" name="Picture 159">
                <a:extLst>
                  <a:ext uri="{FF2B5EF4-FFF2-40B4-BE49-F238E27FC236}">
                    <a16:creationId xmlns:a16="http://schemas.microsoft.com/office/drawing/2014/main" id="{3D67FB4A-E49B-8DE9-F485-595BB0C80158}"/>
                  </a:ext>
                </a:extLst>
              </p:cNvPr>
              <p:cNvPicPr preferRelativeResize="0">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543338" y="1948348"/>
                <a:ext cx="448810" cy="2720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1" name="Picture 2">
                <a:extLst>
                  <a:ext uri="{FF2B5EF4-FFF2-40B4-BE49-F238E27FC236}">
                    <a16:creationId xmlns:a16="http://schemas.microsoft.com/office/drawing/2014/main" id="{FD0E0694-6EA1-E838-EE0C-86B9A7B30A07}"/>
                  </a:ext>
                </a:extLst>
              </p:cNvPr>
              <p:cNvPicPr preferRelativeResize="0">
                <a:picLocks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10086265" y="1262729"/>
                <a:ext cx="448809" cy="262440"/>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chemeClr val="accent1"/>
                    </a:solidFill>
                  </a14:hiddenFill>
                </a:ext>
              </a:extLst>
            </p:spPr>
          </p:pic>
          <p:pic>
            <p:nvPicPr>
              <p:cNvPr id="162" name="Picture 4">
                <a:extLst>
                  <a:ext uri="{FF2B5EF4-FFF2-40B4-BE49-F238E27FC236}">
                    <a16:creationId xmlns:a16="http://schemas.microsoft.com/office/drawing/2014/main" id="{5E564FE2-5B0F-2899-55B6-824B5D401D2B}"/>
                  </a:ext>
                </a:extLst>
              </p:cNvPr>
              <p:cNvPicPr preferRelativeResize="0">
                <a:picLocks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9061909" y="1264600"/>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3" name="Picture 8">
                <a:extLst>
                  <a:ext uri="{FF2B5EF4-FFF2-40B4-BE49-F238E27FC236}">
                    <a16:creationId xmlns:a16="http://schemas.microsoft.com/office/drawing/2014/main" id="{2F4B66D8-1D9F-D4E7-0998-388B84705716}"/>
                  </a:ext>
                </a:extLst>
              </p:cNvPr>
              <p:cNvPicPr preferRelativeResize="0">
                <a:picLocks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560762" y="1264600"/>
                <a:ext cx="448809" cy="2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48" name="Rectangle 147">
              <a:extLst>
                <a:ext uri="{FF2B5EF4-FFF2-40B4-BE49-F238E27FC236}">
                  <a16:creationId xmlns:a16="http://schemas.microsoft.com/office/drawing/2014/main" id="{FB2D56FC-C4DD-9063-6AD8-7E374C8BF187}"/>
                </a:ext>
              </a:extLst>
            </p:cNvPr>
            <p:cNvSpPr/>
            <p:nvPr/>
          </p:nvSpPr>
          <p:spPr>
            <a:xfrm>
              <a:off x="8378326" y="818128"/>
              <a:ext cx="3479523" cy="1843861"/>
            </a:xfrm>
            <a:prstGeom prst="rect">
              <a:avLst/>
            </a:prstGeom>
            <a:noFill/>
            <a:ln w="38100">
              <a:solidFill>
                <a:srgbClr val="293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86">
                <a:solidFill>
                  <a:prstClr val="white"/>
                </a:solidFill>
                <a:latin typeface="Calibri" panose="020F0502020204030204"/>
              </a:endParaRPr>
            </a:p>
          </p:txBody>
        </p:sp>
        <p:pic>
          <p:nvPicPr>
            <p:cNvPr id="149" name="Picture 148">
              <a:extLst>
                <a:ext uri="{FF2B5EF4-FFF2-40B4-BE49-F238E27FC236}">
                  <a16:creationId xmlns:a16="http://schemas.microsoft.com/office/drawing/2014/main" id="{ED814A0A-981A-C467-67BF-D125976C4FC4}"/>
                </a:ext>
              </a:extLst>
            </p:cNvPr>
            <p:cNvPicPr>
              <a:picLocks/>
            </p:cNvPicPr>
            <p:nvPr/>
          </p:nvPicPr>
          <p:blipFill>
            <a:blip r:embed="rId20"/>
            <a:stretch>
              <a:fillRect/>
            </a:stretch>
          </p:blipFill>
          <p:spPr>
            <a:xfrm>
              <a:off x="9625484" y="1930618"/>
              <a:ext cx="464262" cy="293183"/>
            </a:xfrm>
            <a:prstGeom prst="rect">
              <a:avLst/>
            </a:prstGeom>
            <a:ln>
              <a:solidFill>
                <a:schemeClr val="tx1"/>
              </a:solidFill>
            </a:ln>
          </p:spPr>
        </p:pic>
      </p:grpSp>
      <p:sp>
        <p:nvSpPr>
          <p:cNvPr id="164" name="Rounded Rectangle 105">
            <a:extLst>
              <a:ext uri="{FF2B5EF4-FFF2-40B4-BE49-F238E27FC236}">
                <a16:creationId xmlns:a16="http://schemas.microsoft.com/office/drawing/2014/main" id="{6585F5B7-D372-26CA-7509-786B1A51A8E0}"/>
              </a:ext>
            </a:extLst>
          </p:cNvPr>
          <p:cNvSpPr/>
          <p:nvPr/>
        </p:nvSpPr>
        <p:spPr>
          <a:xfrm>
            <a:off x="1757768" y="2017576"/>
            <a:ext cx="1147927" cy="621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43" b="1" dirty="0"/>
              <a:t>BRUSSELS Mission Support Cell</a:t>
            </a:r>
          </a:p>
        </p:txBody>
      </p:sp>
      <p:pic>
        <p:nvPicPr>
          <p:cNvPr id="165" name="Picture 27">
            <a:extLst>
              <a:ext uri="{FF2B5EF4-FFF2-40B4-BE49-F238E27FC236}">
                <a16:creationId xmlns:a16="http://schemas.microsoft.com/office/drawing/2014/main" id="{FC185625-38D2-C3B5-88EC-07A7DFA98242}"/>
              </a:ext>
            </a:extLst>
          </p:cNvPr>
          <p:cNvPicPr preferRelativeResize="0">
            <a:picLocks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9010272" y="2579244"/>
            <a:ext cx="364689" cy="2038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6" name="TextBox 79">
            <a:extLst>
              <a:ext uri="{FF2B5EF4-FFF2-40B4-BE49-F238E27FC236}">
                <a16:creationId xmlns:a16="http://schemas.microsoft.com/office/drawing/2014/main" id="{B96E8325-6F71-A0FF-904A-D42732151FF6}"/>
              </a:ext>
            </a:extLst>
          </p:cNvPr>
          <p:cNvSpPr txBox="1">
            <a:spLocks noChangeArrowheads="1"/>
          </p:cNvSpPr>
          <p:nvPr/>
        </p:nvSpPr>
        <p:spPr bwMode="auto">
          <a:xfrm>
            <a:off x="5966368" y="3154725"/>
            <a:ext cx="1269766"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000" b="1" cap="all" dirty="0">
                <a:solidFill>
                  <a:srgbClr val="44546A"/>
                </a:solidFill>
                <a:latin typeface="Arial Black" panose="020B0A04020102020204" pitchFamily="34" charset="0"/>
                <a:ea typeface="MS PGothic" pitchFamily="34" charset="-128"/>
              </a:rPr>
              <a:t>ORTIZ-REPISO</a:t>
            </a:r>
            <a:endParaRPr lang="en-US" altLang="en-US" sz="1000" b="1" dirty="0">
              <a:solidFill>
                <a:srgbClr val="44546A"/>
              </a:solidFill>
              <a:latin typeface="Arial Black" panose="020B0A04020102020204" pitchFamily="34" charset="0"/>
              <a:ea typeface="MS PGothic" pitchFamily="34" charset="-128"/>
            </a:endParaRPr>
          </a:p>
        </p:txBody>
      </p:sp>
      <p:pic>
        <p:nvPicPr>
          <p:cNvPr id="167" name="Picture 166">
            <a:extLst>
              <a:ext uri="{FF2B5EF4-FFF2-40B4-BE49-F238E27FC236}">
                <a16:creationId xmlns:a16="http://schemas.microsoft.com/office/drawing/2014/main" id="{FC0AD343-ED87-3FBB-6387-27ED92E15158}"/>
              </a:ext>
            </a:extLst>
          </p:cNvPr>
          <p:cNvPicPr>
            <a:picLocks noChangeAspect="1"/>
          </p:cNvPicPr>
          <p:nvPr/>
        </p:nvPicPr>
        <p:blipFill>
          <a:blip r:embed="rId22"/>
          <a:stretch>
            <a:fillRect/>
          </a:stretch>
        </p:blipFill>
        <p:spPr>
          <a:xfrm>
            <a:off x="6342512" y="3400737"/>
            <a:ext cx="322245" cy="226442"/>
          </a:xfrm>
          <a:prstGeom prst="rect">
            <a:avLst/>
          </a:prstGeom>
        </p:spPr>
      </p:pic>
      <p:pic>
        <p:nvPicPr>
          <p:cNvPr id="168" name="Picture 167">
            <a:extLst>
              <a:ext uri="{FF2B5EF4-FFF2-40B4-BE49-F238E27FC236}">
                <a16:creationId xmlns:a16="http://schemas.microsoft.com/office/drawing/2014/main" id="{78891295-D9F6-6174-0978-95AD2375A882}"/>
              </a:ext>
            </a:extLst>
          </p:cNvPr>
          <p:cNvPicPr>
            <a:picLocks noChangeAspect="1"/>
          </p:cNvPicPr>
          <p:nvPr/>
        </p:nvPicPr>
        <p:blipFill rotWithShape="1">
          <a:blip r:embed="rId23"/>
          <a:srcRect t="15930" b="19746"/>
          <a:stretch/>
        </p:blipFill>
        <p:spPr>
          <a:xfrm>
            <a:off x="7188318" y="6251610"/>
            <a:ext cx="511400" cy="339291"/>
          </a:xfrm>
          <a:prstGeom prst="rect">
            <a:avLst/>
          </a:prstGeom>
          <a:ln>
            <a:solidFill>
              <a:schemeClr val="tx1"/>
            </a:solidFill>
          </a:ln>
        </p:spPr>
      </p:pic>
      <p:pic>
        <p:nvPicPr>
          <p:cNvPr id="169" name="Picture 168">
            <a:extLst>
              <a:ext uri="{FF2B5EF4-FFF2-40B4-BE49-F238E27FC236}">
                <a16:creationId xmlns:a16="http://schemas.microsoft.com/office/drawing/2014/main" id="{7B3D9447-79E2-E3FE-CC8D-C6CBD40051EE}"/>
              </a:ext>
            </a:extLst>
          </p:cNvPr>
          <p:cNvPicPr>
            <a:picLocks noChangeAspect="1"/>
          </p:cNvPicPr>
          <p:nvPr/>
        </p:nvPicPr>
        <p:blipFill>
          <a:blip r:embed="rId24"/>
          <a:stretch>
            <a:fillRect/>
          </a:stretch>
        </p:blipFill>
        <p:spPr>
          <a:xfrm>
            <a:off x="7839453" y="6255078"/>
            <a:ext cx="514758" cy="335823"/>
          </a:xfrm>
          <a:prstGeom prst="rect">
            <a:avLst/>
          </a:prstGeom>
          <a:ln>
            <a:solidFill>
              <a:schemeClr val="tx1"/>
            </a:solidFill>
          </a:ln>
        </p:spPr>
      </p:pic>
      <p:cxnSp>
        <p:nvCxnSpPr>
          <p:cNvPr id="170" name="Straight Connector 19">
            <a:extLst>
              <a:ext uri="{FF2B5EF4-FFF2-40B4-BE49-F238E27FC236}">
                <a16:creationId xmlns:a16="http://schemas.microsoft.com/office/drawing/2014/main" id="{CEF3C312-A164-F37A-DB25-D5A39E7780AC}"/>
              </a:ext>
            </a:extLst>
          </p:cNvPr>
          <p:cNvCxnSpPr>
            <a:cxnSpLocks noChangeShapeType="1"/>
          </p:cNvCxnSpPr>
          <p:nvPr/>
        </p:nvCxnSpPr>
        <p:spPr bwMode="auto">
          <a:xfrm flipV="1">
            <a:off x="6583044" y="4707099"/>
            <a:ext cx="0" cy="145922"/>
          </a:xfrm>
          <a:prstGeom prst="line">
            <a:avLst/>
          </a:prstGeom>
          <a:noFill/>
          <a:ln w="34925" algn="ctr">
            <a:solidFill>
              <a:srgbClr val="000000"/>
            </a:solidFill>
            <a:round/>
            <a:headEnd/>
            <a:tailEnd/>
          </a:ln>
          <a:extLst>
            <a:ext uri="{909E8E84-426E-40DD-AFC4-6F175D3DCCD1}">
              <a14:hiddenFill xmlns:a14="http://schemas.microsoft.com/office/drawing/2010/main">
                <a:noFill/>
              </a14:hiddenFill>
            </a:ext>
          </a:extLst>
        </p:spPr>
      </p:cxnSp>
      <p:sp>
        <p:nvSpPr>
          <p:cNvPr id="171" name="Rounded Rectangle 161">
            <a:extLst>
              <a:ext uri="{FF2B5EF4-FFF2-40B4-BE49-F238E27FC236}">
                <a16:creationId xmlns:a16="http://schemas.microsoft.com/office/drawing/2014/main" id="{C3701049-C048-E979-0A5F-F4DBD291FEA3}"/>
              </a:ext>
            </a:extLst>
          </p:cNvPr>
          <p:cNvSpPr/>
          <p:nvPr/>
        </p:nvSpPr>
        <p:spPr>
          <a:xfrm>
            <a:off x="8808152" y="4963142"/>
            <a:ext cx="1063663" cy="713399"/>
          </a:xfrm>
          <a:prstGeom prst="roundRect">
            <a:avLst/>
          </a:prstGeom>
          <a:solidFill>
            <a:srgbClr val="92D05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286" b="1" dirty="0">
                <a:solidFill>
                  <a:schemeClr val="tx1"/>
                </a:solidFill>
              </a:rPr>
              <a:t>National Support Elements</a:t>
            </a:r>
          </a:p>
        </p:txBody>
      </p:sp>
      <p:sp>
        <p:nvSpPr>
          <p:cNvPr id="172" name="TextBox 171">
            <a:extLst>
              <a:ext uri="{FF2B5EF4-FFF2-40B4-BE49-F238E27FC236}">
                <a16:creationId xmlns:a16="http://schemas.microsoft.com/office/drawing/2014/main" id="{B5757A88-DECB-216D-E3F7-46D6E34E8165}"/>
              </a:ext>
            </a:extLst>
          </p:cNvPr>
          <p:cNvSpPr txBox="1"/>
          <p:nvPr/>
        </p:nvSpPr>
        <p:spPr>
          <a:xfrm>
            <a:off x="7309949" y="3635419"/>
            <a:ext cx="637720" cy="369332"/>
          </a:xfrm>
          <a:prstGeom prst="rect">
            <a:avLst/>
          </a:prstGeom>
          <a:noFill/>
        </p:spPr>
        <p:txBody>
          <a:bodyPr wrap="square" rtlCol="0">
            <a:spAutoFit/>
          </a:bodyPr>
          <a:lstStyle/>
          <a:p>
            <a:pPr algn="ctr"/>
            <a:r>
              <a:rPr lang="es-ES" b="1" dirty="0"/>
              <a:t>HQ</a:t>
            </a:r>
            <a:endParaRPr lang="en-GB" b="1" dirty="0"/>
          </a:p>
        </p:txBody>
      </p:sp>
      <p:sp>
        <p:nvSpPr>
          <p:cNvPr id="173" name="TextBox 172">
            <a:extLst>
              <a:ext uri="{FF2B5EF4-FFF2-40B4-BE49-F238E27FC236}">
                <a16:creationId xmlns:a16="http://schemas.microsoft.com/office/drawing/2014/main" id="{E34E0253-47A6-6A96-9049-CDD851670E05}"/>
              </a:ext>
            </a:extLst>
          </p:cNvPr>
          <p:cNvSpPr txBox="1"/>
          <p:nvPr/>
        </p:nvSpPr>
        <p:spPr>
          <a:xfrm>
            <a:off x="7312450" y="6029539"/>
            <a:ext cx="925062" cy="215444"/>
          </a:xfrm>
          <a:prstGeom prst="rect">
            <a:avLst/>
          </a:prstGeom>
          <a:noFill/>
        </p:spPr>
        <p:txBody>
          <a:bodyPr wrap="square" rtlCol="0">
            <a:spAutoFit/>
          </a:bodyPr>
          <a:lstStyle/>
          <a:p>
            <a:pPr algn="ctr"/>
            <a:r>
              <a:rPr lang="en-US" sz="800" b="1" dirty="0" smtClean="0"/>
              <a:t>Contractors</a:t>
            </a:r>
            <a:endParaRPr lang="en-US" sz="800" b="1" dirty="0"/>
          </a:p>
        </p:txBody>
      </p:sp>
      <p:sp>
        <p:nvSpPr>
          <p:cNvPr id="7" name="BlokTextu 6"/>
          <p:cNvSpPr txBox="1"/>
          <p:nvPr/>
        </p:nvSpPr>
        <p:spPr>
          <a:xfrm>
            <a:off x="7544015" y="3207557"/>
            <a:ext cx="3591935" cy="276999"/>
          </a:xfrm>
          <a:prstGeom prst="rect">
            <a:avLst/>
          </a:prstGeom>
          <a:noFill/>
        </p:spPr>
        <p:txBody>
          <a:bodyPr wrap="square" rtlCol="0">
            <a:spAutoFit/>
          </a:bodyPr>
          <a:lstStyle/>
          <a:p>
            <a:pPr algn="ctr"/>
            <a:r>
              <a:rPr lang="en-US" sz="1200" dirty="0" smtClean="0">
                <a:latin typeface="Calibri" panose="020F0502020204030204" pitchFamily="34" charset="0"/>
                <a:cs typeface="Calibri" panose="020F0502020204030204" pitchFamily="34" charset="0"/>
              </a:rPr>
              <a:t>MPCC – Military Planning and Conduct Capability</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0021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14805-9A6C-C5A9-CA73-0D1F0F5A369B}"/>
              </a:ext>
            </a:extLst>
          </p:cNvPr>
          <p:cNvSpPr>
            <a:spLocks noGrp="1"/>
          </p:cNvSpPr>
          <p:nvPr>
            <p:ph type="title"/>
          </p:nvPr>
        </p:nvSpPr>
        <p:spPr>
          <a:xfrm>
            <a:off x="1862528" y="0"/>
            <a:ext cx="8769976" cy="646331"/>
          </a:xfrm>
        </p:spPr>
        <p:txBody>
          <a:bodyPr wrap="square">
            <a:normAutofit/>
          </a:bodyPr>
          <a:lstStyle/>
          <a:p>
            <a:r>
              <a:rPr lang="en-US" sz="2800" dirty="0">
                <a:latin typeface="Calibri" panose="020F0502020204030204" pitchFamily="34" charset="0"/>
                <a:cs typeface="Calibri" panose="020F0502020204030204" pitchFamily="34" charset="0"/>
              </a:rPr>
              <a:t>TIMELINE</a:t>
            </a:r>
            <a:endParaRPr lang="en-150" sz="2800" dirty="0">
              <a:latin typeface="Calibri" panose="020F0502020204030204" pitchFamily="34"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00449789-B1B1-5271-4E84-88F0798AE18A}"/>
              </a:ext>
            </a:extLst>
          </p:cNvPr>
          <p:cNvGraphicFramePr/>
          <p:nvPr>
            <p:extLst/>
          </p:nvPr>
        </p:nvGraphicFramePr>
        <p:xfrm>
          <a:off x="609600" y="980728"/>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2">
            <a:extLst>
              <a:ext uri="{FF2B5EF4-FFF2-40B4-BE49-F238E27FC236}">
                <a16:creationId xmlns:a16="http://schemas.microsoft.com/office/drawing/2014/main" id="{F937EF70-C8C9-02A1-15C2-DA38B0C692C9}"/>
              </a:ext>
            </a:extLst>
          </p:cNvPr>
          <p:cNvSpPr txBox="1">
            <a:spLocks/>
          </p:cNvSpPr>
          <p:nvPr/>
        </p:nvSpPr>
        <p:spPr>
          <a:xfrm>
            <a:off x="4165600" y="659226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EU LIMITE</a:t>
            </a:r>
          </a:p>
        </p:txBody>
      </p:sp>
      <p:sp>
        <p:nvSpPr>
          <p:cNvPr id="5" name="BlokTextu 4"/>
          <p:cNvSpPr txBox="1"/>
          <p:nvPr/>
        </p:nvSpPr>
        <p:spPr>
          <a:xfrm>
            <a:off x="2369632" y="980728"/>
            <a:ext cx="3591935" cy="276999"/>
          </a:xfrm>
          <a:prstGeom prst="rect">
            <a:avLst/>
          </a:prstGeom>
          <a:noFill/>
        </p:spPr>
        <p:txBody>
          <a:bodyPr wrap="square" rtlCol="0">
            <a:spAutoFit/>
          </a:bodyPr>
          <a:lstStyle/>
          <a:p>
            <a:pPr algn="ctr"/>
            <a:r>
              <a:rPr lang="en-US" sz="1200" dirty="0" smtClean="0">
                <a:latin typeface="Calibri" panose="020F0502020204030204" pitchFamily="34" charset="0"/>
                <a:cs typeface="Calibri" panose="020F0502020204030204" pitchFamily="34" charset="0"/>
              </a:rPr>
              <a:t>PSC– Political and Security Committee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41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44E50-0247-5509-DFD4-06D337AAEEC2}"/>
              </a:ext>
            </a:extLst>
          </p:cNvPr>
          <p:cNvSpPr>
            <a:spLocks noGrp="1"/>
          </p:cNvSpPr>
          <p:nvPr>
            <p:ph type="title"/>
          </p:nvPr>
        </p:nvSpPr>
        <p:spPr>
          <a:xfrm>
            <a:off x="1919536" y="4952"/>
            <a:ext cx="8769976" cy="646331"/>
          </a:xfrm>
        </p:spPr>
        <p:txBody>
          <a:bodyPr/>
          <a:lstStyle/>
          <a:p>
            <a:r>
              <a:rPr lang="en-US" dirty="0"/>
              <a:t>MISSION PLAN</a:t>
            </a:r>
            <a:endParaRPr lang="en-150" dirty="0"/>
          </a:p>
        </p:txBody>
      </p:sp>
      <p:pic>
        <p:nvPicPr>
          <p:cNvPr id="5" name="Picture 4" descr="A picture containing outdoor, building, sky, road&#10;&#10;Description automatically generated">
            <a:extLst>
              <a:ext uri="{FF2B5EF4-FFF2-40B4-BE49-F238E27FC236}">
                <a16:creationId xmlns:a16="http://schemas.microsoft.com/office/drawing/2014/main" id="{342B0DD2-86D6-7A76-800A-6C8482C5A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69" y="2327941"/>
            <a:ext cx="3562350" cy="2038350"/>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09AA22A6-137F-F510-3127-BD29D2E37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434" y="4437112"/>
            <a:ext cx="1797206" cy="2161140"/>
          </a:xfrm>
          <a:prstGeom prst="rect">
            <a:avLst/>
          </a:prstGeom>
        </p:spPr>
      </p:pic>
      <p:pic>
        <p:nvPicPr>
          <p:cNvPr id="9" name="Picture 8" descr="Shape&#10;&#10;Description automatically generated">
            <a:extLst>
              <a:ext uri="{FF2B5EF4-FFF2-40B4-BE49-F238E27FC236}">
                <a16:creationId xmlns:a16="http://schemas.microsoft.com/office/drawing/2014/main" id="{EE0031FD-8FA4-813C-B820-1F636A4B34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47" y="1354823"/>
            <a:ext cx="1016809" cy="973118"/>
          </a:xfrm>
          <a:prstGeom prst="rect">
            <a:avLst/>
          </a:prstGeom>
        </p:spPr>
      </p:pic>
      <p:pic>
        <p:nvPicPr>
          <p:cNvPr id="10" name="Picture 9" descr="Shape&#10;&#10;Description automatically generated">
            <a:extLst>
              <a:ext uri="{FF2B5EF4-FFF2-40B4-BE49-F238E27FC236}">
                <a16:creationId xmlns:a16="http://schemas.microsoft.com/office/drawing/2014/main" id="{203C84A5-268D-C511-C111-E150A768C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4099" y="1378780"/>
            <a:ext cx="1016809" cy="973118"/>
          </a:xfrm>
          <a:prstGeom prst="rect">
            <a:avLst/>
          </a:prstGeom>
        </p:spPr>
      </p:pic>
      <p:pic>
        <p:nvPicPr>
          <p:cNvPr id="11" name="Picture 10" descr="Shape&#10;&#10;Description automatically generated">
            <a:extLst>
              <a:ext uri="{FF2B5EF4-FFF2-40B4-BE49-F238E27FC236}">
                <a16:creationId xmlns:a16="http://schemas.microsoft.com/office/drawing/2014/main" id="{8F728E31-5905-4068-E6D0-441CDCB73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5480" y="1354823"/>
            <a:ext cx="1016809" cy="973118"/>
          </a:xfrm>
          <a:prstGeom prst="rect">
            <a:avLst/>
          </a:prstGeom>
        </p:spPr>
      </p:pic>
      <p:sp>
        <p:nvSpPr>
          <p:cNvPr id="12" name="Speech Bubble: Rectangle with Corners Rounded 11">
            <a:extLst>
              <a:ext uri="{FF2B5EF4-FFF2-40B4-BE49-F238E27FC236}">
                <a16:creationId xmlns:a16="http://schemas.microsoft.com/office/drawing/2014/main" id="{D8757F4A-0E4A-5C49-CB38-FA5113FCED34}"/>
              </a:ext>
            </a:extLst>
          </p:cNvPr>
          <p:cNvSpPr/>
          <p:nvPr/>
        </p:nvSpPr>
        <p:spPr>
          <a:xfrm>
            <a:off x="4079776" y="1196752"/>
            <a:ext cx="7976324" cy="4824536"/>
          </a:xfrm>
          <a:prstGeom prst="wedgeRoundRectCallout">
            <a:avLst>
              <a:gd name="adj1" fmla="val -74255"/>
              <a:gd name="adj2" fmla="val -5767"/>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spcBef>
                <a:spcPts val="300"/>
              </a:spcBef>
              <a:spcAft>
                <a:spcPts val="300"/>
              </a:spcAft>
            </a:pPr>
            <a:r>
              <a:rPr lang="en-US" sz="2000" b="1" i="1" dirty="0">
                <a:solidFill>
                  <a:schemeClr val="tx1"/>
                </a:solidFill>
                <a:latin typeface="Arial" panose="020B0604020202020204" pitchFamily="34" charset="0"/>
                <a:cs typeface="Arial" panose="020B0604020202020204" pitchFamily="34" charset="0"/>
              </a:rPr>
              <a:t>MISSION</a:t>
            </a:r>
          </a:p>
          <a:p>
            <a:pPr algn="just">
              <a:spcBef>
                <a:spcPts val="300"/>
              </a:spcBef>
              <a:spcAft>
                <a:spcPts val="300"/>
              </a:spcAft>
            </a:pPr>
            <a:r>
              <a:rPr lang="en-US" sz="2000" dirty="0">
                <a:solidFill>
                  <a:schemeClr val="tx1"/>
                </a:solidFill>
                <a:latin typeface="Arial"/>
                <a:cs typeface="Arial"/>
              </a:rPr>
              <a:t>EUTM Mali will focus the activities on support to: </a:t>
            </a:r>
            <a:endParaRPr lang="en-US" sz="2000" dirty="0">
              <a:solidFill>
                <a:schemeClr val="tx1"/>
              </a:solidFill>
              <a:latin typeface="Arial" panose="020B0604020202020204" pitchFamily="34" charset="0"/>
              <a:cs typeface="Arial" panose="020B0604020202020204" pitchFamily="34" charset="0"/>
            </a:endParaRPr>
          </a:p>
          <a:p>
            <a:pPr marL="342900" indent="-342900" algn="just">
              <a:spcBef>
                <a:spcPts val="300"/>
              </a:spcBef>
              <a:spcAft>
                <a:spcPts val="300"/>
              </a:spcAft>
              <a:buFont typeface="Arial" panose="020B0604020202020204" pitchFamily="34" charset="0"/>
              <a:buChar char="•"/>
            </a:pPr>
            <a:r>
              <a:rPr lang="en-US" sz="2000" dirty="0" err="1">
                <a:solidFill>
                  <a:schemeClr val="tx1"/>
                </a:solidFill>
                <a:latin typeface="Arial"/>
                <a:cs typeface="Arial"/>
              </a:rPr>
              <a:t>MaAF</a:t>
            </a:r>
            <a:r>
              <a:rPr lang="en-US" sz="2000" dirty="0">
                <a:solidFill>
                  <a:schemeClr val="tx1"/>
                </a:solidFill>
                <a:latin typeface="Arial"/>
                <a:cs typeface="Arial"/>
              </a:rPr>
              <a:t>, on strategic advice and education only. All operational and non-operational training activities are temporary and reversibly suspended;</a:t>
            </a:r>
          </a:p>
          <a:p>
            <a:pPr marL="342900" indent="-342900" algn="just">
              <a:spcBef>
                <a:spcPts val="300"/>
              </a:spcBef>
              <a:spcAft>
                <a:spcPts val="300"/>
              </a:spcAft>
              <a:buFont typeface="Arial" panose="020B0604020202020204" pitchFamily="34" charset="0"/>
              <a:buChar char="•"/>
            </a:pPr>
            <a:r>
              <a:rPr lang="en-US" sz="2000" dirty="0">
                <a:solidFill>
                  <a:schemeClr val="tx1"/>
                </a:solidFill>
                <a:latin typeface="Arial"/>
                <a:cs typeface="Arial"/>
              </a:rPr>
              <a:t>BFA, NER, G5S JF and (other) G5S armed forces in order to support its/their operationalization. </a:t>
            </a:r>
            <a:endParaRPr lang="en-US" sz="2000" dirty="0">
              <a:solidFill>
                <a:schemeClr val="tx1"/>
              </a:solidFill>
              <a:latin typeface="Arial" panose="020B0604020202020204" pitchFamily="34" charset="0"/>
              <a:cs typeface="Arial" panose="020B0604020202020204" pitchFamily="34" charset="0"/>
            </a:endParaRPr>
          </a:p>
          <a:p>
            <a:pPr algn="just">
              <a:spcBef>
                <a:spcPts val="300"/>
              </a:spcBef>
              <a:spcAft>
                <a:spcPts val="300"/>
              </a:spcAft>
            </a:pPr>
            <a:endParaRPr lang="en-US" sz="2000" dirty="0">
              <a:solidFill>
                <a:schemeClr val="tx1"/>
              </a:solidFill>
              <a:latin typeface="Arial" panose="020B0604020202020204" pitchFamily="34" charset="0"/>
              <a:cs typeface="Arial" panose="020B0604020202020204" pitchFamily="34" charset="0"/>
            </a:endParaRPr>
          </a:p>
          <a:p>
            <a:pPr algn="just">
              <a:spcBef>
                <a:spcPts val="300"/>
              </a:spcBef>
              <a:spcAft>
                <a:spcPts val="300"/>
              </a:spcAft>
            </a:pPr>
            <a:r>
              <a:rPr lang="en-US" sz="2000" b="1" i="1" dirty="0">
                <a:solidFill>
                  <a:schemeClr val="tx1"/>
                </a:solidFill>
                <a:latin typeface="Arial" panose="020B0604020202020204" pitchFamily="34" charset="0"/>
                <a:cs typeface="Arial" panose="020B0604020202020204" pitchFamily="34" charset="0"/>
              </a:rPr>
              <a:t>MAIN EFFORT</a:t>
            </a:r>
          </a:p>
          <a:p>
            <a:pPr algn="just">
              <a:spcBef>
                <a:spcPts val="300"/>
              </a:spcBef>
              <a:spcAft>
                <a:spcPts val="300"/>
              </a:spcAft>
            </a:pPr>
            <a:r>
              <a:rPr lang="en-US" sz="2000" dirty="0">
                <a:solidFill>
                  <a:schemeClr val="tx1"/>
                </a:solidFill>
                <a:latin typeface="Arial" panose="020B0604020202020204" pitchFamily="34" charset="0"/>
                <a:cs typeface="Arial" panose="020B0604020202020204" pitchFamily="34" charset="0"/>
              </a:rPr>
              <a:t>Maintaining liaison with </a:t>
            </a:r>
            <a:r>
              <a:rPr lang="en-US" sz="2000" dirty="0" err="1">
                <a:solidFill>
                  <a:schemeClr val="tx1"/>
                </a:solidFill>
                <a:latin typeface="Arial" panose="020B0604020202020204" pitchFamily="34" charset="0"/>
                <a:cs typeface="Arial" panose="020B0604020202020204" pitchFamily="34" charset="0"/>
              </a:rPr>
              <a:t>MaAF</a:t>
            </a:r>
            <a:r>
              <a:rPr lang="en-US" sz="2000" dirty="0">
                <a:solidFill>
                  <a:schemeClr val="tx1"/>
                </a:solidFill>
                <a:latin typeface="Arial" panose="020B0604020202020204" pitchFamily="34" charset="0"/>
                <a:cs typeface="Arial" panose="020B0604020202020204" pitchFamily="34" charset="0"/>
              </a:rPr>
              <a:t>, supporting the </a:t>
            </a:r>
            <a:r>
              <a:rPr lang="en-US" sz="2000" dirty="0" err="1">
                <a:solidFill>
                  <a:schemeClr val="tx1"/>
                </a:solidFill>
                <a:latin typeface="Arial" panose="020B0604020202020204" pitchFamily="34" charset="0"/>
                <a:cs typeface="Arial" panose="020B0604020202020204" pitchFamily="34" charset="0"/>
              </a:rPr>
              <a:t>MaAF</a:t>
            </a:r>
            <a:r>
              <a:rPr lang="en-US" sz="2000" dirty="0">
                <a:solidFill>
                  <a:schemeClr val="tx1"/>
                </a:solidFill>
                <a:latin typeface="Arial" panose="020B0604020202020204" pitchFamily="34" charset="0"/>
                <a:cs typeface="Arial" panose="020B0604020202020204" pitchFamily="34" charset="0"/>
              </a:rPr>
              <a:t> reforms as applicable and (re)building mutual trust and confidence with </a:t>
            </a:r>
            <a:r>
              <a:rPr lang="en-US" sz="2000" dirty="0" err="1">
                <a:solidFill>
                  <a:schemeClr val="tx1"/>
                </a:solidFill>
                <a:latin typeface="Arial" panose="020B0604020202020204" pitchFamily="34" charset="0"/>
                <a:cs typeface="Arial" panose="020B0604020202020204" pitchFamily="34" charset="0"/>
              </a:rPr>
              <a:t>MaAF</a:t>
            </a:r>
            <a:r>
              <a:rPr lang="en-US" sz="2000" dirty="0">
                <a:solidFill>
                  <a:schemeClr val="tx1"/>
                </a:solidFill>
                <a:latin typeface="Arial" panose="020B0604020202020204" pitchFamily="34" charset="0"/>
                <a:cs typeface="Arial" panose="020B0604020202020204" pitchFamily="34" charset="0"/>
              </a:rPr>
              <a:t>.</a:t>
            </a:r>
          </a:p>
        </p:txBody>
      </p:sp>
      <p:sp>
        <p:nvSpPr>
          <p:cNvPr id="2" name="Footer Placeholder 2">
            <a:extLst>
              <a:ext uri="{FF2B5EF4-FFF2-40B4-BE49-F238E27FC236}">
                <a16:creationId xmlns:a16="http://schemas.microsoft.com/office/drawing/2014/main" id="{FEEC0CFE-3B4A-D2B0-0644-40474273C8D3}"/>
              </a:ext>
            </a:extLst>
          </p:cNvPr>
          <p:cNvSpPr txBox="1">
            <a:spLocks/>
          </p:cNvSpPr>
          <p:nvPr/>
        </p:nvSpPr>
        <p:spPr>
          <a:xfrm>
            <a:off x="4165600" y="6592267"/>
            <a:ext cx="3860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EU LIMITE</a:t>
            </a:r>
          </a:p>
        </p:txBody>
      </p:sp>
    </p:spTree>
    <p:extLst>
      <p:ext uri="{BB962C8B-B14F-4D97-AF65-F5344CB8AC3E}">
        <p14:creationId xmlns:p14="http://schemas.microsoft.com/office/powerpoint/2010/main" val="86775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reeform 32">
            <a:extLst>
              <a:ext uri="{FF2B5EF4-FFF2-40B4-BE49-F238E27FC236}">
                <a16:creationId xmlns:a16="http://schemas.microsoft.com/office/drawing/2014/main" id="{AA6FB867-56DD-C187-5788-1E746E5F8A61}"/>
              </a:ext>
            </a:extLst>
          </p:cNvPr>
          <p:cNvSpPr/>
          <p:nvPr/>
        </p:nvSpPr>
        <p:spPr>
          <a:xfrm>
            <a:off x="5407640" y="4993323"/>
            <a:ext cx="1589565" cy="1810409"/>
          </a:xfrm>
          <a:custGeom>
            <a:avLst/>
            <a:gdLst>
              <a:gd name="connsiteX0" fmla="*/ 0 w 968737"/>
              <a:gd name="connsiteY0" fmla="*/ 96874 h 1882431"/>
              <a:gd name="connsiteX1" fmla="*/ 96874 w 968737"/>
              <a:gd name="connsiteY1" fmla="*/ 0 h 1882431"/>
              <a:gd name="connsiteX2" fmla="*/ 871863 w 968737"/>
              <a:gd name="connsiteY2" fmla="*/ 0 h 1882431"/>
              <a:gd name="connsiteX3" fmla="*/ 968737 w 968737"/>
              <a:gd name="connsiteY3" fmla="*/ 96874 h 1882431"/>
              <a:gd name="connsiteX4" fmla="*/ 968737 w 968737"/>
              <a:gd name="connsiteY4" fmla="*/ 1785557 h 1882431"/>
              <a:gd name="connsiteX5" fmla="*/ 871863 w 968737"/>
              <a:gd name="connsiteY5" fmla="*/ 1882431 h 1882431"/>
              <a:gd name="connsiteX6" fmla="*/ 96874 w 968737"/>
              <a:gd name="connsiteY6" fmla="*/ 1882431 h 1882431"/>
              <a:gd name="connsiteX7" fmla="*/ 0 w 968737"/>
              <a:gd name="connsiteY7" fmla="*/ 1785557 h 1882431"/>
              <a:gd name="connsiteX8" fmla="*/ 0 w 968737"/>
              <a:gd name="connsiteY8" fmla="*/ 96874 h 188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737" h="1882431">
                <a:moveTo>
                  <a:pt x="0" y="96874"/>
                </a:moveTo>
                <a:cubicBezTo>
                  <a:pt x="0" y="43372"/>
                  <a:pt x="43372" y="0"/>
                  <a:pt x="96874" y="0"/>
                </a:cubicBezTo>
                <a:lnTo>
                  <a:pt x="871863" y="0"/>
                </a:lnTo>
                <a:cubicBezTo>
                  <a:pt x="925365" y="0"/>
                  <a:pt x="968737" y="43372"/>
                  <a:pt x="968737" y="96874"/>
                </a:cubicBezTo>
                <a:lnTo>
                  <a:pt x="968737" y="1785557"/>
                </a:lnTo>
                <a:cubicBezTo>
                  <a:pt x="968737" y="1839059"/>
                  <a:pt x="925365" y="1882431"/>
                  <a:pt x="871863" y="1882431"/>
                </a:cubicBezTo>
                <a:lnTo>
                  <a:pt x="96874" y="1882431"/>
                </a:lnTo>
                <a:cubicBezTo>
                  <a:pt x="43372" y="1882431"/>
                  <a:pt x="0" y="1839059"/>
                  <a:pt x="0" y="1785557"/>
                </a:cubicBezTo>
                <a:lnTo>
                  <a:pt x="0" y="96874"/>
                </a:lnTo>
                <a:close/>
              </a:path>
            </a:pathLst>
          </a:custGeom>
          <a:solidFill>
            <a:srgbClr val="003399"/>
          </a:solid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568" tIns="852541" rIns="99568" bIns="476054" numCol="1" spcCol="1270" anchor="ctr" anchorCtr="0">
            <a:noAutofit/>
          </a:bodyPr>
          <a:lstStyle/>
          <a:p>
            <a:pPr algn="ctr" defTabSz="622300">
              <a:lnSpc>
                <a:spcPct val="90000"/>
              </a:lnSpc>
              <a:spcBef>
                <a:spcPct val="0"/>
              </a:spcBef>
              <a:spcAft>
                <a:spcPct val="35000"/>
              </a:spcAft>
            </a:pPr>
            <a:endParaRPr lang="en-US" sz="1400" b="1" dirty="0"/>
          </a:p>
        </p:txBody>
      </p:sp>
      <p:sp>
        <p:nvSpPr>
          <p:cNvPr id="19" name="Freeform 32">
            <a:extLst>
              <a:ext uri="{FF2B5EF4-FFF2-40B4-BE49-F238E27FC236}">
                <a16:creationId xmlns:a16="http://schemas.microsoft.com/office/drawing/2014/main" id="{749B68EB-F013-5C60-5B1A-A2405931CE46}"/>
              </a:ext>
            </a:extLst>
          </p:cNvPr>
          <p:cNvSpPr/>
          <p:nvPr/>
        </p:nvSpPr>
        <p:spPr>
          <a:xfrm>
            <a:off x="3539718" y="4993323"/>
            <a:ext cx="1589565" cy="1810409"/>
          </a:xfrm>
          <a:custGeom>
            <a:avLst/>
            <a:gdLst>
              <a:gd name="connsiteX0" fmla="*/ 0 w 968737"/>
              <a:gd name="connsiteY0" fmla="*/ 96874 h 1882431"/>
              <a:gd name="connsiteX1" fmla="*/ 96874 w 968737"/>
              <a:gd name="connsiteY1" fmla="*/ 0 h 1882431"/>
              <a:gd name="connsiteX2" fmla="*/ 871863 w 968737"/>
              <a:gd name="connsiteY2" fmla="*/ 0 h 1882431"/>
              <a:gd name="connsiteX3" fmla="*/ 968737 w 968737"/>
              <a:gd name="connsiteY3" fmla="*/ 96874 h 1882431"/>
              <a:gd name="connsiteX4" fmla="*/ 968737 w 968737"/>
              <a:gd name="connsiteY4" fmla="*/ 1785557 h 1882431"/>
              <a:gd name="connsiteX5" fmla="*/ 871863 w 968737"/>
              <a:gd name="connsiteY5" fmla="*/ 1882431 h 1882431"/>
              <a:gd name="connsiteX6" fmla="*/ 96874 w 968737"/>
              <a:gd name="connsiteY6" fmla="*/ 1882431 h 1882431"/>
              <a:gd name="connsiteX7" fmla="*/ 0 w 968737"/>
              <a:gd name="connsiteY7" fmla="*/ 1785557 h 1882431"/>
              <a:gd name="connsiteX8" fmla="*/ 0 w 968737"/>
              <a:gd name="connsiteY8" fmla="*/ 96874 h 188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737" h="1882431">
                <a:moveTo>
                  <a:pt x="0" y="96874"/>
                </a:moveTo>
                <a:cubicBezTo>
                  <a:pt x="0" y="43372"/>
                  <a:pt x="43372" y="0"/>
                  <a:pt x="96874" y="0"/>
                </a:cubicBezTo>
                <a:lnTo>
                  <a:pt x="871863" y="0"/>
                </a:lnTo>
                <a:cubicBezTo>
                  <a:pt x="925365" y="0"/>
                  <a:pt x="968737" y="43372"/>
                  <a:pt x="968737" y="96874"/>
                </a:cubicBezTo>
                <a:lnTo>
                  <a:pt x="968737" y="1785557"/>
                </a:lnTo>
                <a:cubicBezTo>
                  <a:pt x="968737" y="1839059"/>
                  <a:pt x="925365" y="1882431"/>
                  <a:pt x="871863" y="1882431"/>
                </a:cubicBezTo>
                <a:lnTo>
                  <a:pt x="96874" y="1882431"/>
                </a:lnTo>
                <a:cubicBezTo>
                  <a:pt x="43372" y="1882431"/>
                  <a:pt x="0" y="1839059"/>
                  <a:pt x="0" y="1785557"/>
                </a:cubicBezTo>
                <a:lnTo>
                  <a:pt x="0" y="96874"/>
                </a:lnTo>
                <a:close/>
              </a:path>
            </a:pathLst>
          </a:custGeom>
          <a:solidFill>
            <a:srgbClr val="003399"/>
          </a:solid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568" tIns="852541" rIns="99568" bIns="476054" numCol="1" spcCol="1270" anchor="ctr" anchorCtr="0">
            <a:noAutofit/>
          </a:bodyPr>
          <a:lstStyle/>
          <a:p>
            <a:pPr algn="ctr" defTabSz="622300">
              <a:lnSpc>
                <a:spcPct val="90000"/>
              </a:lnSpc>
              <a:spcBef>
                <a:spcPct val="0"/>
              </a:spcBef>
              <a:spcAft>
                <a:spcPct val="35000"/>
              </a:spcAft>
            </a:pPr>
            <a:endParaRPr lang="en-US" sz="1400" b="1" dirty="0"/>
          </a:p>
        </p:txBody>
      </p:sp>
      <p:sp>
        <p:nvSpPr>
          <p:cNvPr id="12" name="TextBox 11">
            <a:extLst>
              <a:ext uri="{FF2B5EF4-FFF2-40B4-BE49-F238E27FC236}">
                <a16:creationId xmlns:a16="http://schemas.microsoft.com/office/drawing/2014/main" id="{95BD9C1C-DB2B-57A9-13BB-E9BEDA0814A0}"/>
              </a:ext>
            </a:extLst>
          </p:cNvPr>
          <p:cNvSpPr txBox="1"/>
          <p:nvPr/>
        </p:nvSpPr>
        <p:spPr>
          <a:xfrm>
            <a:off x="3594286" y="5026320"/>
            <a:ext cx="1514246" cy="1815882"/>
          </a:xfrm>
          <a:prstGeom prst="rect">
            <a:avLst/>
          </a:prstGeom>
          <a:noFill/>
        </p:spPr>
        <p:txBody>
          <a:bodyPr wrap="square" rtlCol="0">
            <a:spAutoFit/>
          </a:bodyPr>
          <a:lstStyle/>
          <a:p>
            <a:pPr algn="ctr"/>
            <a:r>
              <a:rPr lang="cs-CZ" sz="1600" b="1" u="sng" dirty="0" err="1" smtClean="0">
                <a:solidFill>
                  <a:srgbClr val="FF9900"/>
                </a:solidFill>
                <a:latin typeface="Arial" panose="020B0604020202020204" pitchFamily="34" charset="0"/>
                <a:cs typeface="Arial" panose="020B0604020202020204" pitchFamily="34" charset="0"/>
              </a:rPr>
              <a:t>Education</a:t>
            </a:r>
            <a:endParaRPr lang="cs-CZ" sz="1200" b="1" u="sng" dirty="0">
              <a:solidFill>
                <a:srgbClr val="FF9900"/>
              </a:solidFill>
              <a:latin typeface="Arial" panose="020B0604020202020204" pitchFamily="34" charset="0"/>
              <a:cs typeface="Arial" panose="020B0604020202020204" pitchFamily="34" charset="0"/>
            </a:endParaRPr>
          </a:p>
          <a:p>
            <a:pPr algn="ctr"/>
            <a:endParaRPr lang="cs-CZ" sz="1200" b="1"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Officers and </a:t>
            </a:r>
            <a:r>
              <a:rPr lang="sk-SK" sz="1200" b="1" dirty="0" err="1" smtClean="0">
                <a:solidFill>
                  <a:schemeClr val="bg1"/>
                </a:solidFill>
                <a:latin typeface="Arial" panose="020B0604020202020204" pitchFamily="34" charset="0"/>
                <a:cs typeface="Arial" panose="020B0604020202020204" pitchFamily="34" charset="0"/>
              </a:rPr>
              <a:t>NCOs</a:t>
            </a:r>
            <a:r>
              <a:rPr lang="sk-SK" sz="1200" b="1" dirty="0" smtClean="0">
                <a:solidFill>
                  <a:schemeClr val="bg1"/>
                </a:solidFill>
                <a:latin typeface="Arial" panose="020B0604020202020204" pitchFamily="34" charset="0"/>
                <a:cs typeface="Arial" panose="020B0604020202020204" pitchFamily="34" charset="0"/>
              </a:rPr>
              <a:t> </a:t>
            </a:r>
            <a:r>
              <a:rPr lang="en-US" sz="1200" b="1" dirty="0" smtClean="0">
                <a:solidFill>
                  <a:schemeClr val="bg1"/>
                </a:solidFill>
                <a:latin typeface="Arial" panose="020B0604020202020204" pitchFamily="34" charset="0"/>
                <a:cs typeface="Arial" panose="020B0604020202020204" pitchFamily="34" charset="0"/>
              </a:rPr>
              <a:t>of </a:t>
            </a:r>
            <a:r>
              <a:rPr lang="en-US" sz="1200" b="1" dirty="0">
                <a:solidFill>
                  <a:schemeClr val="bg1"/>
                </a:solidFill>
                <a:latin typeface="Arial" panose="020B0604020202020204" pitchFamily="34" charset="0"/>
                <a:cs typeface="Arial" panose="020B0604020202020204" pitchFamily="34" charset="0"/>
              </a:rPr>
              <a:t>the Malian Armed Forces are trained according to international standards</a:t>
            </a:r>
            <a:endParaRPr lang="cs-CZ" sz="12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CDA7115-5315-6523-A21C-568159B7A7C6}"/>
              </a:ext>
            </a:extLst>
          </p:cNvPr>
          <p:cNvSpPr txBox="1"/>
          <p:nvPr/>
        </p:nvSpPr>
        <p:spPr>
          <a:xfrm>
            <a:off x="2370469" y="1260033"/>
            <a:ext cx="7451062" cy="1200329"/>
          </a:xfrm>
          <a:prstGeom prst="rect">
            <a:avLst/>
          </a:prstGeom>
          <a:solidFill>
            <a:srgbClr val="002060"/>
          </a:solidFill>
        </p:spPr>
        <p:txBody>
          <a:bodyPr wrap="square" rtlCol="0">
            <a:spAutoFit/>
          </a:bodyPr>
          <a:lstStyle/>
          <a:p>
            <a:pPr algn="ctr"/>
            <a:r>
              <a:rPr lang="en-US" sz="2400" b="1" dirty="0" smtClean="0">
                <a:solidFill>
                  <a:srgbClr val="FF9900"/>
                </a:solidFill>
                <a:latin typeface="Calibri" panose="020F0502020204030204" pitchFamily="34" charset="0"/>
                <a:cs typeface="Calibri" panose="020F0502020204030204" pitchFamily="34" charset="0"/>
              </a:rPr>
              <a:t>Mandate 5 (May 2020 – May 2024)</a:t>
            </a:r>
          </a:p>
          <a:p>
            <a:pPr algn="ctr"/>
            <a:r>
              <a:rPr lang="en-US" sz="2400" b="1" dirty="0" smtClean="0">
                <a:solidFill>
                  <a:srgbClr val="FF9900"/>
                </a:solidFill>
                <a:latin typeface="Calibri" panose="020F0502020204030204" pitchFamily="34" charset="0"/>
                <a:cs typeface="Calibri" panose="020F0502020204030204" pitchFamily="34" charset="0"/>
              </a:rPr>
              <a:t>MPLAN rev. 1 (16. September 2022)</a:t>
            </a:r>
          </a:p>
          <a:p>
            <a:pPr algn="ctr"/>
            <a:r>
              <a:rPr lang="en-US" sz="2400" b="1" dirty="0" smtClean="0">
                <a:solidFill>
                  <a:srgbClr val="FF9900"/>
                </a:solidFill>
                <a:latin typeface="Calibri" panose="020F0502020204030204" pitchFamily="34" charset="0"/>
                <a:cs typeface="Calibri" panose="020F0502020204030204" pitchFamily="34" charset="0"/>
              </a:rPr>
              <a:t>MORDER 21NOV22</a:t>
            </a:r>
            <a:endParaRPr lang="en-US" sz="2400" b="1" dirty="0">
              <a:solidFill>
                <a:srgbClr val="FF99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4772995-F88D-4FB0-F8C0-C9586AEAAA55}"/>
              </a:ext>
            </a:extLst>
          </p:cNvPr>
          <p:cNvSpPr txBox="1"/>
          <p:nvPr/>
        </p:nvSpPr>
        <p:spPr>
          <a:xfrm>
            <a:off x="367469" y="2580671"/>
            <a:ext cx="11511185" cy="2308324"/>
          </a:xfrm>
          <a:prstGeom prst="rect">
            <a:avLst/>
          </a:prstGeom>
          <a:solidFill>
            <a:srgbClr val="002060"/>
          </a:solidFill>
        </p:spPr>
        <p:txBody>
          <a:bodyPr wrap="square" rtlCol="0">
            <a:spAutoFit/>
          </a:bodyPr>
          <a:lstStyle/>
          <a:p>
            <a:pPr algn="just"/>
            <a:r>
              <a:rPr lang="en-US" sz="2400" dirty="0">
                <a:solidFill>
                  <a:schemeClr val="bg1"/>
                </a:solidFill>
                <a:latin typeface="Calibri" panose="020F0502020204030204" pitchFamily="34" charset="0"/>
                <a:cs typeface="Calibri" panose="020F0502020204030204" pitchFamily="34" charset="0"/>
              </a:rPr>
              <a:t>EUTM Mali focuses on supporting the Malian Armed Forces, exclusively in the form of strategic advice and training support. Training activities are temporarily suspended, but EUTM Mali is ready to resume them immediately after a change in conditions. EUTM Mali also provides military assistance with its forces and resources to BURKINA FASO and NIGER, as well as to the G5 Sahel Joint Force and the armed forces of individual G5 Sahel members in order to increase their operational readiness.</a:t>
            </a:r>
            <a:endParaRPr lang="en-GB" sz="2400" dirty="0">
              <a:solidFill>
                <a:schemeClr val="bg1"/>
              </a:solidFill>
              <a:latin typeface="Calibri" panose="020F0502020204030204" pitchFamily="34" charset="0"/>
              <a:cs typeface="Calibri" panose="020F0502020204030204" pitchFamily="34" charset="0"/>
            </a:endParaRPr>
          </a:p>
        </p:txBody>
      </p:sp>
      <p:sp>
        <p:nvSpPr>
          <p:cNvPr id="9" name="Freeform 32">
            <a:extLst>
              <a:ext uri="{FF2B5EF4-FFF2-40B4-BE49-F238E27FC236}">
                <a16:creationId xmlns:a16="http://schemas.microsoft.com/office/drawing/2014/main" id="{8B2FAE2E-A5D8-D494-19B8-8AB6A605247F}"/>
              </a:ext>
            </a:extLst>
          </p:cNvPr>
          <p:cNvSpPr/>
          <p:nvPr/>
        </p:nvSpPr>
        <p:spPr>
          <a:xfrm>
            <a:off x="1704406" y="5008535"/>
            <a:ext cx="1589565" cy="1810409"/>
          </a:xfrm>
          <a:custGeom>
            <a:avLst/>
            <a:gdLst>
              <a:gd name="connsiteX0" fmla="*/ 0 w 968737"/>
              <a:gd name="connsiteY0" fmla="*/ 96874 h 1882431"/>
              <a:gd name="connsiteX1" fmla="*/ 96874 w 968737"/>
              <a:gd name="connsiteY1" fmla="*/ 0 h 1882431"/>
              <a:gd name="connsiteX2" fmla="*/ 871863 w 968737"/>
              <a:gd name="connsiteY2" fmla="*/ 0 h 1882431"/>
              <a:gd name="connsiteX3" fmla="*/ 968737 w 968737"/>
              <a:gd name="connsiteY3" fmla="*/ 96874 h 1882431"/>
              <a:gd name="connsiteX4" fmla="*/ 968737 w 968737"/>
              <a:gd name="connsiteY4" fmla="*/ 1785557 h 1882431"/>
              <a:gd name="connsiteX5" fmla="*/ 871863 w 968737"/>
              <a:gd name="connsiteY5" fmla="*/ 1882431 h 1882431"/>
              <a:gd name="connsiteX6" fmla="*/ 96874 w 968737"/>
              <a:gd name="connsiteY6" fmla="*/ 1882431 h 1882431"/>
              <a:gd name="connsiteX7" fmla="*/ 0 w 968737"/>
              <a:gd name="connsiteY7" fmla="*/ 1785557 h 1882431"/>
              <a:gd name="connsiteX8" fmla="*/ 0 w 968737"/>
              <a:gd name="connsiteY8" fmla="*/ 96874 h 188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737" h="1882431">
                <a:moveTo>
                  <a:pt x="0" y="96874"/>
                </a:moveTo>
                <a:cubicBezTo>
                  <a:pt x="0" y="43372"/>
                  <a:pt x="43372" y="0"/>
                  <a:pt x="96874" y="0"/>
                </a:cubicBezTo>
                <a:lnTo>
                  <a:pt x="871863" y="0"/>
                </a:lnTo>
                <a:cubicBezTo>
                  <a:pt x="925365" y="0"/>
                  <a:pt x="968737" y="43372"/>
                  <a:pt x="968737" y="96874"/>
                </a:cubicBezTo>
                <a:lnTo>
                  <a:pt x="968737" y="1785557"/>
                </a:lnTo>
                <a:cubicBezTo>
                  <a:pt x="968737" y="1839059"/>
                  <a:pt x="925365" y="1882431"/>
                  <a:pt x="871863" y="1882431"/>
                </a:cubicBezTo>
                <a:lnTo>
                  <a:pt x="96874" y="1882431"/>
                </a:lnTo>
                <a:cubicBezTo>
                  <a:pt x="43372" y="1882431"/>
                  <a:pt x="0" y="1839059"/>
                  <a:pt x="0" y="1785557"/>
                </a:cubicBezTo>
                <a:lnTo>
                  <a:pt x="0" y="96874"/>
                </a:lnTo>
                <a:close/>
              </a:path>
            </a:pathLst>
          </a:custGeom>
          <a:solidFill>
            <a:srgbClr val="003399"/>
          </a:solid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568" tIns="852541" rIns="99568" bIns="476054" numCol="1" spcCol="1270" anchor="ctr" anchorCtr="0">
            <a:noAutofit/>
          </a:bodyPr>
          <a:lstStyle/>
          <a:p>
            <a:pPr algn="ctr" defTabSz="622300">
              <a:lnSpc>
                <a:spcPct val="90000"/>
              </a:lnSpc>
              <a:spcBef>
                <a:spcPct val="0"/>
              </a:spcBef>
              <a:spcAft>
                <a:spcPct val="35000"/>
              </a:spcAft>
            </a:pPr>
            <a:endParaRPr lang="en-US" sz="1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603291C-7CBE-C497-27ED-FA957141FCB6}"/>
              </a:ext>
            </a:extLst>
          </p:cNvPr>
          <p:cNvSpPr txBox="1"/>
          <p:nvPr/>
        </p:nvSpPr>
        <p:spPr>
          <a:xfrm>
            <a:off x="1737014" y="5048903"/>
            <a:ext cx="1524347" cy="1631216"/>
          </a:xfrm>
          <a:prstGeom prst="rect">
            <a:avLst/>
          </a:prstGeom>
          <a:noFill/>
        </p:spPr>
        <p:txBody>
          <a:bodyPr wrap="square" rtlCol="0">
            <a:spAutoFit/>
          </a:bodyPr>
          <a:lstStyle/>
          <a:p>
            <a:pPr algn="ctr"/>
            <a:r>
              <a:rPr lang="en-US" sz="1600" b="1" u="sng" dirty="0" smtClean="0">
                <a:solidFill>
                  <a:srgbClr val="FF9900"/>
                </a:solidFill>
                <a:cs typeface="Calibri" panose="020F0502020204030204" pitchFamily="34" charset="0"/>
              </a:rPr>
              <a:t>Advisory</a:t>
            </a:r>
            <a:endParaRPr lang="en-US" sz="1200" b="1" u="sng" dirty="0" smtClean="0">
              <a:solidFill>
                <a:srgbClr val="FF9900"/>
              </a:solidFill>
              <a:cs typeface="Calibri" panose="020F0502020204030204" pitchFamily="34" charset="0"/>
            </a:endParaRPr>
          </a:p>
          <a:p>
            <a:pPr algn="ctr"/>
            <a:r>
              <a:rPr lang="en-US" sz="1200" b="1" dirty="0" smtClean="0">
                <a:solidFill>
                  <a:schemeClr val="bg1"/>
                </a:solidFill>
                <a:cs typeface="Calibri" panose="020F0502020204030204" pitchFamily="34" charset="0"/>
              </a:rPr>
              <a:t>Strategic level</a:t>
            </a:r>
          </a:p>
          <a:p>
            <a:pPr algn="ctr"/>
            <a:endParaRPr lang="en-US" sz="1200" b="1" dirty="0" smtClean="0">
              <a:solidFill>
                <a:schemeClr val="bg1"/>
              </a:solidFill>
              <a:cs typeface="Calibri" panose="020F0502020204030204" pitchFamily="34" charset="0"/>
            </a:endParaRPr>
          </a:p>
          <a:p>
            <a:pPr algn="ctr"/>
            <a:r>
              <a:rPr lang="en-US" sz="1200" b="1" dirty="0" smtClean="0">
                <a:solidFill>
                  <a:schemeClr val="bg1"/>
                </a:solidFill>
                <a:cs typeface="Calibri" panose="020F0502020204030204" pitchFamily="34" charset="0"/>
              </a:rPr>
              <a:t>Implementation </a:t>
            </a:r>
          </a:p>
          <a:p>
            <a:pPr algn="ctr"/>
            <a:r>
              <a:rPr lang="en-US" sz="1200" b="1" dirty="0" smtClean="0">
                <a:solidFill>
                  <a:schemeClr val="bg1"/>
                </a:solidFill>
                <a:cs typeface="Calibri" panose="020F0502020204030204" pitchFamily="34" charset="0"/>
              </a:rPr>
              <a:t>„</a:t>
            </a:r>
            <a:r>
              <a:rPr lang="fr-FR" sz="1200" b="1" dirty="0" smtClean="0">
                <a:solidFill>
                  <a:schemeClr val="bg1"/>
                </a:solidFill>
                <a:cs typeface="Calibri" panose="020F0502020204030204" pitchFamily="34" charset="0"/>
              </a:rPr>
              <a:t>Loi d´Orientation et Programmation Militaire“</a:t>
            </a:r>
          </a:p>
          <a:p>
            <a:pPr algn="ctr"/>
            <a:endParaRPr lang="en-US" sz="1200" b="1" dirty="0">
              <a:solidFill>
                <a:schemeClr val="bg1"/>
              </a:solidFill>
              <a:cs typeface="Calibri" panose="020F0502020204030204" pitchFamily="34" charset="0"/>
            </a:endParaRPr>
          </a:p>
        </p:txBody>
      </p:sp>
      <p:sp>
        <p:nvSpPr>
          <p:cNvPr id="14" name="TextBox 13">
            <a:extLst>
              <a:ext uri="{FF2B5EF4-FFF2-40B4-BE49-F238E27FC236}">
                <a16:creationId xmlns:a16="http://schemas.microsoft.com/office/drawing/2014/main" id="{A3F41CDB-D9C3-DCA4-B4FD-8D04123E9A25}"/>
              </a:ext>
            </a:extLst>
          </p:cNvPr>
          <p:cNvSpPr txBox="1"/>
          <p:nvPr/>
        </p:nvSpPr>
        <p:spPr>
          <a:xfrm>
            <a:off x="5530812" y="5070714"/>
            <a:ext cx="1343219" cy="1077218"/>
          </a:xfrm>
          <a:prstGeom prst="rect">
            <a:avLst/>
          </a:prstGeom>
          <a:noFill/>
        </p:spPr>
        <p:txBody>
          <a:bodyPr wrap="square" rtlCol="0">
            <a:spAutoFit/>
          </a:bodyPr>
          <a:lstStyle/>
          <a:p>
            <a:pPr algn="ctr"/>
            <a:r>
              <a:rPr lang="en-US" sz="1600" b="1" u="sng" dirty="0" smtClean="0">
                <a:solidFill>
                  <a:srgbClr val="FF9900"/>
                </a:solidFill>
                <a:latin typeface="Arial" panose="020B0604020202020204" pitchFamily="34" charset="0"/>
                <a:cs typeface="Arial" panose="020B0604020202020204" pitchFamily="34" charset="0"/>
              </a:rPr>
              <a:t>Training</a:t>
            </a:r>
          </a:p>
          <a:p>
            <a:pPr algn="ctr"/>
            <a:endParaRPr lang="en-US" sz="1200" b="1" dirty="0" smtClean="0">
              <a:solidFill>
                <a:schemeClr val="bg1"/>
              </a:solidFill>
              <a:latin typeface="Arial" panose="020B0604020202020204" pitchFamily="34" charset="0"/>
              <a:cs typeface="Arial" panose="020B0604020202020204" pitchFamily="34" charset="0"/>
            </a:endParaRPr>
          </a:p>
          <a:p>
            <a:pPr algn="ctr"/>
            <a:r>
              <a:rPr lang="en-US" sz="1200" b="1" dirty="0" smtClean="0">
                <a:solidFill>
                  <a:schemeClr val="bg1"/>
                </a:solidFill>
                <a:latin typeface="Arial" panose="020B0604020202020204" pitchFamily="34" charset="0"/>
                <a:cs typeface="Arial" panose="020B0604020202020204" pitchFamily="34" charset="0"/>
              </a:rPr>
              <a:t>Temporarily suspended</a:t>
            </a:r>
          </a:p>
          <a:p>
            <a:pPr algn="ctr"/>
            <a:endParaRPr lang="en-US" sz="1200" b="1" dirty="0">
              <a:solidFill>
                <a:srgbClr val="FFFF00"/>
              </a:solidFill>
              <a:latin typeface="Arial" panose="020B0604020202020204" pitchFamily="34" charset="0"/>
              <a:cs typeface="Arial" panose="020B0604020202020204" pitchFamily="34" charset="0"/>
            </a:endParaRPr>
          </a:p>
        </p:txBody>
      </p:sp>
      <p:sp>
        <p:nvSpPr>
          <p:cNvPr id="21" name="Freeform 32">
            <a:extLst>
              <a:ext uri="{FF2B5EF4-FFF2-40B4-BE49-F238E27FC236}">
                <a16:creationId xmlns:a16="http://schemas.microsoft.com/office/drawing/2014/main" id="{AC72D68E-49B5-2217-33CB-D14635355F39}"/>
              </a:ext>
            </a:extLst>
          </p:cNvPr>
          <p:cNvSpPr/>
          <p:nvPr/>
        </p:nvSpPr>
        <p:spPr>
          <a:xfrm>
            <a:off x="7208998" y="4993322"/>
            <a:ext cx="1589565" cy="1810409"/>
          </a:xfrm>
          <a:custGeom>
            <a:avLst/>
            <a:gdLst>
              <a:gd name="connsiteX0" fmla="*/ 0 w 968737"/>
              <a:gd name="connsiteY0" fmla="*/ 96874 h 1882431"/>
              <a:gd name="connsiteX1" fmla="*/ 96874 w 968737"/>
              <a:gd name="connsiteY1" fmla="*/ 0 h 1882431"/>
              <a:gd name="connsiteX2" fmla="*/ 871863 w 968737"/>
              <a:gd name="connsiteY2" fmla="*/ 0 h 1882431"/>
              <a:gd name="connsiteX3" fmla="*/ 968737 w 968737"/>
              <a:gd name="connsiteY3" fmla="*/ 96874 h 1882431"/>
              <a:gd name="connsiteX4" fmla="*/ 968737 w 968737"/>
              <a:gd name="connsiteY4" fmla="*/ 1785557 h 1882431"/>
              <a:gd name="connsiteX5" fmla="*/ 871863 w 968737"/>
              <a:gd name="connsiteY5" fmla="*/ 1882431 h 1882431"/>
              <a:gd name="connsiteX6" fmla="*/ 96874 w 968737"/>
              <a:gd name="connsiteY6" fmla="*/ 1882431 h 1882431"/>
              <a:gd name="connsiteX7" fmla="*/ 0 w 968737"/>
              <a:gd name="connsiteY7" fmla="*/ 1785557 h 1882431"/>
              <a:gd name="connsiteX8" fmla="*/ 0 w 968737"/>
              <a:gd name="connsiteY8" fmla="*/ 96874 h 188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737" h="1882431">
                <a:moveTo>
                  <a:pt x="0" y="96874"/>
                </a:moveTo>
                <a:cubicBezTo>
                  <a:pt x="0" y="43372"/>
                  <a:pt x="43372" y="0"/>
                  <a:pt x="96874" y="0"/>
                </a:cubicBezTo>
                <a:lnTo>
                  <a:pt x="871863" y="0"/>
                </a:lnTo>
                <a:cubicBezTo>
                  <a:pt x="925365" y="0"/>
                  <a:pt x="968737" y="43372"/>
                  <a:pt x="968737" y="96874"/>
                </a:cubicBezTo>
                <a:lnTo>
                  <a:pt x="968737" y="1785557"/>
                </a:lnTo>
                <a:cubicBezTo>
                  <a:pt x="968737" y="1839059"/>
                  <a:pt x="925365" y="1882431"/>
                  <a:pt x="871863" y="1882431"/>
                </a:cubicBezTo>
                <a:lnTo>
                  <a:pt x="96874" y="1882431"/>
                </a:lnTo>
                <a:cubicBezTo>
                  <a:pt x="43372" y="1882431"/>
                  <a:pt x="0" y="1839059"/>
                  <a:pt x="0" y="1785557"/>
                </a:cubicBezTo>
                <a:lnTo>
                  <a:pt x="0" y="96874"/>
                </a:lnTo>
                <a:close/>
              </a:path>
            </a:pathLst>
          </a:custGeom>
          <a:solidFill>
            <a:srgbClr val="003399"/>
          </a:solid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568" tIns="852541" rIns="99568" bIns="476054" numCol="1" spcCol="1270" anchor="ctr" anchorCtr="0">
            <a:noAutofit/>
          </a:bodyPr>
          <a:lstStyle/>
          <a:p>
            <a:pPr algn="ctr" defTabSz="622300">
              <a:lnSpc>
                <a:spcPct val="90000"/>
              </a:lnSpc>
              <a:spcBef>
                <a:spcPct val="0"/>
              </a:spcBef>
              <a:spcAft>
                <a:spcPct val="35000"/>
              </a:spcAft>
            </a:pPr>
            <a:endParaRPr lang="en-US" sz="1400" b="1" dirty="0"/>
          </a:p>
        </p:txBody>
      </p:sp>
      <p:sp>
        <p:nvSpPr>
          <p:cNvPr id="23" name="TextBox 22">
            <a:extLst>
              <a:ext uri="{FF2B5EF4-FFF2-40B4-BE49-F238E27FC236}">
                <a16:creationId xmlns:a16="http://schemas.microsoft.com/office/drawing/2014/main" id="{543D1A45-6AB1-E22A-BF46-F0C924B5092F}"/>
              </a:ext>
            </a:extLst>
          </p:cNvPr>
          <p:cNvSpPr txBox="1"/>
          <p:nvPr/>
        </p:nvSpPr>
        <p:spPr>
          <a:xfrm>
            <a:off x="7300313" y="5075338"/>
            <a:ext cx="1409960" cy="1631216"/>
          </a:xfrm>
          <a:prstGeom prst="rect">
            <a:avLst/>
          </a:prstGeom>
          <a:noFill/>
        </p:spPr>
        <p:txBody>
          <a:bodyPr wrap="square" rtlCol="0">
            <a:spAutoFit/>
          </a:bodyPr>
          <a:lstStyle/>
          <a:p>
            <a:pPr algn="ctr">
              <a:defRPr/>
            </a:pPr>
            <a:r>
              <a:rPr lang="en-US" sz="1600" b="1" u="sng" dirty="0" smtClean="0">
                <a:solidFill>
                  <a:srgbClr val="FF9900"/>
                </a:solidFill>
                <a:latin typeface="Arial" panose="020B0604020202020204" pitchFamily="34" charset="0"/>
                <a:cs typeface="Arial" panose="020B0604020202020204" pitchFamily="34" charset="0"/>
              </a:rPr>
              <a:t>G5 Sahel</a:t>
            </a:r>
          </a:p>
          <a:p>
            <a:pPr algn="ctr">
              <a:defRPr/>
            </a:pPr>
            <a:endParaRPr lang="en-US" sz="1200" b="1" dirty="0" smtClean="0">
              <a:solidFill>
                <a:prstClr val="white"/>
              </a:solidFill>
              <a:latin typeface="Arial" panose="020B0604020202020204" pitchFamily="34" charset="0"/>
              <a:cs typeface="Arial" panose="020B0604020202020204" pitchFamily="34" charset="0"/>
            </a:endParaRPr>
          </a:p>
          <a:p>
            <a:pPr algn="ctr">
              <a:defRPr/>
            </a:pPr>
            <a:r>
              <a:rPr lang="en-US" sz="1200" b="1" dirty="0" smtClean="0">
                <a:solidFill>
                  <a:prstClr val="white"/>
                </a:solidFill>
                <a:latin typeface="Arial" panose="020B0604020202020204" pitchFamily="34" charset="0"/>
                <a:cs typeface="Arial" panose="020B0604020202020204" pitchFamily="34" charset="0"/>
              </a:rPr>
              <a:t>Building</a:t>
            </a:r>
            <a:r>
              <a:rPr lang="sk-SK" sz="1200" b="1" dirty="0" smtClean="0">
                <a:solidFill>
                  <a:prstClr val="white"/>
                </a:solidFill>
                <a:latin typeface="Arial" panose="020B0604020202020204" pitchFamily="34" charset="0"/>
                <a:cs typeface="Arial" panose="020B0604020202020204" pitchFamily="34" charset="0"/>
              </a:rPr>
              <a:t> </a:t>
            </a:r>
            <a:r>
              <a:rPr lang="en-US" sz="1200" b="1" dirty="0" smtClean="0">
                <a:solidFill>
                  <a:prstClr val="white"/>
                </a:solidFill>
                <a:latin typeface="Arial" panose="020B0604020202020204" pitchFamily="34" charset="0"/>
                <a:cs typeface="Arial" panose="020B0604020202020204" pitchFamily="34" charset="0"/>
              </a:rPr>
              <a:t>/ Forming the security sector of BURKINA FASO and NIGER</a:t>
            </a:r>
            <a:endParaRPr lang="en-US" sz="1200" b="1" dirty="0">
              <a:solidFill>
                <a:srgbClr val="FFFF00"/>
              </a:solidFill>
              <a:latin typeface="Arial" panose="020B0604020202020204" pitchFamily="34" charset="0"/>
              <a:cs typeface="Arial" panose="020B0604020202020204" pitchFamily="34" charset="0"/>
            </a:endParaRPr>
          </a:p>
        </p:txBody>
      </p:sp>
      <p:sp>
        <p:nvSpPr>
          <p:cNvPr id="24" name="Freeform 32">
            <a:extLst>
              <a:ext uri="{FF2B5EF4-FFF2-40B4-BE49-F238E27FC236}">
                <a16:creationId xmlns:a16="http://schemas.microsoft.com/office/drawing/2014/main" id="{8F5427F8-BA64-2110-C694-1B2D1AC1910E}"/>
              </a:ext>
            </a:extLst>
          </p:cNvPr>
          <p:cNvSpPr/>
          <p:nvPr/>
        </p:nvSpPr>
        <p:spPr>
          <a:xfrm>
            <a:off x="8980407" y="4993322"/>
            <a:ext cx="1589565" cy="1810409"/>
          </a:xfrm>
          <a:custGeom>
            <a:avLst/>
            <a:gdLst>
              <a:gd name="connsiteX0" fmla="*/ 0 w 968737"/>
              <a:gd name="connsiteY0" fmla="*/ 96874 h 1882431"/>
              <a:gd name="connsiteX1" fmla="*/ 96874 w 968737"/>
              <a:gd name="connsiteY1" fmla="*/ 0 h 1882431"/>
              <a:gd name="connsiteX2" fmla="*/ 871863 w 968737"/>
              <a:gd name="connsiteY2" fmla="*/ 0 h 1882431"/>
              <a:gd name="connsiteX3" fmla="*/ 968737 w 968737"/>
              <a:gd name="connsiteY3" fmla="*/ 96874 h 1882431"/>
              <a:gd name="connsiteX4" fmla="*/ 968737 w 968737"/>
              <a:gd name="connsiteY4" fmla="*/ 1785557 h 1882431"/>
              <a:gd name="connsiteX5" fmla="*/ 871863 w 968737"/>
              <a:gd name="connsiteY5" fmla="*/ 1882431 h 1882431"/>
              <a:gd name="connsiteX6" fmla="*/ 96874 w 968737"/>
              <a:gd name="connsiteY6" fmla="*/ 1882431 h 1882431"/>
              <a:gd name="connsiteX7" fmla="*/ 0 w 968737"/>
              <a:gd name="connsiteY7" fmla="*/ 1785557 h 1882431"/>
              <a:gd name="connsiteX8" fmla="*/ 0 w 968737"/>
              <a:gd name="connsiteY8" fmla="*/ 96874 h 188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737" h="1882431">
                <a:moveTo>
                  <a:pt x="0" y="96874"/>
                </a:moveTo>
                <a:cubicBezTo>
                  <a:pt x="0" y="43372"/>
                  <a:pt x="43372" y="0"/>
                  <a:pt x="96874" y="0"/>
                </a:cubicBezTo>
                <a:lnTo>
                  <a:pt x="871863" y="0"/>
                </a:lnTo>
                <a:cubicBezTo>
                  <a:pt x="925365" y="0"/>
                  <a:pt x="968737" y="43372"/>
                  <a:pt x="968737" y="96874"/>
                </a:cubicBezTo>
                <a:lnTo>
                  <a:pt x="968737" y="1785557"/>
                </a:lnTo>
                <a:cubicBezTo>
                  <a:pt x="968737" y="1839059"/>
                  <a:pt x="925365" y="1882431"/>
                  <a:pt x="871863" y="1882431"/>
                </a:cubicBezTo>
                <a:lnTo>
                  <a:pt x="96874" y="1882431"/>
                </a:lnTo>
                <a:cubicBezTo>
                  <a:pt x="43372" y="1882431"/>
                  <a:pt x="0" y="1839059"/>
                  <a:pt x="0" y="1785557"/>
                </a:cubicBezTo>
                <a:lnTo>
                  <a:pt x="0" y="96874"/>
                </a:lnTo>
                <a:close/>
              </a:path>
            </a:pathLst>
          </a:custGeom>
          <a:solidFill>
            <a:srgbClr val="003399"/>
          </a:solidFill>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568" tIns="852541" rIns="99568" bIns="476054" numCol="1" spcCol="1270" anchor="ctr" anchorCtr="0">
            <a:noAutofit/>
          </a:bodyPr>
          <a:lstStyle/>
          <a:p>
            <a:pPr algn="ctr" defTabSz="622300">
              <a:lnSpc>
                <a:spcPct val="90000"/>
              </a:lnSpc>
              <a:spcBef>
                <a:spcPct val="0"/>
              </a:spcBef>
              <a:spcAft>
                <a:spcPct val="35000"/>
              </a:spcAft>
            </a:pPr>
            <a:endParaRPr lang="en-US" sz="1400" b="1" dirty="0"/>
          </a:p>
        </p:txBody>
      </p:sp>
      <p:sp>
        <p:nvSpPr>
          <p:cNvPr id="25" name="TextBox 24">
            <a:extLst>
              <a:ext uri="{FF2B5EF4-FFF2-40B4-BE49-F238E27FC236}">
                <a16:creationId xmlns:a16="http://schemas.microsoft.com/office/drawing/2014/main" id="{9B978FC4-47DC-5E30-7860-78F360E6593A}"/>
              </a:ext>
            </a:extLst>
          </p:cNvPr>
          <p:cNvSpPr txBox="1"/>
          <p:nvPr/>
        </p:nvSpPr>
        <p:spPr>
          <a:xfrm>
            <a:off x="9071722" y="5075338"/>
            <a:ext cx="1409960" cy="1077218"/>
          </a:xfrm>
          <a:prstGeom prst="rect">
            <a:avLst/>
          </a:prstGeom>
          <a:noFill/>
        </p:spPr>
        <p:txBody>
          <a:bodyPr wrap="square" rtlCol="0">
            <a:spAutoFit/>
          </a:bodyPr>
          <a:lstStyle/>
          <a:p>
            <a:pPr algn="ctr">
              <a:defRPr/>
            </a:pPr>
            <a:r>
              <a:rPr lang="en-US" sz="1600" b="1" u="sng" dirty="0" smtClean="0">
                <a:solidFill>
                  <a:srgbClr val="FF9900"/>
                </a:solidFill>
                <a:latin typeface="Arial" panose="020B0604020202020204" pitchFamily="34" charset="0"/>
                <a:cs typeface="Arial" panose="020B0604020202020204" pitchFamily="34" charset="0"/>
              </a:rPr>
              <a:t>Support</a:t>
            </a:r>
          </a:p>
          <a:p>
            <a:pPr algn="ctr">
              <a:defRPr/>
            </a:pPr>
            <a:endParaRPr lang="en-US" sz="1200" b="1" dirty="0" smtClean="0">
              <a:solidFill>
                <a:prstClr val="white"/>
              </a:solidFill>
              <a:latin typeface="Arial" panose="020B0604020202020204" pitchFamily="34" charset="0"/>
              <a:cs typeface="Arial" panose="020B0604020202020204" pitchFamily="34" charset="0"/>
            </a:endParaRPr>
          </a:p>
          <a:p>
            <a:pPr algn="ctr">
              <a:defRPr/>
            </a:pPr>
            <a:r>
              <a:rPr lang="en-US" sz="1200" b="1" dirty="0" smtClean="0">
                <a:solidFill>
                  <a:prstClr val="white"/>
                </a:solidFill>
                <a:latin typeface="Arial" panose="020B0604020202020204" pitchFamily="34" charset="0"/>
                <a:cs typeface="Arial" panose="020B0604020202020204" pitchFamily="34" charset="0"/>
              </a:rPr>
              <a:t>Improvement of STRATCOM</a:t>
            </a:r>
            <a:endParaRPr lang="en-US" sz="1200" b="1" dirty="0" smtClean="0">
              <a:solidFill>
                <a:schemeClr val="bg1"/>
              </a:solidFill>
              <a:latin typeface="Arial" panose="020B0604020202020204" pitchFamily="34" charset="0"/>
              <a:cs typeface="Arial" panose="020B0604020202020204" pitchFamily="34" charset="0"/>
            </a:endParaRPr>
          </a:p>
          <a:p>
            <a:pPr algn="ctr"/>
            <a:endParaRPr lang="en-US" sz="1200" b="1" dirty="0">
              <a:solidFill>
                <a:srgbClr val="FFFF00"/>
              </a:solidFill>
              <a:latin typeface="Arial" panose="020B0604020202020204" pitchFamily="34" charset="0"/>
              <a:cs typeface="Arial" panose="020B0604020202020204" pitchFamily="34" charset="0"/>
            </a:endParaRPr>
          </a:p>
        </p:txBody>
      </p:sp>
      <p:sp>
        <p:nvSpPr>
          <p:cNvPr id="16" name="Title 2"/>
          <p:cNvSpPr>
            <a:spLocks noGrp="1"/>
          </p:cNvSpPr>
          <p:nvPr>
            <p:ph type="title"/>
          </p:nvPr>
        </p:nvSpPr>
        <p:spPr>
          <a:xfrm>
            <a:off x="3061818" y="175966"/>
            <a:ext cx="6577482" cy="954107"/>
          </a:xfrm>
        </p:spPr>
        <p:txBody>
          <a:bodyPr/>
          <a:lstStyle/>
          <a:p>
            <a:r>
              <a:rPr lang="en-US" dirty="0" smtClean="0"/>
              <a:t>Organization of the operation</a:t>
            </a:r>
            <a:br>
              <a:rPr lang="en-US" dirty="0" smtClean="0"/>
            </a:br>
            <a:r>
              <a:rPr lang="en-US" dirty="0" smtClean="0"/>
              <a:t>Purpose</a:t>
            </a:r>
            <a:endParaRPr lang="en-US" dirty="0"/>
          </a:p>
        </p:txBody>
      </p:sp>
    </p:spTree>
    <p:extLst>
      <p:ext uri="{BB962C8B-B14F-4D97-AF65-F5344CB8AC3E}">
        <p14:creationId xmlns:p14="http://schemas.microsoft.com/office/powerpoint/2010/main" val="191921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44E50-0247-5509-DFD4-06D337AAEEC2}"/>
              </a:ext>
            </a:extLst>
          </p:cNvPr>
          <p:cNvSpPr>
            <a:spLocks noGrp="1"/>
          </p:cNvSpPr>
          <p:nvPr>
            <p:ph type="title"/>
          </p:nvPr>
        </p:nvSpPr>
        <p:spPr>
          <a:xfrm>
            <a:off x="1919536" y="4952"/>
            <a:ext cx="8769976" cy="646331"/>
          </a:xfrm>
        </p:spPr>
        <p:txBody>
          <a:bodyPr/>
          <a:lstStyle/>
          <a:p>
            <a:r>
              <a:rPr lang="en-US" dirty="0"/>
              <a:t>MISSION PLAN</a:t>
            </a:r>
            <a:endParaRPr lang="en-150" dirty="0"/>
          </a:p>
        </p:txBody>
      </p:sp>
      <p:sp>
        <p:nvSpPr>
          <p:cNvPr id="4" name="Pentagon 12">
            <a:extLst>
              <a:ext uri="{FF2B5EF4-FFF2-40B4-BE49-F238E27FC236}">
                <a16:creationId xmlns:a16="http://schemas.microsoft.com/office/drawing/2014/main" id="{71B3018C-A7D0-B451-7D23-DA5A1B5FAA74}"/>
              </a:ext>
            </a:extLst>
          </p:cNvPr>
          <p:cNvSpPr/>
          <p:nvPr/>
        </p:nvSpPr>
        <p:spPr>
          <a:xfrm>
            <a:off x="85407" y="1369392"/>
            <a:ext cx="4115917" cy="1034059"/>
          </a:xfrm>
          <a:prstGeom prst="homePlat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419" tIns="18210" rIns="36419" bIns="18210" numCol="1" spcCol="0" rtlCol="0" fromWordArt="0" anchor="ctr" anchorCtr="0" forceAA="0" compatLnSpc="1">
            <a:prstTxWarp prst="textNoShape">
              <a:avLst/>
            </a:prstTxWarp>
            <a:noAutofit/>
          </a:bodyPr>
          <a:lstStyle/>
          <a:p>
            <a:pPr algn="ctr"/>
            <a:endParaRPr lang="fr-FR" sz="512"/>
          </a:p>
        </p:txBody>
      </p:sp>
      <p:sp>
        <p:nvSpPr>
          <p:cNvPr id="6" name="TextBox 5">
            <a:extLst>
              <a:ext uri="{FF2B5EF4-FFF2-40B4-BE49-F238E27FC236}">
                <a16:creationId xmlns:a16="http://schemas.microsoft.com/office/drawing/2014/main" id="{3B7D291A-885A-ABA3-4D32-971F6AF1274C}"/>
              </a:ext>
            </a:extLst>
          </p:cNvPr>
          <p:cNvSpPr txBox="1"/>
          <p:nvPr/>
        </p:nvSpPr>
        <p:spPr>
          <a:xfrm>
            <a:off x="569996" y="1726489"/>
            <a:ext cx="2657538" cy="369332"/>
          </a:xfrm>
          <a:prstGeom prst="rect">
            <a:avLst/>
          </a:prstGeom>
          <a:noFill/>
          <a:ln>
            <a:noFill/>
          </a:ln>
        </p:spPr>
        <p:txBody>
          <a:bodyPr wrap="square" rtlCol="0">
            <a:spAutoFit/>
          </a:bodyPr>
          <a:lstStyle/>
          <a:p>
            <a:r>
              <a:rPr lang="fr-FR" b="1">
                <a:latin typeface="Arial" panose="020B0604020202020204" pitchFamily="34" charset="0"/>
                <a:cs typeface="Arial" panose="020B0604020202020204" pitchFamily="34" charset="0"/>
              </a:rPr>
              <a:t>LoO1 ADVISING MaAF</a:t>
            </a:r>
          </a:p>
        </p:txBody>
      </p:sp>
      <p:sp>
        <p:nvSpPr>
          <p:cNvPr id="13" name="Pentagon 58">
            <a:extLst>
              <a:ext uri="{FF2B5EF4-FFF2-40B4-BE49-F238E27FC236}">
                <a16:creationId xmlns:a16="http://schemas.microsoft.com/office/drawing/2014/main" id="{D12633B5-9073-9B4C-9C2D-CF32065933A9}"/>
              </a:ext>
            </a:extLst>
          </p:cNvPr>
          <p:cNvSpPr/>
          <p:nvPr/>
        </p:nvSpPr>
        <p:spPr>
          <a:xfrm>
            <a:off x="76198" y="2462070"/>
            <a:ext cx="4134337" cy="1034058"/>
          </a:xfrm>
          <a:prstGeom prst="homePlat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419" tIns="18210" rIns="36419" bIns="18210" numCol="1" spcCol="0" rtlCol="0" fromWordArt="0" anchor="ctr" anchorCtr="0" forceAA="0" compatLnSpc="1">
            <a:prstTxWarp prst="textNoShape">
              <a:avLst/>
            </a:prstTxWarp>
            <a:noAutofit/>
          </a:bodyPr>
          <a:lstStyle/>
          <a:p>
            <a:pPr algn="ctr"/>
            <a:endParaRPr lang="fr-FR" sz="512"/>
          </a:p>
        </p:txBody>
      </p:sp>
      <p:sp>
        <p:nvSpPr>
          <p:cNvPr id="14" name="TextBox 13">
            <a:extLst>
              <a:ext uri="{FF2B5EF4-FFF2-40B4-BE49-F238E27FC236}">
                <a16:creationId xmlns:a16="http://schemas.microsoft.com/office/drawing/2014/main" id="{82FAA4D6-F29C-AADA-DD3B-7BE94878C150}"/>
              </a:ext>
            </a:extLst>
          </p:cNvPr>
          <p:cNvSpPr txBox="1"/>
          <p:nvPr/>
        </p:nvSpPr>
        <p:spPr>
          <a:xfrm>
            <a:off x="559253" y="2799376"/>
            <a:ext cx="3036517" cy="369332"/>
          </a:xfrm>
          <a:prstGeom prst="rect">
            <a:avLst/>
          </a:prstGeom>
          <a:noFill/>
          <a:ln>
            <a:noFill/>
          </a:ln>
        </p:spPr>
        <p:txBody>
          <a:bodyPr wrap="square" rtlCol="0">
            <a:spAutoFit/>
          </a:bodyPr>
          <a:lstStyle/>
          <a:p>
            <a:r>
              <a:rPr lang="fr-FR" b="1">
                <a:latin typeface="Arial" panose="020B0604020202020204" pitchFamily="34" charset="0"/>
                <a:cs typeface="Arial" panose="020B0604020202020204" pitchFamily="34" charset="0"/>
              </a:rPr>
              <a:t>LoO2 EDUCATION MaAF</a:t>
            </a:r>
          </a:p>
        </p:txBody>
      </p:sp>
      <p:sp>
        <p:nvSpPr>
          <p:cNvPr id="15" name="Pentagon 60">
            <a:extLst>
              <a:ext uri="{FF2B5EF4-FFF2-40B4-BE49-F238E27FC236}">
                <a16:creationId xmlns:a16="http://schemas.microsoft.com/office/drawing/2014/main" id="{264AD42F-AB3D-B279-A838-BE3773C7D3E6}"/>
              </a:ext>
            </a:extLst>
          </p:cNvPr>
          <p:cNvSpPr/>
          <p:nvPr/>
        </p:nvSpPr>
        <p:spPr>
          <a:xfrm>
            <a:off x="64743" y="4664932"/>
            <a:ext cx="4029127" cy="1034058"/>
          </a:xfrm>
          <a:prstGeom prst="homePlat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419" tIns="18210" rIns="36419" bIns="18210" numCol="1" spcCol="0" rtlCol="0" fromWordArt="0" anchor="ctr" anchorCtr="0" forceAA="0" compatLnSpc="1">
            <a:prstTxWarp prst="textNoShape">
              <a:avLst/>
            </a:prstTxWarp>
            <a:noAutofit/>
          </a:bodyPr>
          <a:lstStyle/>
          <a:p>
            <a:pPr algn="ctr"/>
            <a:endParaRPr lang="fr-FR" sz="512"/>
          </a:p>
        </p:txBody>
      </p:sp>
      <p:sp>
        <p:nvSpPr>
          <p:cNvPr id="17" name="Pentagon 61">
            <a:extLst>
              <a:ext uri="{FF2B5EF4-FFF2-40B4-BE49-F238E27FC236}">
                <a16:creationId xmlns:a16="http://schemas.microsoft.com/office/drawing/2014/main" id="{4FA510FA-3BD8-CB89-D1D3-67160D23881F}"/>
              </a:ext>
            </a:extLst>
          </p:cNvPr>
          <p:cNvSpPr/>
          <p:nvPr/>
        </p:nvSpPr>
        <p:spPr>
          <a:xfrm>
            <a:off x="47328" y="5763568"/>
            <a:ext cx="4060369" cy="1034058"/>
          </a:xfrm>
          <a:prstGeom prst="homePlat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419" tIns="18210" rIns="36419" bIns="18210" numCol="1" spcCol="0" rtlCol="0" fromWordArt="0" anchor="ctr" anchorCtr="0" forceAA="0" compatLnSpc="1">
            <a:prstTxWarp prst="textNoShape">
              <a:avLst/>
            </a:prstTxWarp>
            <a:noAutofit/>
          </a:bodyPr>
          <a:lstStyle/>
          <a:p>
            <a:pPr algn="ctr"/>
            <a:endParaRPr lang="fr-FR" sz="512"/>
          </a:p>
        </p:txBody>
      </p:sp>
      <p:sp>
        <p:nvSpPr>
          <p:cNvPr id="18" name="TextBox 17">
            <a:extLst>
              <a:ext uri="{FF2B5EF4-FFF2-40B4-BE49-F238E27FC236}">
                <a16:creationId xmlns:a16="http://schemas.microsoft.com/office/drawing/2014/main" id="{794B5498-A23E-5E4A-E8A4-657DF95E1B80}"/>
              </a:ext>
            </a:extLst>
          </p:cNvPr>
          <p:cNvSpPr txBox="1"/>
          <p:nvPr/>
        </p:nvSpPr>
        <p:spPr>
          <a:xfrm>
            <a:off x="957081" y="6095931"/>
            <a:ext cx="2164880" cy="369332"/>
          </a:xfrm>
          <a:prstGeom prst="rect">
            <a:avLst/>
          </a:prstGeom>
          <a:noFill/>
        </p:spPr>
        <p:txBody>
          <a:bodyPr wrap="square" rtlCol="0">
            <a:spAutoFit/>
          </a:bodyPr>
          <a:lstStyle/>
          <a:p>
            <a:r>
              <a:rPr lang="fr-FR" b="1">
                <a:latin typeface="Arial" panose="020B0604020202020204" pitchFamily="34" charset="0"/>
                <a:cs typeface="Arial" panose="020B0604020202020204" pitchFamily="34" charset="0"/>
              </a:rPr>
              <a:t>LoO5 SUPPORT</a:t>
            </a:r>
          </a:p>
        </p:txBody>
      </p:sp>
      <p:grpSp>
        <p:nvGrpSpPr>
          <p:cNvPr id="30" name="Group 29">
            <a:extLst>
              <a:ext uri="{FF2B5EF4-FFF2-40B4-BE49-F238E27FC236}">
                <a16:creationId xmlns:a16="http://schemas.microsoft.com/office/drawing/2014/main" id="{B899E743-1545-FDAC-A6C6-368B8C1A0D62}"/>
              </a:ext>
            </a:extLst>
          </p:cNvPr>
          <p:cNvGrpSpPr/>
          <p:nvPr/>
        </p:nvGrpSpPr>
        <p:grpSpPr>
          <a:xfrm>
            <a:off x="76198" y="3561509"/>
            <a:ext cx="4037907" cy="1035834"/>
            <a:chOff x="263012" y="3254897"/>
            <a:chExt cx="4037907" cy="1035834"/>
          </a:xfrm>
        </p:grpSpPr>
        <p:grpSp>
          <p:nvGrpSpPr>
            <p:cNvPr id="29" name="Group 28">
              <a:extLst>
                <a:ext uri="{FF2B5EF4-FFF2-40B4-BE49-F238E27FC236}">
                  <a16:creationId xmlns:a16="http://schemas.microsoft.com/office/drawing/2014/main" id="{E0EC0984-F87B-CE38-C57D-FE4ADFAF86CD}"/>
                </a:ext>
              </a:extLst>
            </p:cNvPr>
            <p:cNvGrpSpPr/>
            <p:nvPr/>
          </p:nvGrpSpPr>
          <p:grpSpPr>
            <a:xfrm>
              <a:off x="263012" y="3254897"/>
              <a:ext cx="4037907" cy="1035834"/>
              <a:chOff x="2538313" y="3369059"/>
              <a:chExt cx="4037907" cy="1035834"/>
            </a:xfrm>
          </p:grpSpPr>
          <p:sp>
            <p:nvSpPr>
              <p:cNvPr id="23" name="Pentagon 59">
                <a:extLst>
                  <a:ext uri="{FF2B5EF4-FFF2-40B4-BE49-F238E27FC236}">
                    <a16:creationId xmlns:a16="http://schemas.microsoft.com/office/drawing/2014/main" id="{412C9CB7-4CC1-185A-C7C6-3E89A5BFA112}"/>
                  </a:ext>
                </a:extLst>
              </p:cNvPr>
              <p:cNvSpPr/>
              <p:nvPr/>
            </p:nvSpPr>
            <p:spPr>
              <a:xfrm>
                <a:off x="2538313" y="3370311"/>
                <a:ext cx="4033638" cy="1034057"/>
              </a:xfrm>
              <a:prstGeom prst="homePlate">
                <a:avLst/>
              </a:prstGeom>
              <a:solidFill>
                <a:schemeClr val="accent1">
                  <a:lumMod val="40000"/>
                  <a:lumOff val="60000"/>
                </a:scheme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419" tIns="18210" rIns="36419" bIns="18210" numCol="1" spcCol="0" rtlCol="0" fromWordArt="0" anchor="ctr" anchorCtr="0" forceAA="0" compatLnSpc="1">
                <a:prstTxWarp prst="textNoShape">
                  <a:avLst/>
                </a:prstTxWarp>
                <a:noAutofit/>
              </a:bodyPr>
              <a:lstStyle/>
              <a:p>
                <a:pPr algn="ctr"/>
                <a:endParaRPr lang="fr-FR" sz="512"/>
              </a:p>
            </p:txBody>
          </p:sp>
          <p:sp>
            <p:nvSpPr>
              <p:cNvPr id="21" name="Pentagon 91">
                <a:extLst>
                  <a:ext uri="{FF2B5EF4-FFF2-40B4-BE49-F238E27FC236}">
                    <a16:creationId xmlns:a16="http://schemas.microsoft.com/office/drawing/2014/main" id="{32AE5E91-ABE3-7ACA-929C-6C08F334540A}"/>
                  </a:ext>
                </a:extLst>
              </p:cNvPr>
              <p:cNvSpPr/>
              <p:nvPr/>
            </p:nvSpPr>
            <p:spPr>
              <a:xfrm>
                <a:off x="4926793" y="3369059"/>
                <a:ext cx="1649427" cy="1035834"/>
              </a:xfrm>
              <a:prstGeom prst="homePlate">
                <a:avLst/>
              </a:prstGeom>
              <a:solidFill>
                <a:schemeClr val="accent1">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419" tIns="18210" rIns="36419" bIns="18210" numCol="1" spcCol="0" rtlCol="0" fromWordArt="0" anchor="ctr" anchorCtr="0" forceAA="0" compatLnSpc="1">
                <a:prstTxWarp prst="textNoShape">
                  <a:avLst/>
                </a:prstTxWarp>
                <a:noAutofit/>
              </a:bodyPr>
              <a:lstStyle/>
              <a:p>
                <a:pPr algn="ctr"/>
                <a:endParaRPr lang="fr-FR" sz="512"/>
              </a:p>
            </p:txBody>
          </p:sp>
        </p:grpSp>
        <p:sp>
          <p:nvSpPr>
            <p:cNvPr id="22" name="Pentagon 92">
              <a:extLst>
                <a:ext uri="{FF2B5EF4-FFF2-40B4-BE49-F238E27FC236}">
                  <a16:creationId xmlns:a16="http://schemas.microsoft.com/office/drawing/2014/main" id="{FC777E32-BFAD-9AB8-A05D-6EAC3A93221A}"/>
                </a:ext>
              </a:extLst>
            </p:cNvPr>
            <p:cNvSpPr/>
            <p:nvPr/>
          </p:nvSpPr>
          <p:spPr>
            <a:xfrm>
              <a:off x="2570096" y="3287119"/>
              <a:ext cx="1649427" cy="972947"/>
            </a:xfrm>
            <a:prstGeom prst="homePlate">
              <a:avLst/>
            </a:prstGeom>
            <a:solidFill>
              <a:schemeClr val="accent1">
                <a:lumMod val="40000"/>
                <a:lumOff val="6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419" tIns="18210" rIns="36419" bIns="18210" numCol="1" spcCol="0" rtlCol="0" fromWordArt="0" anchor="ctr" anchorCtr="0" forceAA="0" compatLnSpc="1">
              <a:prstTxWarp prst="textNoShape">
                <a:avLst/>
              </a:prstTxWarp>
              <a:noAutofit/>
            </a:bodyPr>
            <a:lstStyle/>
            <a:p>
              <a:pPr algn="ctr"/>
              <a:endParaRPr lang="fr-FR" sz="512"/>
            </a:p>
          </p:txBody>
        </p:sp>
      </p:grpSp>
      <p:sp>
        <p:nvSpPr>
          <p:cNvPr id="25" name="TextBox 24">
            <a:extLst>
              <a:ext uri="{FF2B5EF4-FFF2-40B4-BE49-F238E27FC236}">
                <a16:creationId xmlns:a16="http://schemas.microsoft.com/office/drawing/2014/main" id="{6848310F-8F51-C1AF-40CE-065C78E774D2}"/>
              </a:ext>
            </a:extLst>
          </p:cNvPr>
          <p:cNvSpPr txBox="1"/>
          <p:nvPr/>
        </p:nvSpPr>
        <p:spPr>
          <a:xfrm>
            <a:off x="1193654" y="4990100"/>
            <a:ext cx="1620526" cy="369332"/>
          </a:xfrm>
          <a:prstGeom prst="rect">
            <a:avLst/>
          </a:prstGeom>
          <a:noFill/>
          <a:ln>
            <a:noFill/>
          </a:ln>
        </p:spPr>
        <p:txBody>
          <a:bodyPr wrap="square" rtlCol="0">
            <a:spAutoFit/>
          </a:bodyPr>
          <a:lstStyle/>
          <a:p>
            <a:r>
              <a:rPr lang="fr-FR" b="1">
                <a:latin typeface="Arial" panose="020B0604020202020204" pitchFamily="34" charset="0"/>
                <a:cs typeface="Arial" panose="020B0604020202020204" pitchFamily="34" charset="0"/>
              </a:rPr>
              <a:t>LoO4 G5S</a:t>
            </a:r>
          </a:p>
        </p:txBody>
      </p:sp>
      <p:sp>
        <p:nvSpPr>
          <p:cNvPr id="26" name="TextBox 25">
            <a:extLst>
              <a:ext uri="{FF2B5EF4-FFF2-40B4-BE49-F238E27FC236}">
                <a16:creationId xmlns:a16="http://schemas.microsoft.com/office/drawing/2014/main" id="{C1F8C6B9-6D01-1505-24FD-4025FF941BFF}"/>
              </a:ext>
            </a:extLst>
          </p:cNvPr>
          <p:cNvSpPr txBox="1"/>
          <p:nvPr/>
        </p:nvSpPr>
        <p:spPr>
          <a:xfrm>
            <a:off x="4289997" y="1347812"/>
            <a:ext cx="5309924" cy="1077218"/>
          </a:xfrm>
          <a:custGeom>
            <a:avLst/>
            <a:gdLst>
              <a:gd name="connsiteX0" fmla="*/ 0 w 5309924"/>
              <a:gd name="connsiteY0" fmla="*/ 0 h 1077218"/>
              <a:gd name="connsiteX1" fmla="*/ 5309924 w 5309924"/>
              <a:gd name="connsiteY1" fmla="*/ 0 h 1077218"/>
              <a:gd name="connsiteX2" fmla="*/ 5309924 w 5309924"/>
              <a:gd name="connsiteY2" fmla="*/ 1077218 h 1077218"/>
              <a:gd name="connsiteX3" fmla="*/ 0 w 5309924"/>
              <a:gd name="connsiteY3" fmla="*/ 1077218 h 1077218"/>
              <a:gd name="connsiteX4" fmla="*/ 0 w 5309924"/>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924" h="1077218" fill="none" extrusionOk="0">
                <a:moveTo>
                  <a:pt x="0" y="0"/>
                </a:moveTo>
                <a:cubicBezTo>
                  <a:pt x="2097012" y="-14931"/>
                  <a:pt x="4158606" y="31643"/>
                  <a:pt x="5309924" y="0"/>
                </a:cubicBezTo>
                <a:cubicBezTo>
                  <a:pt x="5243636" y="287154"/>
                  <a:pt x="5284046" y="703473"/>
                  <a:pt x="5309924" y="1077218"/>
                </a:cubicBezTo>
                <a:cubicBezTo>
                  <a:pt x="3910610" y="1015164"/>
                  <a:pt x="757334" y="1023515"/>
                  <a:pt x="0" y="1077218"/>
                </a:cubicBezTo>
                <a:cubicBezTo>
                  <a:pt x="42526" y="938220"/>
                  <a:pt x="-137" y="326878"/>
                  <a:pt x="0" y="0"/>
                </a:cubicBezTo>
                <a:close/>
              </a:path>
              <a:path w="5309924" h="1077218" stroke="0" extrusionOk="0">
                <a:moveTo>
                  <a:pt x="0" y="0"/>
                </a:moveTo>
                <a:cubicBezTo>
                  <a:pt x="1514570" y="-5264"/>
                  <a:pt x="3764378" y="84467"/>
                  <a:pt x="5309924" y="0"/>
                </a:cubicBezTo>
                <a:cubicBezTo>
                  <a:pt x="5222634" y="368677"/>
                  <a:pt x="5243845" y="719358"/>
                  <a:pt x="5309924" y="1077218"/>
                </a:cubicBezTo>
                <a:cubicBezTo>
                  <a:pt x="3457046" y="1183538"/>
                  <a:pt x="2401662" y="1069569"/>
                  <a:pt x="0" y="1077218"/>
                </a:cubicBezTo>
                <a:cubicBezTo>
                  <a:pt x="-619" y="751434"/>
                  <a:pt x="-62708" y="287707"/>
                  <a:pt x="0" y="0"/>
                </a:cubicBezTo>
                <a:close/>
              </a:path>
            </a:pathLst>
          </a:custGeom>
          <a:ln>
            <a:extLst>
              <a:ext uri="{C807C97D-BFC1-408E-A445-0C87EB9F89A2}">
                <ask:lineSketchStyleProps xmlns:ask="http://schemas.microsoft.com/office/drawing/2018/sketchyshapes" xmlns="" sd="2650216993">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latin typeface="Arial" panose="020B0604020202020204" pitchFamily="34" charset="0"/>
                <a:cs typeface="Arial" panose="020B0604020202020204" pitchFamily="34" charset="0"/>
              </a:rPr>
              <a:t>MSO1</a:t>
            </a:r>
          </a:p>
          <a:p>
            <a:pPr algn="just"/>
            <a:r>
              <a:rPr lang="en-US" sz="1600" dirty="0">
                <a:latin typeface="Arial" panose="020B0604020202020204" pitchFamily="34" charset="0"/>
                <a:cs typeface="Arial" panose="020B0604020202020204" pitchFamily="34" charset="0"/>
              </a:rPr>
              <a:t>Malian Military Strategic Level able to implement the </a:t>
            </a:r>
            <a:r>
              <a:rPr lang="en-US" sz="1600" dirty="0" err="1">
                <a:latin typeface="Arial" panose="020B0604020202020204" pitchFamily="34" charset="0"/>
                <a:cs typeface="Arial" panose="020B0604020202020204" pitchFamily="34" charset="0"/>
              </a:rPr>
              <a:t>Loi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d’Orientation</a:t>
            </a:r>
            <a:r>
              <a:rPr lang="en-US" sz="1600" dirty="0">
                <a:latin typeface="Arial" panose="020B0604020202020204" pitchFamily="34" charset="0"/>
                <a:cs typeface="Arial" panose="020B0604020202020204" pitchFamily="34" charset="0"/>
              </a:rPr>
              <a:t> et </a:t>
            </a:r>
            <a:r>
              <a:rPr lang="en-US" sz="1600" dirty="0" err="1">
                <a:latin typeface="Arial" panose="020B0604020202020204" pitchFamily="34" charset="0"/>
                <a:cs typeface="Arial" panose="020B0604020202020204" pitchFamily="34" charset="0"/>
              </a:rPr>
              <a:t>Programmation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Militaire</a:t>
            </a:r>
            <a:r>
              <a:rPr lang="en-US" sz="1600" dirty="0">
                <a:latin typeface="Arial" panose="020B0604020202020204" pitchFamily="34" charset="0"/>
                <a:cs typeface="Arial" panose="020B0604020202020204" pitchFamily="34" charset="0"/>
              </a:rPr>
              <a:t> in all relevant structural domains. </a:t>
            </a:r>
          </a:p>
        </p:txBody>
      </p:sp>
      <p:sp>
        <p:nvSpPr>
          <p:cNvPr id="28" name="TextBox 27">
            <a:extLst>
              <a:ext uri="{FF2B5EF4-FFF2-40B4-BE49-F238E27FC236}">
                <a16:creationId xmlns:a16="http://schemas.microsoft.com/office/drawing/2014/main" id="{53D7DBD1-98C2-4119-A109-B7CB166F5632}"/>
              </a:ext>
            </a:extLst>
          </p:cNvPr>
          <p:cNvSpPr txBox="1"/>
          <p:nvPr/>
        </p:nvSpPr>
        <p:spPr>
          <a:xfrm>
            <a:off x="1101026" y="831407"/>
            <a:ext cx="2668231"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LINE OF OPERATIONS</a:t>
            </a:r>
            <a:endParaRPr lang="en-150" b="1">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5202910-45C5-AA8E-4C86-4264606283C7}"/>
              </a:ext>
            </a:extLst>
          </p:cNvPr>
          <p:cNvSpPr txBox="1"/>
          <p:nvPr/>
        </p:nvSpPr>
        <p:spPr>
          <a:xfrm>
            <a:off x="598530" y="3894760"/>
            <a:ext cx="3088969" cy="369332"/>
          </a:xfrm>
          <a:prstGeom prst="rect">
            <a:avLst/>
          </a:prstGeom>
          <a:noFill/>
          <a:ln>
            <a:noFill/>
          </a:ln>
        </p:spPr>
        <p:txBody>
          <a:bodyPr wrap="square" rtlCol="0">
            <a:spAutoFit/>
          </a:bodyPr>
          <a:lstStyle/>
          <a:p>
            <a:r>
              <a:rPr lang="fr-FR" b="1">
                <a:latin typeface="Arial" panose="020B0604020202020204" pitchFamily="34" charset="0"/>
                <a:cs typeface="Arial" panose="020B0604020202020204" pitchFamily="34" charset="0"/>
              </a:rPr>
              <a:t>LoO3 TRAINING MaAF</a:t>
            </a:r>
          </a:p>
        </p:txBody>
      </p:sp>
      <p:sp>
        <p:nvSpPr>
          <p:cNvPr id="31" name="TextBox 30">
            <a:extLst>
              <a:ext uri="{FF2B5EF4-FFF2-40B4-BE49-F238E27FC236}">
                <a16:creationId xmlns:a16="http://schemas.microsoft.com/office/drawing/2014/main" id="{7ABB4C55-96DA-D620-0C88-0B57BC363126}"/>
              </a:ext>
            </a:extLst>
          </p:cNvPr>
          <p:cNvSpPr txBox="1"/>
          <p:nvPr/>
        </p:nvSpPr>
        <p:spPr>
          <a:xfrm>
            <a:off x="4578030" y="825671"/>
            <a:ext cx="4151586"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MILITARY STRATEGIC OBJECTIVES</a:t>
            </a:r>
            <a:endParaRPr lang="en-150" b="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19A6E3B-7143-70DC-4CBE-D6818619417E}"/>
              </a:ext>
            </a:extLst>
          </p:cNvPr>
          <p:cNvSpPr txBox="1"/>
          <p:nvPr/>
        </p:nvSpPr>
        <p:spPr>
          <a:xfrm>
            <a:off x="4289998" y="2598003"/>
            <a:ext cx="5309923" cy="830997"/>
          </a:xfrm>
          <a:custGeom>
            <a:avLst/>
            <a:gdLst>
              <a:gd name="connsiteX0" fmla="*/ 0 w 5309923"/>
              <a:gd name="connsiteY0" fmla="*/ 0 h 830997"/>
              <a:gd name="connsiteX1" fmla="*/ 5309923 w 5309923"/>
              <a:gd name="connsiteY1" fmla="*/ 0 h 830997"/>
              <a:gd name="connsiteX2" fmla="*/ 5309923 w 5309923"/>
              <a:gd name="connsiteY2" fmla="*/ 830997 h 830997"/>
              <a:gd name="connsiteX3" fmla="*/ 0 w 5309923"/>
              <a:gd name="connsiteY3" fmla="*/ 830997 h 830997"/>
              <a:gd name="connsiteX4" fmla="*/ 0 w 5309923"/>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923" h="830997" fill="none" extrusionOk="0">
                <a:moveTo>
                  <a:pt x="0" y="0"/>
                </a:moveTo>
                <a:cubicBezTo>
                  <a:pt x="2003304" y="15030"/>
                  <a:pt x="4585263" y="-127825"/>
                  <a:pt x="5309923" y="0"/>
                </a:cubicBezTo>
                <a:cubicBezTo>
                  <a:pt x="5360457" y="155398"/>
                  <a:pt x="5286019" y="700657"/>
                  <a:pt x="5309923" y="830997"/>
                </a:cubicBezTo>
                <a:cubicBezTo>
                  <a:pt x="2829540" y="748369"/>
                  <a:pt x="1784596" y="718505"/>
                  <a:pt x="0" y="830997"/>
                </a:cubicBezTo>
                <a:cubicBezTo>
                  <a:pt x="25856" y="690727"/>
                  <a:pt x="-57073" y="364377"/>
                  <a:pt x="0" y="0"/>
                </a:cubicBezTo>
                <a:close/>
              </a:path>
              <a:path w="5309923" h="830997" stroke="0" extrusionOk="0">
                <a:moveTo>
                  <a:pt x="0" y="0"/>
                </a:moveTo>
                <a:cubicBezTo>
                  <a:pt x="1754263" y="62897"/>
                  <a:pt x="3411103" y="119298"/>
                  <a:pt x="5309923" y="0"/>
                </a:cubicBezTo>
                <a:cubicBezTo>
                  <a:pt x="5355447" y="347039"/>
                  <a:pt x="5350100" y="608145"/>
                  <a:pt x="5309923" y="830997"/>
                </a:cubicBezTo>
                <a:cubicBezTo>
                  <a:pt x="3093844" y="800625"/>
                  <a:pt x="1440194" y="936151"/>
                  <a:pt x="0" y="830997"/>
                </a:cubicBezTo>
                <a:cubicBezTo>
                  <a:pt x="7882" y="679324"/>
                  <a:pt x="-39388" y="108167"/>
                  <a:pt x="0" y="0"/>
                </a:cubicBezTo>
                <a:close/>
              </a:path>
            </a:pathLst>
          </a:custGeom>
          <a:ln>
            <a:extLst>
              <a:ext uri="{C807C97D-BFC1-408E-A445-0C87EB9F89A2}">
                <ask:lineSketchStyleProps xmlns:ask="http://schemas.microsoft.com/office/drawing/2018/sketchyshapes" xmlns="" sd="3435216834">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3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600"/>
              <a:t>MSO2</a:t>
            </a:r>
          </a:p>
          <a:p>
            <a:pPr algn="just"/>
            <a:r>
              <a:rPr lang="en-US" sz="1600" b="0"/>
              <a:t>Future </a:t>
            </a:r>
            <a:r>
              <a:rPr lang="en-US" sz="1600" b="0" err="1"/>
              <a:t>MaAF</a:t>
            </a:r>
            <a:r>
              <a:rPr lang="en-US" sz="1600" b="0"/>
              <a:t> Officers and NCO professional skills developed under international standards.</a:t>
            </a:r>
          </a:p>
        </p:txBody>
      </p:sp>
      <p:sp>
        <p:nvSpPr>
          <p:cNvPr id="33" name="TextBox 32">
            <a:extLst>
              <a:ext uri="{FF2B5EF4-FFF2-40B4-BE49-F238E27FC236}">
                <a16:creationId xmlns:a16="http://schemas.microsoft.com/office/drawing/2014/main" id="{056E00DF-6859-DA8D-1E98-03461457CA47}"/>
              </a:ext>
            </a:extLst>
          </p:cNvPr>
          <p:cNvSpPr txBox="1"/>
          <p:nvPr/>
        </p:nvSpPr>
        <p:spPr>
          <a:xfrm>
            <a:off x="4270732" y="3601974"/>
            <a:ext cx="5273250" cy="830997"/>
          </a:xfrm>
          <a:custGeom>
            <a:avLst/>
            <a:gdLst>
              <a:gd name="connsiteX0" fmla="*/ 0 w 5273250"/>
              <a:gd name="connsiteY0" fmla="*/ 0 h 830997"/>
              <a:gd name="connsiteX1" fmla="*/ 5273250 w 5273250"/>
              <a:gd name="connsiteY1" fmla="*/ 0 h 830997"/>
              <a:gd name="connsiteX2" fmla="*/ 5273250 w 5273250"/>
              <a:gd name="connsiteY2" fmla="*/ 830997 h 830997"/>
              <a:gd name="connsiteX3" fmla="*/ 0 w 5273250"/>
              <a:gd name="connsiteY3" fmla="*/ 830997 h 830997"/>
              <a:gd name="connsiteX4" fmla="*/ 0 w 5273250"/>
              <a:gd name="connsiteY4" fmla="*/ 0 h 8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3250" h="830997" fill="none" extrusionOk="0">
                <a:moveTo>
                  <a:pt x="0" y="0"/>
                </a:moveTo>
                <a:cubicBezTo>
                  <a:pt x="2308506" y="-28469"/>
                  <a:pt x="3253551" y="-80448"/>
                  <a:pt x="5273250" y="0"/>
                </a:cubicBezTo>
                <a:cubicBezTo>
                  <a:pt x="5247682" y="103554"/>
                  <a:pt x="5202135" y="525216"/>
                  <a:pt x="5273250" y="830997"/>
                </a:cubicBezTo>
                <a:cubicBezTo>
                  <a:pt x="2767078" y="727181"/>
                  <a:pt x="773798" y="824023"/>
                  <a:pt x="0" y="830997"/>
                </a:cubicBezTo>
                <a:cubicBezTo>
                  <a:pt x="69395" y="647872"/>
                  <a:pt x="-19921" y="109247"/>
                  <a:pt x="0" y="0"/>
                </a:cubicBezTo>
                <a:close/>
              </a:path>
              <a:path w="5273250" h="830997" stroke="0" extrusionOk="0">
                <a:moveTo>
                  <a:pt x="0" y="0"/>
                </a:moveTo>
                <a:cubicBezTo>
                  <a:pt x="2610834" y="149590"/>
                  <a:pt x="2683073" y="167012"/>
                  <a:pt x="5273250" y="0"/>
                </a:cubicBezTo>
                <a:cubicBezTo>
                  <a:pt x="5273487" y="379200"/>
                  <a:pt x="5332512" y="647177"/>
                  <a:pt x="5273250" y="830997"/>
                </a:cubicBezTo>
                <a:cubicBezTo>
                  <a:pt x="3063701" y="835639"/>
                  <a:pt x="534310" y="687769"/>
                  <a:pt x="0" y="830997"/>
                </a:cubicBezTo>
                <a:cubicBezTo>
                  <a:pt x="8452" y="699733"/>
                  <a:pt x="-332" y="229518"/>
                  <a:pt x="0" y="0"/>
                </a:cubicBezTo>
                <a:close/>
              </a:path>
            </a:pathLst>
          </a:custGeom>
          <a:ln>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3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600"/>
              <a:t>MSO3</a:t>
            </a:r>
          </a:p>
          <a:p>
            <a:pPr algn="just"/>
            <a:r>
              <a:rPr lang="en-US" sz="1600" b="0"/>
              <a:t>When conditions are met and so decided on by PSC, to resume operational and non-operational training.</a:t>
            </a:r>
          </a:p>
        </p:txBody>
      </p:sp>
      <p:sp>
        <p:nvSpPr>
          <p:cNvPr id="34" name="TextBox 33">
            <a:extLst>
              <a:ext uri="{FF2B5EF4-FFF2-40B4-BE49-F238E27FC236}">
                <a16:creationId xmlns:a16="http://schemas.microsoft.com/office/drawing/2014/main" id="{B0BB342A-7739-D559-DC7A-56ED228E50DD}"/>
              </a:ext>
            </a:extLst>
          </p:cNvPr>
          <p:cNvSpPr txBox="1"/>
          <p:nvPr/>
        </p:nvSpPr>
        <p:spPr>
          <a:xfrm>
            <a:off x="4259708" y="4614401"/>
            <a:ext cx="5264039" cy="1077218"/>
          </a:xfrm>
          <a:custGeom>
            <a:avLst/>
            <a:gdLst>
              <a:gd name="connsiteX0" fmla="*/ 0 w 5264039"/>
              <a:gd name="connsiteY0" fmla="*/ 0 h 1077218"/>
              <a:gd name="connsiteX1" fmla="*/ 5264039 w 5264039"/>
              <a:gd name="connsiteY1" fmla="*/ 0 h 1077218"/>
              <a:gd name="connsiteX2" fmla="*/ 5264039 w 5264039"/>
              <a:gd name="connsiteY2" fmla="*/ 1077218 h 1077218"/>
              <a:gd name="connsiteX3" fmla="*/ 0 w 5264039"/>
              <a:gd name="connsiteY3" fmla="*/ 1077218 h 1077218"/>
              <a:gd name="connsiteX4" fmla="*/ 0 w 526403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039" h="1077218" fill="none" extrusionOk="0">
                <a:moveTo>
                  <a:pt x="0" y="0"/>
                </a:moveTo>
                <a:cubicBezTo>
                  <a:pt x="2513820" y="106216"/>
                  <a:pt x="4639426" y="-142119"/>
                  <a:pt x="5264039" y="0"/>
                </a:cubicBezTo>
                <a:cubicBezTo>
                  <a:pt x="5360784" y="307150"/>
                  <a:pt x="5180389" y="821715"/>
                  <a:pt x="5264039" y="1077218"/>
                </a:cubicBezTo>
                <a:cubicBezTo>
                  <a:pt x="3749484" y="1047990"/>
                  <a:pt x="2413721" y="1061524"/>
                  <a:pt x="0" y="1077218"/>
                </a:cubicBezTo>
                <a:cubicBezTo>
                  <a:pt x="-14603" y="744141"/>
                  <a:pt x="24270" y="474544"/>
                  <a:pt x="0" y="0"/>
                </a:cubicBezTo>
                <a:close/>
              </a:path>
              <a:path w="5264039" h="1077218" stroke="0" extrusionOk="0">
                <a:moveTo>
                  <a:pt x="0" y="0"/>
                </a:moveTo>
                <a:cubicBezTo>
                  <a:pt x="1465693" y="-71603"/>
                  <a:pt x="3396941" y="126493"/>
                  <a:pt x="5264039" y="0"/>
                </a:cubicBezTo>
                <a:cubicBezTo>
                  <a:pt x="5220111" y="304171"/>
                  <a:pt x="5296363" y="937345"/>
                  <a:pt x="5264039" y="1077218"/>
                </a:cubicBezTo>
                <a:cubicBezTo>
                  <a:pt x="3873368" y="1122062"/>
                  <a:pt x="1523269" y="920331"/>
                  <a:pt x="0" y="1077218"/>
                </a:cubicBezTo>
                <a:cubicBezTo>
                  <a:pt x="-48258" y="848070"/>
                  <a:pt x="-42845" y="216464"/>
                  <a:pt x="0" y="0"/>
                </a:cubicBezTo>
                <a:close/>
              </a:path>
            </a:pathLst>
          </a:custGeom>
          <a:ln>
            <a:extLst>
              <a:ext uri="{C807C97D-BFC1-408E-A445-0C87EB9F89A2}">
                <ask:lineSketchStyleProps xmlns:ask="http://schemas.microsoft.com/office/drawing/2018/sketchyshapes" xmlns="" sd="86837363">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lgn="ctr">
              <a:defRPr sz="13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600"/>
              <a:t>MSO4</a:t>
            </a:r>
          </a:p>
          <a:p>
            <a:pPr algn="just"/>
            <a:r>
              <a:rPr lang="en-US" sz="1600" b="0">
                <a:latin typeface="Arial"/>
                <a:cs typeface="Arial"/>
              </a:rPr>
              <a:t>The G5SJF and G5S national AF have improved operational capabilities and, in particular BFA and NER is supported</a:t>
            </a:r>
          </a:p>
        </p:txBody>
      </p:sp>
      <p:sp>
        <p:nvSpPr>
          <p:cNvPr id="35" name="TextBox 34">
            <a:extLst>
              <a:ext uri="{FF2B5EF4-FFF2-40B4-BE49-F238E27FC236}">
                <a16:creationId xmlns:a16="http://schemas.microsoft.com/office/drawing/2014/main" id="{EBB35FB0-2C2B-77B1-CC20-445891AE9B8D}"/>
              </a:ext>
            </a:extLst>
          </p:cNvPr>
          <p:cNvSpPr txBox="1"/>
          <p:nvPr/>
        </p:nvSpPr>
        <p:spPr>
          <a:xfrm>
            <a:off x="4273536" y="5733186"/>
            <a:ext cx="5264039" cy="1077218"/>
          </a:xfrm>
          <a:custGeom>
            <a:avLst/>
            <a:gdLst>
              <a:gd name="connsiteX0" fmla="*/ 0 w 5264039"/>
              <a:gd name="connsiteY0" fmla="*/ 0 h 1077218"/>
              <a:gd name="connsiteX1" fmla="*/ 5264039 w 5264039"/>
              <a:gd name="connsiteY1" fmla="*/ 0 h 1077218"/>
              <a:gd name="connsiteX2" fmla="*/ 5264039 w 5264039"/>
              <a:gd name="connsiteY2" fmla="*/ 1077218 h 1077218"/>
              <a:gd name="connsiteX3" fmla="*/ 0 w 5264039"/>
              <a:gd name="connsiteY3" fmla="*/ 1077218 h 1077218"/>
              <a:gd name="connsiteX4" fmla="*/ 0 w 526403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039" h="1077218" fill="none" extrusionOk="0">
                <a:moveTo>
                  <a:pt x="0" y="0"/>
                </a:moveTo>
                <a:cubicBezTo>
                  <a:pt x="2513820" y="106216"/>
                  <a:pt x="4639426" y="-142119"/>
                  <a:pt x="5264039" y="0"/>
                </a:cubicBezTo>
                <a:cubicBezTo>
                  <a:pt x="5360784" y="307150"/>
                  <a:pt x="5180389" y="821715"/>
                  <a:pt x="5264039" y="1077218"/>
                </a:cubicBezTo>
                <a:cubicBezTo>
                  <a:pt x="3749484" y="1047990"/>
                  <a:pt x="2413721" y="1061524"/>
                  <a:pt x="0" y="1077218"/>
                </a:cubicBezTo>
                <a:cubicBezTo>
                  <a:pt x="-14603" y="744141"/>
                  <a:pt x="24270" y="474544"/>
                  <a:pt x="0" y="0"/>
                </a:cubicBezTo>
                <a:close/>
              </a:path>
              <a:path w="5264039" h="1077218" stroke="0" extrusionOk="0">
                <a:moveTo>
                  <a:pt x="0" y="0"/>
                </a:moveTo>
                <a:cubicBezTo>
                  <a:pt x="1465693" y="-71603"/>
                  <a:pt x="3396941" y="126493"/>
                  <a:pt x="5264039" y="0"/>
                </a:cubicBezTo>
                <a:cubicBezTo>
                  <a:pt x="5220111" y="304171"/>
                  <a:pt x="5296363" y="937345"/>
                  <a:pt x="5264039" y="1077218"/>
                </a:cubicBezTo>
                <a:cubicBezTo>
                  <a:pt x="3873368" y="1122062"/>
                  <a:pt x="1523269" y="920331"/>
                  <a:pt x="0" y="1077218"/>
                </a:cubicBezTo>
                <a:cubicBezTo>
                  <a:pt x="-48258" y="848070"/>
                  <a:pt x="-42845" y="216464"/>
                  <a:pt x="0" y="0"/>
                </a:cubicBezTo>
                <a:close/>
              </a:path>
            </a:pathLst>
          </a:custGeom>
          <a:ln>
            <a:extLst>
              <a:ext uri="{C807C97D-BFC1-408E-A445-0C87EB9F89A2}">
                <ask:lineSketchStyleProps xmlns:ask="http://schemas.microsoft.com/office/drawing/2018/sketchyshapes" xmlns="" sd="86837363">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1300" b="1">
                <a:solidFill>
                  <a:schemeClr val="dk1"/>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600"/>
              <a:t>MSO5</a:t>
            </a:r>
          </a:p>
          <a:p>
            <a:pPr algn="just"/>
            <a:r>
              <a:rPr lang="en-US" sz="1600" b="0"/>
              <a:t>The EU STRACOM is improved IOT fight information manipulation in a proactive manner and to improve perception on EUTM. </a:t>
            </a:r>
          </a:p>
        </p:txBody>
      </p:sp>
      <p:sp>
        <p:nvSpPr>
          <p:cNvPr id="36" name="Rectangle: Rounded Corners 35">
            <a:extLst>
              <a:ext uri="{FF2B5EF4-FFF2-40B4-BE49-F238E27FC236}">
                <a16:creationId xmlns:a16="http://schemas.microsoft.com/office/drawing/2014/main" id="{942D6E3A-75E8-E0DE-758E-5C8D2416CDE1}"/>
              </a:ext>
            </a:extLst>
          </p:cNvPr>
          <p:cNvSpPr/>
          <p:nvPr/>
        </p:nvSpPr>
        <p:spPr>
          <a:xfrm>
            <a:off x="10254560" y="1265775"/>
            <a:ext cx="1861242" cy="24232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1600">
                <a:solidFill>
                  <a:schemeClr val="tx1"/>
                </a:solidFill>
                <a:latin typeface="Arial" panose="020B0604020202020204" pitchFamily="34" charset="0"/>
                <a:cs typeface="Arial" panose="020B0604020202020204" pitchFamily="34" charset="0"/>
              </a:rPr>
              <a:t>Contribute to improve the operational capacity of </a:t>
            </a:r>
            <a:r>
              <a:rPr lang="en-US" sz="1600" err="1">
                <a:solidFill>
                  <a:schemeClr val="tx1"/>
                </a:solidFill>
                <a:latin typeface="Arial" panose="020B0604020202020204" pitchFamily="34" charset="0"/>
                <a:cs typeface="Arial" panose="020B0604020202020204" pitchFamily="34" charset="0"/>
              </a:rPr>
              <a:t>MaAF</a:t>
            </a:r>
            <a:r>
              <a:rPr lang="en-US" sz="1600">
                <a:solidFill>
                  <a:schemeClr val="tx1"/>
                </a:solidFill>
                <a:latin typeface="Arial" panose="020B0604020202020204" pitchFamily="34" charset="0"/>
                <a:cs typeface="Arial" panose="020B0604020202020204" pitchFamily="34" charset="0"/>
              </a:rPr>
              <a:t> under the control of Mali’s legitimate civilian authorities</a:t>
            </a:r>
            <a:endParaRPr lang="en-150" sz="1600">
              <a:solidFill>
                <a:schemeClr val="tx1"/>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39264CFD-B5A2-78C1-5564-CB1406735CCD}"/>
              </a:ext>
            </a:extLst>
          </p:cNvPr>
          <p:cNvSpPr/>
          <p:nvPr/>
        </p:nvSpPr>
        <p:spPr>
          <a:xfrm>
            <a:off x="10273234" y="4042038"/>
            <a:ext cx="1871438" cy="24232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1600">
                <a:solidFill>
                  <a:schemeClr val="tx1"/>
                </a:solidFill>
                <a:latin typeface="Arial" panose="020B0604020202020204" pitchFamily="34" charset="0"/>
                <a:cs typeface="Arial" panose="020B0604020202020204" pitchFamily="34" charset="0"/>
              </a:rPr>
              <a:t>Support the G5S through the operationalization of the G5S JF and of the national armed forces in the G5S countries</a:t>
            </a:r>
            <a:endParaRPr lang="en-150" sz="1600">
              <a:solidFill>
                <a:schemeClr val="tx1"/>
              </a:solidFill>
              <a:latin typeface="Arial" panose="020B0604020202020204" pitchFamily="34" charset="0"/>
              <a:cs typeface="Arial" panose="020B0604020202020204" pitchFamily="34" charset="0"/>
            </a:endParaRPr>
          </a:p>
        </p:txBody>
      </p:sp>
      <p:sp>
        <p:nvSpPr>
          <p:cNvPr id="38" name="Right Brace 37">
            <a:extLst>
              <a:ext uri="{FF2B5EF4-FFF2-40B4-BE49-F238E27FC236}">
                <a16:creationId xmlns:a16="http://schemas.microsoft.com/office/drawing/2014/main" id="{DFBBC1C5-4614-DC57-4D5C-C0AE0C066641}"/>
              </a:ext>
            </a:extLst>
          </p:cNvPr>
          <p:cNvSpPr/>
          <p:nvPr/>
        </p:nvSpPr>
        <p:spPr>
          <a:xfrm>
            <a:off x="9640412" y="1195002"/>
            <a:ext cx="269299" cy="566299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150">
              <a:ln>
                <a:solidFill>
                  <a:schemeClr val="tx1"/>
                </a:solidFill>
              </a:ln>
            </a:endParaRPr>
          </a:p>
        </p:txBody>
      </p:sp>
      <p:cxnSp>
        <p:nvCxnSpPr>
          <p:cNvPr id="40" name="Straight Arrow Connector 39">
            <a:extLst>
              <a:ext uri="{FF2B5EF4-FFF2-40B4-BE49-F238E27FC236}">
                <a16:creationId xmlns:a16="http://schemas.microsoft.com/office/drawing/2014/main" id="{2738620B-7743-0358-096A-2F1AE561EA4F}"/>
              </a:ext>
            </a:extLst>
          </p:cNvPr>
          <p:cNvCxnSpPr>
            <a:cxnSpLocks/>
            <a:stCxn id="38" idx="1"/>
            <a:endCxn id="36" idx="1"/>
          </p:cNvCxnSpPr>
          <p:nvPr/>
        </p:nvCxnSpPr>
        <p:spPr>
          <a:xfrm flipV="1">
            <a:off x="9909711" y="2477388"/>
            <a:ext cx="344849" cy="1549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CB248AE-A44F-550C-8508-C70689223729}"/>
              </a:ext>
            </a:extLst>
          </p:cNvPr>
          <p:cNvCxnSpPr>
            <a:cxnSpLocks/>
            <a:stCxn id="38" idx="1"/>
            <a:endCxn id="37" idx="1"/>
          </p:cNvCxnSpPr>
          <p:nvPr/>
        </p:nvCxnSpPr>
        <p:spPr>
          <a:xfrm>
            <a:off x="9909711" y="4026501"/>
            <a:ext cx="363523" cy="12271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D3B755D-1B17-7053-0E79-FB13AFDB4B2C}"/>
              </a:ext>
            </a:extLst>
          </p:cNvPr>
          <p:cNvSpPr txBox="1"/>
          <p:nvPr/>
        </p:nvSpPr>
        <p:spPr>
          <a:xfrm>
            <a:off x="9264352" y="827322"/>
            <a:ext cx="3027304"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STRATEGIC OBJECTIVES</a:t>
            </a:r>
            <a:endParaRPr lang="en-150" b="1">
              <a:latin typeface="Arial" panose="020B0604020202020204" pitchFamily="34" charset="0"/>
              <a:cs typeface="Arial" panose="020B0604020202020204" pitchFamily="34" charset="0"/>
            </a:endParaRPr>
          </a:p>
        </p:txBody>
      </p:sp>
      <p:sp>
        <p:nvSpPr>
          <p:cNvPr id="2" name="Obdĺžnik 1"/>
          <p:cNvSpPr/>
          <p:nvPr/>
        </p:nvSpPr>
        <p:spPr>
          <a:xfrm>
            <a:off x="6674505" y="2095821"/>
            <a:ext cx="2942216" cy="276999"/>
          </a:xfrm>
          <a:prstGeom prst="rect">
            <a:avLst/>
          </a:prstGeom>
        </p:spPr>
        <p:txBody>
          <a:bodyPr wrap="none">
            <a:spAutoFit/>
          </a:bodyPr>
          <a:lstStyle/>
          <a:p>
            <a:r>
              <a:rPr lang="sk-SK" sz="1200" dirty="0" smtClean="0">
                <a:latin typeface="Calibri" panose="020F0502020204030204" pitchFamily="34" charset="0"/>
                <a:cs typeface="Calibri" panose="020F0502020204030204" pitchFamily="34" charset="0"/>
              </a:rPr>
              <a:t>(</a:t>
            </a:r>
            <a:r>
              <a:rPr lang="en-US" sz="1200" dirty="0" smtClean="0">
                <a:latin typeface="Calibri" panose="020F0502020204030204" pitchFamily="34" charset="0"/>
                <a:cs typeface="Calibri" panose="020F0502020204030204" pitchFamily="34" charset="0"/>
              </a:rPr>
              <a:t>Orientation </a:t>
            </a:r>
            <a:r>
              <a:rPr lang="en-US" sz="1200" dirty="0">
                <a:latin typeface="Calibri" panose="020F0502020204030204" pitchFamily="34" charset="0"/>
                <a:cs typeface="Calibri" panose="020F0502020204030204" pitchFamily="34" charset="0"/>
              </a:rPr>
              <a:t>Law and Military </a:t>
            </a:r>
            <a:r>
              <a:rPr lang="en-US" sz="1200" dirty="0" smtClean="0">
                <a:latin typeface="Calibri" panose="020F0502020204030204" pitchFamily="34" charset="0"/>
                <a:cs typeface="Calibri" panose="020F0502020204030204" pitchFamily="34" charset="0"/>
              </a:rPr>
              <a:t>Programming</a:t>
            </a:r>
            <a:r>
              <a:rPr lang="sk-SK" sz="1200" dirty="0" smtClean="0">
                <a:latin typeface="Calibri" panose="020F0502020204030204" pitchFamily="34" charset="0"/>
                <a:cs typeface="Calibri" panose="020F0502020204030204" pitchFamily="34" charset="0"/>
              </a:rPr>
              <a: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0667374"/>
      </p:ext>
    </p:extLst>
  </p:cSld>
  <p:clrMapOvr>
    <a:masterClrMapping/>
  </p:clrMapOvr>
</p:sld>
</file>

<file path=ppt/theme/theme1.xml><?xml version="1.0" encoding="utf-8"?>
<a:theme xmlns:a="http://schemas.openxmlformats.org/drawingml/2006/main" name="1_EUTM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ea typeface="ＭＳ Ｐゴシック" pitchFamily="-109"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ea typeface="ＭＳ Ｐゴシック" pitchFamily="-109"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13150</TotalTime>
  <Words>2485</Words>
  <Application>Microsoft Office PowerPoint</Application>
  <PresentationFormat>Širokouhlá</PresentationFormat>
  <Paragraphs>449</Paragraphs>
  <Slides>43</Slides>
  <Notes>13</Notes>
  <HiddenSlides>3</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43</vt:i4>
      </vt:variant>
    </vt:vector>
  </HeadingPairs>
  <TitlesOfParts>
    <vt:vector size="51" baseType="lpstr">
      <vt:lpstr>MS PGothic</vt:lpstr>
      <vt:lpstr>MS PGothic</vt:lpstr>
      <vt:lpstr>Arial</vt:lpstr>
      <vt:lpstr>Arial Black</vt:lpstr>
      <vt:lpstr>Calibri</vt:lpstr>
      <vt:lpstr>Times New Roman</vt:lpstr>
      <vt:lpstr>Wingdings</vt:lpstr>
      <vt:lpstr>1_EUTM Master</vt:lpstr>
      <vt:lpstr>J3 EOD Experience from EUTM MALI</vt:lpstr>
      <vt:lpstr>AGENDA</vt:lpstr>
      <vt:lpstr>Operation history</vt:lpstr>
      <vt:lpstr>Prezentácia programu PowerPoint</vt:lpstr>
      <vt:lpstr>Organization of the operation</vt:lpstr>
      <vt:lpstr>TIMELINE</vt:lpstr>
      <vt:lpstr>MISSION PLAN</vt:lpstr>
      <vt:lpstr>Organization of the operation Purpose</vt:lpstr>
      <vt:lpstr>MISSION PLAN</vt:lpstr>
      <vt:lpstr>MISSION ORDER</vt:lpstr>
      <vt:lpstr>Source Documents</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Organizational structure Strength</vt:lpstr>
      <vt:lpstr>Operational deployment within G5 Sahel</vt:lpstr>
      <vt:lpstr>Main Tasks of SLOVCON in EUTM Mali</vt:lpstr>
      <vt:lpstr>AGENDA</vt:lpstr>
      <vt:lpstr>Prezentácia programu PowerPoint</vt:lpstr>
      <vt:lpstr>ANALYSIS OF EO THREATS IN MALI</vt:lpstr>
      <vt:lpstr>ANALYSIS OF EO THREATS IN MALI</vt:lpstr>
      <vt:lpstr>EO INCIDENTS IN MALI REGIONS</vt:lpstr>
      <vt:lpstr>IEDs PER CATEGORY PER YEAR Updated 31th December 2022 (source dated 31th December 2022)</vt:lpstr>
      <vt:lpstr>Prezentácia programu PowerPoint</vt:lpstr>
      <vt:lpstr>ANALYSIS OF EO THREATS IN MALI</vt:lpstr>
      <vt:lpstr>ANALYSIS OF EO THREATS IN MALI</vt:lpstr>
      <vt:lpstr>EO INCIDENTS IN MALI REGIONS</vt:lpstr>
      <vt:lpstr>IEDs PER CATEGORY PER YEAR Updated 16APR23 (source dated 31MAR23)</vt:lpstr>
      <vt:lpstr>General assessments</vt:lpstr>
      <vt:lpstr>C-IED RECOMMENDATIONS</vt:lpstr>
      <vt:lpstr>AGENDA</vt:lpstr>
      <vt:lpstr>EOD JDs</vt:lpstr>
      <vt:lpstr>EOD JDs</vt:lpstr>
      <vt:lpstr>AGENDA</vt:lpstr>
      <vt:lpstr>EOD EXPERTISE</vt:lpstr>
      <vt:lpstr>EOD EXPERTISE</vt:lpstr>
      <vt:lpstr>EOD EXPERTISE</vt:lpstr>
      <vt:lpstr>EOD EXPERTISE</vt:lpstr>
      <vt:lpstr>EOD EXPERTISE</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OVERALL PICTURE MALI</dc:title>
  <dc:creator>OF3 Manuel Francisco DE LA FUENTE</dc:creator>
  <cp:lastModifiedBy>Hečko, René</cp:lastModifiedBy>
  <cp:revision>701</cp:revision>
  <cp:lastPrinted>2022-02-04T09:08:02Z</cp:lastPrinted>
  <dcterms:created xsi:type="dcterms:W3CDTF">2021-01-17T10:56:35Z</dcterms:created>
  <dcterms:modified xsi:type="dcterms:W3CDTF">2023-10-10T13:04:15Z</dcterms:modified>
</cp:coreProperties>
</file>