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2" r:id="rId4"/>
    <p:sldId id="258" r:id="rId5"/>
    <p:sldId id="259" r:id="rId6"/>
    <p:sldId id="260" r:id="rId7"/>
    <p:sldId id="261" r:id="rId8"/>
    <p:sldId id="269" r:id="rId9"/>
    <p:sldId id="267" r:id="rId10"/>
    <p:sldId id="262" r:id="rId11"/>
    <p:sldId id="263" r:id="rId12"/>
    <p:sldId id="265" r:id="rId13"/>
    <p:sldId id="271" r:id="rId14"/>
    <p:sldId id="270" r:id="rId15"/>
    <p:sldId id="273" r:id="rId16"/>
    <p:sldId id="275" r:id="rId17"/>
    <p:sldId id="274" r:id="rId18"/>
    <p:sldId id="268" r:id="rId19"/>
    <p:sldId id="266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židar Potočnik (UM-FERI)" initials="BP_FERI" lastIdx="12" clrIdx="0">
    <p:extLst>
      <p:ext uri="{19B8F6BF-5375-455C-9EA6-DF929625EA0E}">
        <p15:presenceInfo xmlns:p15="http://schemas.microsoft.com/office/powerpoint/2012/main" userId="133b2ca92a53f5d3" providerId="Windows Live"/>
      </p:ext>
    </p:extLst>
  </p:cmAuthor>
  <p:cmAuthor id="2" name="Milan Bajić" initials="MB" lastIdx="8" clrIdx="1">
    <p:extLst>
      <p:ext uri="{19B8F6BF-5375-455C-9EA6-DF929625EA0E}">
        <p15:presenceInfo xmlns:p15="http://schemas.microsoft.com/office/powerpoint/2012/main" userId="S::milan.bajic@student.um.si::35b91841-aac3-4d6e-8aed-9d3f81ba4ff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853"/>
  </p:normalViewPr>
  <p:slideViewPr>
    <p:cSldViewPr snapToGrid="0">
      <p:cViewPr varScale="1">
        <p:scale>
          <a:sx n="54" d="100"/>
          <a:sy n="54" d="100"/>
        </p:scale>
        <p:origin x="792" y="216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-250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353818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238577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475967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537429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andy path between two hills leading to the ocean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Heron flying low over a beach with a short fence in the foreground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View of beach and sea from a grassy sand dune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2.mp4"/><Relationship Id="rId7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21.png"/><Relationship Id="rId4" Type="http://schemas.openxmlformats.org/officeDocument/2006/relationships/video" Target="../media/media2.mp4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Unexploded Ordnance Detection on UAV Thermal Images by using YOLOv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726440">
              <a:defRPr sz="9856"/>
            </a:lvl1pPr>
          </a:lstStyle>
          <a:p>
            <a:r>
              <a:rPr lang="en-GB" dirty="0"/>
              <a:t>YOLO – deep learning model for UXO detection in thermal video</a:t>
            </a:r>
          </a:p>
        </p:txBody>
      </p:sp>
      <p:sp>
        <p:nvSpPr>
          <p:cNvPr id="120" name="Milan jr. Bajić, Božidar Potočnik"/>
          <p:cNvSpPr txBox="1">
            <a:spLocks noGrp="1"/>
          </p:cNvSpPr>
          <p:nvPr>
            <p:ph type="subTitle" sz="quarter" idx="1"/>
          </p:nvPr>
        </p:nvSpPr>
        <p:spPr>
          <a:xfrm>
            <a:off x="1778000" y="10169256"/>
            <a:ext cx="20828000" cy="158750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sz="19200" dirty="0"/>
              <a:t>Milan Bajić</a:t>
            </a:r>
            <a:r>
              <a:rPr lang="sl-SI" sz="19200" dirty="0"/>
              <a:t> Jr.</a:t>
            </a:r>
            <a:endParaRPr lang="hr-HR" sz="19200" dirty="0"/>
          </a:p>
          <a:p>
            <a:endParaRPr lang="hr-HR" sz="19200" dirty="0"/>
          </a:p>
          <a:p>
            <a:r>
              <a:rPr lang="en-GB" sz="12800" dirty="0"/>
              <a:t>Department of IT and Computer Sciences, Zagreb University of Applied Sciences, Zagreb, Croatia</a:t>
            </a:r>
            <a:endParaRPr lang="en-GB" dirty="0"/>
          </a:p>
          <a:p>
            <a:pPr algn="l"/>
            <a:endParaRPr lang="en-GB" dirty="0"/>
          </a:p>
          <a:p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sul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Results</a:t>
            </a:r>
            <a:r>
              <a:rPr lang="hr-HR" dirty="0"/>
              <a:t> – </a:t>
            </a:r>
            <a:r>
              <a:rPr lang="hr-HR" dirty="0" err="1"/>
              <a:t>Inference</a:t>
            </a:r>
            <a:r>
              <a:rPr lang="hr-HR" dirty="0"/>
              <a:t> time</a:t>
            </a:r>
            <a:endParaRPr dirty="0"/>
          </a:p>
        </p:txBody>
      </p:sp>
      <p:grpSp>
        <p:nvGrpSpPr>
          <p:cNvPr id="8" name="Group">
            <a:extLst>
              <a:ext uri="{FF2B5EF4-FFF2-40B4-BE49-F238E27FC236}">
                <a16:creationId xmlns:a16="http://schemas.microsoft.com/office/drawing/2014/main" id="{FDCCEA7E-CB9D-A6DA-D225-2906268E112C}"/>
              </a:ext>
            </a:extLst>
          </p:cNvPr>
          <p:cNvGrpSpPr/>
          <p:nvPr/>
        </p:nvGrpSpPr>
        <p:grpSpPr>
          <a:xfrm>
            <a:off x="14337300" y="10782151"/>
            <a:ext cx="9856726" cy="3011111"/>
            <a:chOff x="0" y="0"/>
            <a:chExt cx="9856724" cy="3011109"/>
          </a:xfrm>
        </p:grpSpPr>
        <p:sp>
          <p:nvSpPr>
            <p:cNvPr id="9" name="Unexploded Ordnance Detection on UAV Thermal Images by using YOLOv7">
              <a:extLst>
                <a:ext uri="{FF2B5EF4-FFF2-40B4-BE49-F238E27FC236}">
                  <a16:creationId xmlns:a16="http://schemas.microsoft.com/office/drawing/2014/main" id="{88F78971-2983-3251-DA57-789AE19B2818}"/>
                </a:ext>
              </a:extLst>
            </p:cNvPr>
            <p:cNvSpPr txBox="1"/>
            <p:nvPr/>
          </p:nvSpPr>
          <p:spPr>
            <a:xfrm>
              <a:off x="0" y="0"/>
              <a:ext cx="9856725" cy="21997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normAutofit/>
            </a:bodyPr>
            <a:lstStyle>
              <a:lvl1pPr>
                <a:defRPr sz="2200" b="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 algn="ctr"/>
              <a:r>
                <a:rPr lang="en-GB" sz="2000" b="1" dirty="0"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YOLO – deep learning model for UXO detection in thermal video</a:t>
              </a:r>
              <a:endParaRPr lang="en-HR" sz="20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Milan jr. Bajić, Božidar Potočnik">
              <a:extLst>
                <a:ext uri="{FF2B5EF4-FFF2-40B4-BE49-F238E27FC236}">
                  <a16:creationId xmlns:a16="http://schemas.microsoft.com/office/drawing/2014/main" id="{AE2423CF-A115-1DFB-1979-B3BB2E4169C2}"/>
                </a:ext>
              </a:extLst>
            </p:cNvPr>
            <p:cNvSpPr txBox="1"/>
            <p:nvPr/>
          </p:nvSpPr>
          <p:spPr>
            <a:xfrm>
              <a:off x="0" y="2259834"/>
              <a:ext cx="9856725" cy="751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>
                <a:defRPr sz="1800" b="0">
                  <a:solidFill>
                    <a:srgbClr val="929292"/>
                  </a:solidFill>
                </a:defRPr>
              </a:lvl1pPr>
            </a:lstStyle>
            <a:p>
              <a:r>
                <a:rPr dirty="0"/>
                <a:t>Milan </a:t>
              </a:r>
              <a:r>
                <a:rPr dirty="0" err="1"/>
                <a:t>Bajić</a:t>
              </a:r>
              <a:r>
                <a:rPr lang="hr-HR" dirty="0"/>
                <a:t> </a:t>
              </a:r>
              <a:r>
                <a:rPr lang="hr-HR" dirty="0" err="1"/>
                <a:t>Jr</a:t>
              </a:r>
              <a:r>
                <a:rPr lang="hr-HR" dirty="0"/>
                <a:t>.</a:t>
              </a:r>
              <a:endParaRPr dirty="0"/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344B693-E734-7124-C015-D82EC1203D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017515"/>
              </p:ext>
            </p:extLst>
          </p:nvPr>
        </p:nvGraphicFramePr>
        <p:xfrm>
          <a:off x="7263636" y="3945526"/>
          <a:ext cx="9856727" cy="523907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341544">
                  <a:extLst>
                    <a:ext uri="{9D8B030D-6E8A-4147-A177-3AD203B41FA5}">
                      <a16:colId xmlns:a16="http://schemas.microsoft.com/office/drawing/2014/main" val="1209812768"/>
                    </a:ext>
                  </a:extLst>
                </a:gridCol>
                <a:gridCol w="2977356">
                  <a:extLst>
                    <a:ext uri="{9D8B030D-6E8A-4147-A177-3AD203B41FA5}">
                      <a16:colId xmlns:a16="http://schemas.microsoft.com/office/drawing/2014/main" val="3827230266"/>
                    </a:ext>
                  </a:extLst>
                </a:gridCol>
                <a:gridCol w="3537827">
                  <a:extLst>
                    <a:ext uri="{9D8B030D-6E8A-4147-A177-3AD203B41FA5}">
                      <a16:colId xmlns:a16="http://schemas.microsoft.com/office/drawing/2014/main" val="3003890234"/>
                    </a:ext>
                  </a:extLst>
                </a:gridCol>
              </a:tblGrid>
              <a:tr h="1164989">
                <a:tc>
                  <a:txBody>
                    <a:bodyPr/>
                    <a:lstStyle/>
                    <a:p>
                      <a:r>
                        <a:rPr lang="en-GB" sz="3800">
                          <a:effectLst/>
                        </a:rPr>
                        <a:t>Model</a:t>
                      </a:r>
                      <a:endParaRPr lang="en-HR" sz="3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8436" marR="218436" marT="0" marB="0"/>
                </a:tc>
                <a:tc>
                  <a:txBody>
                    <a:bodyPr/>
                    <a:lstStyle/>
                    <a:p>
                      <a:r>
                        <a:rPr lang="en-GB" sz="3800">
                          <a:effectLst/>
                        </a:rPr>
                        <a:t>Model Size</a:t>
                      </a:r>
                      <a:endParaRPr lang="en-HR" sz="3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8436" marR="218436" marT="0" marB="0"/>
                </a:tc>
                <a:tc>
                  <a:txBody>
                    <a:bodyPr/>
                    <a:lstStyle/>
                    <a:p>
                      <a:r>
                        <a:rPr lang="en-GB" sz="3800" dirty="0">
                          <a:effectLst/>
                        </a:rPr>
                        <a:t>Inference time (s)</a:t>
                      </a:r>
                      <a:endParaRPr lang="en-HR" sz="3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8436" marR="218436" marT="0" marB="0"/>
                </a:tc>
                <a:extLst>
                  <a:ext uri="{0D108BD9-81ED-4DB2-BD59-A6C34878D82A}">
                    <a16:rowId xmlns:a16="http://schemas.microsoft.com/office/drawing/2014/main" val="2181847585"/>
                  </a:ext>
                </a:extLst>
              </a:tr>
              <a:tr h="582495">
                <a:tc>
                  <a:txBody>
                    <a:bodyPr/>
                    <a:lstStyle/>
                    <a:p>
                      <a:r>
                        <a:rPr lang="en-GB" sz="3800">
                          <a:effectLst/>
                          <a:highlight>
                            <a:srgbClr val="FFFF00"/>
                          </a:highlight>
                        </a:rPr>
                        <a:t>YOLOv5n</a:t>
                      </a:r>
                      <a:endParaRPr lang="en-HR" sz="38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8436" marR="218436" marT="0" marB="0"/>
                </a:tc>
                <a:tc>
                  <a:txBody>
                    <a:bodyPr/>
                    <a:lstStyle/>
                    <a:p>
                      <a:r>
                        <a:rPr lang="en-GB" sz="3800">
                          <a:effectLst/>
                          <a:highlight>
                            <a:srgbClr val="FFFF00"/>
                          </a:highlight>
                        </a:rPr>
                        <a:t>1,8</a:t>
                      </a:r>
                      <a:endParaRPr lang="en-HR" sz="38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8436" marR="218436" marT="0" marB="0"/>
                </a:tc>
                <a:tc>
                  <a:txBody>
                    <a:bodyPr/>
                    <a:lstStyle/>
                    <a:p>
                      <a:r>
                        <a:rPr lang="en-GB" sz="3800" dirty="0">
                          <a:effectLst/>
                          <a:highlight>
                            <a:srgbClr val="FFFF00"/>
                          </a:highlight>
                        </a:rPr>
                        <a:t>8,253</a:t>
                      </a:r>
                      <a:endParaRPr lang="en-HR" sz="38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8436" marR="218436" marT="0" marB="0"/>
                </a:tc>
                <a:extLst>
                  <a:ext uri="{0D108BD9-81ED-4DB2-BD59-A6C34878D82A}">
                    <a16:rowId xmlns:a16="http://schemas.microsoft.com/office/drawing/2014/main" val="3910466320"/>
                  </a:ext>
                </a:extLst>
              </a:tr>
              <a:tr h="582495">
                <a:tc>
                  <a:txBody>
                    <a:bodyPr/>
                    <a:lstStyle/>
                    <a:p>
                      <a:r>
                        <a:rPr lang="en-GB" sz="3800" dirty="0">
                          <a:effectLst/>
                          <a:highlight>
                            <a:srgbClr val="FFFF00"/>
                          </a:highlight>
                        </a:rPr>
                        <a:t>YOLOv5s</a:t>
                      </a:r>
                      <a:endParaRPr lang="en-HR" sz="38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8436" marR="218436" marT="0" marB="0"/>
                </a:tc>
                <a:tc>
                  <a:txBody>
                    <a:bodyPr/>
                    <a:lstStyle/>
                    <a:p>
                      <a:r>
                        <a:rPr lang="en-GB" sz="3800" dirty="0">
                          <a:effectLst/>
                          <a:highlight>
                            <a:srgbClr val="FFFF00"/>
                          </a:highlight>
                        </a:rPr>
                        <a:t>7,1</a:t>
                      </a:r>
                      <a:endParaRPr lang="en-HR" sz="38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8436" marR="218436" marT="0" marB="0"/>
                </a:tc>
                <a:tc>
                  <a:txBody>
                    <a:bodyPr/>
                    <a:lstStyle/>
                    <a:p>
                      <a:r>
                        <a:rPr lang="en-GB" sz="3800" dirty="0">
                          <a:effectLst/>
                          <a:highlight>
                            <a:srgbClr val="FFFF00"/>
                          </a:highlight>
                        </a:rPr>
                        <a:t>8,345</a:t>
                      </a:r>
                      <a:endParaRPr lang="en-HR" sz="38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8436" marR="218436" marT="0" marB="0"/>
                </a:tc>
                <a:extLst>
                  <a:ext uri="{0D108BD9-81ED-4DB2-BD59-A6C34878D82A}">
                    <a16:rowId xmlns:a16="http://schemas.microsoft.com/office/drawing/2014/main" val="196074667"/>
                  </a:ext>
                </a:extLst>
              </a:tr>
              <a:tr h="582495">
                <a:tc>
                  <a:txBody>
                    <a:bodyPr/>
                    <a:lstStyle/>
                    <a:p>
                      <a:r>
                        <a:rPr lang="en-GB" sz="3800">
                          <a:effectLst/>
                        </a:rPr>
                        <a:t>YOLOv5m</a:t>
                      </a:r>
                      <a:endParaRPr lang="en-HR" sz="3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8436" marR="218436" marT="0" marB="0"/>
                </a:tc>
                <a:tc>
                  <a:txBody>
                    <a:bodyPr/>
                    <a:lstStyle/>
                    <a:p>
                      <a:r>
                        <a:rPr lang="en-GB" sz="3800">
                          <a:effectLst/>
                        </a:rPr>
                        <a:t>21,1</a:t>
                      </a:r>
                      <a:endParaRPr lang="en-HR" sz="3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8436" marR="218436" marT="0" marB="0"/>
                </a:tc>
                <a:tc>
                  <a:txBody>
                    <a:bodyPr/>
                    <a:lstStyle/>
                    <a:p>
                      <a:r>
                        <a:rPr lang="en-GB" sz="3800">
                          <a:effectLst/>
                        </a:rPr>
                        <a:t>11,921</a:t>
                      </a:r>
                      <a:endParaRPr lang="en-HR" sz="3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8436" marR="218436" marT="0" marB="0"/>
                </a:tc>
                <a:extLst>
                  <a:ext uri="{0D108BD9-81ED-4DB2-BD59-A6C34878D82A}">
                    <a16:rowId xmlns:a16="http://schemas.microsoft.com/office/drawing/2014/main" val="4151800413"/>
                  </a:ext>
                </a:extLst>
              </a:tr>
              <a:tr h="582495">
                <a:tc>
                  <a:txBody>
                    <a:bodyPr/>
                    <a:lstStyle/>
                    <a:p>
                      <a:r>
                        <a:rPr lang="en-GB" sz="3800">
                          <a:effectLst/>
                        </a:rPr>
                        <a:t>YOLOv5l</a:t>
                      </a:r>
                      <a:endParaRPr lang="en-HR" sz="3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8436" marR="218436" marT="0" marB="0"/>
                </a:tc>
                <a:tc>
                  <a:txBody>
                    <a:bodyPr/>
                    <a:lstStyle/>
                    <a:p>
                      <a:r>
                        <a:rPr lang="en-GB" sz="3800">
                          <a:effectLst/>
                        </a:rPr>
                        <a:t>46,4</a:t>
                      </a:r>
                      <a:endParaRPr lang="en-HR" sz="3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8436" marR="218436" marT="0" marB="0"/>
                </a:tc>
                <a:tc>
                  <a:txBody>
                    <a:bodyPr/>
                    <a:lstStyle/>
                    <a:p>
                      <a:r>
                        <a:rPr lang="en-GB" sz="3800">
                          <a:effectLst/>
                        </a:rPr>
                        <a:t>19,074</a:t>
                      </a:r>
                      <a:endParaRPr lang="en-HR" sz="3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8436" marR="218436" marT="0" marB="0"/>
                </a:tc>
                <a:extLst>
                  <a:ext uri="{0D108BD9-81ED-4DB2-BD59-A6C34878D82A}">
                    <a16:rowId xmlns:a16="http://schemas.microsoft.com/office/drawing/2014/main" val="2937582121"/>
                  </a:ext>
                </a:extLst>
              </a:tr>
              <a:tr h="582495">
                <a:tc>
                  <a:txBody>
                    <a:bodyPr/>
                    <a:lstStyle/>
                    <a:p>
                      <a:r>
                        <a:rPr lang="en-GB" sz="3800">
                          <a:effectLst/>
                        </a:rPr>
                        <a:t>YOLOv5xl</a:t>
                      </a:r>
                      <a:endParaRPr lang="en-HR" sz="3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8436" marR="218436" marT="0" marB="0"/>
                </a:tc>
                <a:tc>
                  <a:txBody>
                    <a:bodyPr/>
                    <a:lstStyle/>
                    <a:p>
                      <a:r>
                        <a:rPr lang="en-GB" sz="3800">
                          <a:effectLst/>
                        </a:rPr>
                        <a:t>86,6</a:t>
                      </a:r>
                      <a:endParaRPr lang="en-HR" sz="3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8436" marR="218436" marT="0" marB="0"/>
                </a:tc>
                <a:tc>
                  <a:txBody>
                    <a:bodyPr/>
                    <a:lstStyle/>
                    <a:p>
                      <a:r>
                        <a:rPr lang="en-GB" sz="3800">
                          <a:effectLst/>
                        </a:rPr>
                        <a:t>36,863</a:t>
                      </a:r>
                      <a:endParaRPr lang="en-HR" sz="3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8436" marR="218436" marT="0" marB="0"/>
                </a:tc>
                <a:extLst>
                  <a:ext uri="{0D108BD9-81ED-4DB2-BD59-A6C34878D82A}">
                    <a16:rowId xmlns:a16="http://schemas.microsoft.com/office/drawing/2014/main" val="3846225696"/>
                  </a:ext>
                </a:extLst>
              </a:tr>
              <a:tr h="519431">
                <a:tc>
                  <a:txBody>
                    <a:bodyPr/>
                    <a:lstStyle/>
                    <a:p>
                      <a:r>
                        <a:rPr lang="en-GB" sz="3800">
                          <a:effectLst/>
                          <a:highlight>
                            <a:srgbClr val="FFFF00"/>
                          </a:highlight>
                        </a:rPr>
                        <a:t>YOLOv7tiny</a:t>
                      </a:r>
                      <a:endParaRPr lang="en-HR" sz="38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8436" marR="218436" marT="0" marB="0"/>
                </a:tc>
                <a:tc>
                  <a:txBody>
                    <a:bodyPr/>
                    <a:lstStyle/>
                    <a:p>
                      <a:r>
                        <a:rPr lang="en-GB" sz="3800">
                          <a:effectLst/>
                          <a:highlight>
                            <a:srgbClr val="FFFF00"/>
                          </a:highlight>
                        </a:rPr>
                        <a:t>6,1</a:t>
                      </a:r>
                      <a:endParaRPr lang="en-HR" sz="38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8436" marR="218436" marT="0" marB="0"/>
                </a:tc>
                <a:tc>
                  <a:txBody>
                    <a:bodyPr/>
                    <a:lstStyle/>
                    <a:p>
                      <a:r>
                        <a:rPr lang="en-GB" sz="3800" dirty="0">
                          <a:effectLst/>
                          <a:highlight>
                            <a:srgbClr val="FFFF00"/>
                          </a:highlight>
                        </a:rPr>
                        <a:t>17,438</a:t>
                      </a:r>
                      <a:endParaRPr lang="en-HR" sz="38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8436" marR="218436" marT="0" marB="0"/>
                </a:tc>
                <a:extLst>
                  <a:ext uri="{0D108BD9-81ED-4DB2-BD59-A6C34878D82A}">
                    <a16:rowId xmlns:a16="http://schemas.microsoft.com/office/drawing/2014/main" val="18642448"/>
                  </a:ext>
                </a:extLst>
              </a:tr>
              <a:tr h="582495">
                <a:tc>
                  <a:txBody>
                    <a:bodyPr/>
                    <a:lstStyle/>
                    <a:p>
                      <a:r>
                        <a:rPr lang="en-GB" sz="3800">
                          <a:effectLst/>
                        </a:rPr>
                        <a:t>YOLOv7</a:t>
                      </a:r>
                      <a:endParaRPr lang="en-HR" sz="3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8436" marR="218436" marT="0" marB="0"/>
                </a:tc>
                <a:tc>
                  <a:txBody>
                    <a:bodyPr/>
                    <a:lstStyle/>
                    <a:p>
                      <a:r>
                        <a:rPr lang="en-GB" sz="3800">
                          <a:effectLst/>
                        </a:rPr>
                        <a:t>36,8</a:t>
                      </a:r>
                      <a:endParaRPr lang="en-HR" sz="3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8436" marR="218436" marT="0" marB="0"/>
                </a:tc>
                <a:tc>
                  <a:txBody>
                    <a:bodyPr/>
                    <a:lstStyle/>
                    <a:p>
                      <a:r>
                        <a:rPr lang="en-GB" sz="3800" dirty="0">
                          <a:effectLst/>
                        </a:rPr>
                        <a:t>22,730</a:t>
                      </a:r>
                      <a:endParaRPr lang="en-HR" sz="3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8436" marR="218436" marT="0" marB="0"/>
                </a:tc>
                <a:extLst>
                  <a:ext uri="{0D108BD9-81ED-4DB2-BD59-A6C34878D82A}">
                    <a16:rowId xmlns:a16="http://schemas.microsoft.com/office/drawing/2014/main" val="200724977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Figure 4_1A.jpg" descr="Figure 4_1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26" y="2634456"/>
            <a:ext cx="7678184" cy="5103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Figure 4_1B.jpg" descr="Figure 4_1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4019" y="4962566"/>
            <a:ext cx="7778525" cy="5103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frame_000800_PNG.rf.a5f958c30a3e31bac4848b8c9a94911b.jpg" descr="frame_000800_PNG.rf.a5f958c30a3e31bac4848b8c9a94911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350" y="4962566"/>
            <a:ext cx="7654775" cy="510318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25F0B5-06BE-DD31-285E-DD6C4017EE3C}"/>
              </a:ext>
            </a:extLst>
          </p:cNvPr>
          <p:cNvSpPr txBox="1"/>
          <p:nvPr/>
        </p:nvSpPr>
        <p:spPr>
          <a:xfrm>
            <a:off x="984399" y="7966239"/>
            <a:ext cx="3371116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Annottated image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7E3E34-4BCC-29FB-83DF-562633B9E0ED}"/>
              </a:ext>
            </a:extLst>
          </p:cNvPr>
          <p:cNvSpPr txBox="1"/>
          <p:nvPr/>
        </p:nvSpPr>
        <p:spPr>
          <a:xfrm>
            <a:off x="9185431" y="11013360"/>
            <a:ext cx="14401378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The class index and detection probability are written next to the bounding box.</a:t>
            </a:r>
            <a:endParaRPr kumimoji="0" lang="en-HR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52D3F2-B1AB-4263-1734-A260B6DC713B}"/>
              </a:ext>
            </a:extLst>
          </p:cNvPr>
          <p:cNvSpPr txBox="1"/>
          <p:nvPr/>
        </p:nvSpPr>
        <p:spPr>
          <a:xfrm>
            <a:off x="8756806" y="10358852"/>
            <a:ext cx="3707746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YOLOV5n detection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807C93-D5B7-56A7-25B0-000004620211}"/>
              </a:ext>
            </a:extLst>
          </p:cNvPr>
          <p:cNvSpPr txBox="1"/>
          <p:nvPr/>
        </p:nvSpPr>
        <p:spPr>
          <a:xfrm>
            <a:off x="17092790" y="10354453"/>
            <a:ext cx="414216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YOLOV7tiny detection</a:t>
            </a:r>
          </a:p>
        </p:txBody>
      </p:sp>
      <p:sp>
        <p:nvSpPr>
          <p:cNvPr id="8" name="Results">
            <a:extLst>
              <a:ext uri="{FF2B5EF4-FFF2-40B4-BE49-F238E27FC236}">
                <a16:creationId xmlns:a16="http://schemas.microsoft.com/office/drawing/2014/main" id="{FF38416F-8557-9CD8-DBD5-808A713839FA}"/>
              </a:ext>
            </a:extLst>
          </p:cNvPr>
          <p:cNvSpPr txBox="1">
            <a:spLocks/>
          </p:cNvSpPr>
          <p:nvPr/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r>
              <a:rPr lang="en-GB" dirty="0"/>
              <a:t>Eleven class detection - example </a:t>
            </a:r>
          </a:p>
        </p:txBody>
      </p:sp>
      <p:grpSp>
        <p:nvGrpSpPr>
          <p:cNvPr id="10" name="Group">
            <a:extLst>
              <a:ext uri="{FF2B5EF4-FFF2-40B4-BE49-F238E27FC236}">
                <a16:creationId xmlns:a16="http://schemas.microsoft.com/office/drawing/2014/main" id="{3F27534D-E769-EC7B-703E-4CFD55A74A4D}"/>
              </a:ext>
            </a:extLst>
          </p:cNvPr>
          <p:cNvGrpSpPr/>
          <p:nvPr/>
        </p:nvGrpSpPr>
        <p:grpSpPr>
          <a:xfrm>
            <a:off x="14337300" y="10782151"/>
            <a:ext cx="9856726" cy="3011111"/>
            <a:chOff x="0" y="0"/>
            <a:chExt cx="9856724" cy="3011109"/>
          </a:xfrm>
        </p:grpSpPr>
        <p:sp>
          <p:nvSpPr>
            <p:cNvPr id="11" name="Unexploded Ordnance Detection on UAV Thermal Images by using YOLOv7">
              <a:extLst>
                <a:ext uri="{FF2B5EF4-FFF2-40B4-BE49-F238E27FC236}">
                  <a16:creationId xmlns:a16="http://schemas.microsoft.com/office/drawing/2014/main" id="{06CE1308-F07E-F8BA-2504-1BDF8350B4A9}"/>
                </a:ext>
              </a:extLst>
            </p:cNvPr>
            <p:cNvSpPr txBox="1"/>
            <p:nvPr/>
          </p:nvSpPr>
          <p:spPr>
            <a:xfrm>
              <a:off x="0" y="0"/>
              <a:ext cx="9856725" cy="21997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normAutofit/>
            </a:bodyPr>
            <a:lstStyle>
              <a:lvl1pPr>
                <a:defRPr sz="2200" b="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 algn="ctr"/>
              <a:r>
                <a:rPr lang="en-GB" sz="2000" b="1" dirty="0"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YOLO – deep learning model for UXO detection in thermal video</a:t>
              </a:r>
              <a:endParaRPr lang="en-HR" sz="20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Milan jr. Bajić, Božidar Potočnik">
              <a:extLst>
                <a:ext uri="{FF2B5EF4-FFF2-40B4-BE49-F238E27FC236}">
                  <a16:creationId xmlns:a16="http://schemas.microsoft.com/office/drawing/2014/main" id="{D20FAC90-A20E-EF24-3D63-ECB333D4A33A}"/>
                </a:ext>
              </a:extLst>
            </p:cNvPr>
            <p:cNvSpPr txBox="1"/>
            <p:nvPr/>
          </p:nvSpPr>
          <p:spPr>
            <a:xfrm>
              <a:off x="0" y="2259834"/>
              <a:ext cx="9856725" cy="751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>
                <a:defRPr sz="1800" b="0">
                  <a:solidFill>
                    <a:srgbClr val="929292"/>
                  </a:solidFill>
                </a:defRPr>
              </a:lvl1pPr>
            </a:lstStyle>
            <a:p>
              <a:r>
                <a:rPr dirty="0"/>
                <a:t>Milan </a:t>
              </a:r>
              <a:r>
                <a:rPr dirty="0" err="1"/>
                <a:t>Bajić</a:t>
              </a:r>
              <a:r>
                <a:rPr lang="hr-HR" dirty="0"/>
                <a:t> </a:t>
              </a:r>
              <a:r>
                <a:rPr lang="hr-HR" dirty="0" err="1"/>
                <a:t>Jr</a:t>
              </a:r>
              <a:r>
                <a:rPr lang="hr-HR" dirty="0"/>
                <a:t>.</a:t>
              </a:r>
              <a:endParaRPr dirty="0"/>
            </a:p>
          </p:txBody>
        </p:sp>
      </p:grp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frame_000800_PNG.rf.a5f958c30a3e31bac4848b8c9a94911b.jpg" descr="frame_000800_PNG.rf.a5f958c30a3e31bac4848b8c9a94911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4409" y="5633377"/>
            <a:ext cx="7557871" cy="5038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Figure 5_1A.jpg" descr="Figure 5_1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113" y="3419620"/>
            <a:ext cx="7557871" cy="5038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Figure 5_1B.jpg" descr="Figure 5_1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6428" y="5601827"/>
            <a:ext cx="7790572" cy="514692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sults">
            <a:extLst>
              <a:ext uri="{FF2B5EF4-FFF2-40B4-BE49-F238E27FC236}">
                <a16:creationId xmlns:a16="http://schemas.microsoft.com/office/drawing/2014/main" id="{12260C1A-8F10-6D2E-9693-CE32DA6D31A4}"/>
              </a:ext>
            </a:extLst>
          </p:cNvPr>
          <p:cNvSpPr txBox="1">
            <a:spLocks/>
          </p:cNvSpPr>
          <p:nvPr/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r>
              <a:rPr lang="en-GB" dirty="0"/>
              <a:t>One class detection - example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CC79A5-4689-A283-F8D1-CF3A76906120}"/>
              </a:ext>
            </a:extLst>
          </p:cNvPr>
          <p:cNvSpPr txBox="1"/>
          <p:nvPr/>
        </p:nvSpPr>
        <p:spPr>
          <a:xfrm>
            <a:off x="777748" y="8619427"/>
            <a:ext cx="3371116" cy="7510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Annottated image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7749A4-C680-CF34-D69D-D258D9120CBE}"/>
              </a:ext>
            </a:extLst>
          </p:cNvPr>
          <p:cNvSpPr txBox="1"/>
          <p:nvPr/>
        </p:nvSpPr>
        <p:spPr>
          <a:xfrm>
            <a:off x="9154196" y="11658399"/>
            <a:ext cx="14401378" cy="7510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The class index and detection probability are written next to the bounding box.</a:t>
            </a:r>
            <a:endParaRPr kumimoji="0" lang="en-HR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BB4E7E-9B2B-3686-BC53-7483E8DE509A}"/>
              </a:ext>
            </a:extLst>
          </p:cNvPr>
          <p:cNvSpPr txBox="1"/>
          <p:nvPr/>
        </p:nvSpPr>
        <p:spPr>
          <a:xfrm>
            <a:off x="8754146" y="10979842"/>
            <a:ext cx="3707746" cy="7510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YOLOV5n detection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C5C367-D290-CD29-DC2F-40A335CA8204}"/>
              </a:ext>
            </a:extLst>
          </p:cNvPr>
          <p:cNvSpPr txBox="1"/>
          <p:nvPr/>
        </p:nvSpPr>
        <p:spPr>
          <a:xfrm>
            <a:off x="16826294" y="10972491"/>
            <a:ext cx="4142160" cy="7510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YOLOV7tiny detection</a:t>
            </a:r>
          </a:p>
        </p:txBody>
      </p:sp>
      <p:grpSp>
        <p:nvGrpSpPr>
          <p:cNvPr id="10" name="Group">
            <a:extLst>
              <a:ext uri="{FF2B5EF4-FFF2-40B4-BE49-F238E27FC236}">
                <a16:creationId xmlns:a16="http://schemas.microsoft.com/office/drawing/2014/main" id="{72E0E5CC-FDC1-6980-61B2-7E2481B349E7}"/>
              </a:ext>
            </a:extLst>
          </p:cNvPr>
          <p:cNvGrpSpPr/>
          <p:nvPr/>
        </p:nvGrpSpPr>
        <p:grpSpPr>
          <a:xfrm>
            <a:off x="14337300" y="10782151"/>
            <a:ext cx="9856726" cy="3011111"/>
            <a:chOff x="0" y="0"/>
            <a:chExt cx="9856724" cy="3011109"/>
          </a:xfrm>
        </p:grpSpPr>
        <p:sp>
          <p:nvSpPr>
            <p:cNvPr id="11" name="Unexploded Ordnance Detection on UAV Thermal Images by using YOLOv7">
              <a:extLst>
                <a:ext uri="{FF2B5EF4-FFF2-40B4-BE49-F238E27FC236}">
                  <a16:creationId xmlns:a16="http://schemas.microsoft.com/office/drawing/2014/main" id="{4DA50D4A-3635-3908-CE90-8ABAA157A2AD}"/>
                </a:ext>
              </a:extLst>
            </p:cNvPr>
            <p:cNvSpPr txBox="1"/>
            <p:nvPr/>
          </p:nvSpPr>
          <p:spPr>
            <a:xfrm>
              <a:off x="0" y="0"/>
              <a:ext cx="9856725" cy="21997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normAutofit/>
            </a:bodyPr>
            <a:lstStyle>
              <a:lvl1pPr>
                <a:defRPr sz="2200" b="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 algn="ctr"/>
              <a:r>
                <a:rPr lang="en-GB" sz="2000" b="1" dirty="0"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YOLO – deep learning model for UXO detection in thermal video</a:t>
              </a:r>
              <a:endParaRPr lang="en-HR" sz="20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Milan jr. Bajić, Božidar Potočnik">
              <a:extLst>
                <a:ext uri="{FF2B5EF4-FFF2-40B4-BE49-F238E27FC236}">
                  <a16:creationId xmlns:a16="http://schemas.microsoft.com/office/drawing/2014/main" id="{9FA77175-C44D-5A12-56B0-8D4F257ED785}"/>
                </a:ext>
              </a:extLst>
            </p:cNvPr>
            <p:cNvSpPr txBox="1"/>
            <p:nvPr/>
          </p:nvSpPr>
          <p:spPr>
            <a:xfrm>
              <a:off x="0" y="2259834"/>
              <a:ext cx="9856725" cy="751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>
                <a:defRPr sz="1800" b="0">
                  <a:solidFill>
                    <a:srgbClr val="929292"/>
                  </a:solidFill>
                </a:defRPr>
              </a:lvl1pPr>
            </a:lstStyle>
            <a:p>
              <a:r>
                <a:rPr dirty="0"/>
                <a:t>Milan </a:t>
              </a:r>
              <a:r>
                <a:rPr dirty="0" err="1"/>
                <a:t>Bajić</a:t>
              </a:r>
              <a:r>
                <a:rPr lang="hr-HR" dirty="0"/>
                <a:t> </a:t>
              </a:r>
              <a:r>
                <a:rPr lang="hr-HR" dirty="0" err="1"/>
                <a:t>Jr</a:t>
              </a:r>
              <a:r>
                <a:rPr lang="hr-HR" dirty="0"/>
                <a:t>.</a:t>
              </a:r>
              <a:endParaRPr dirty="0"/>
            </a:p>
          </p:txBody>
        </p:sp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sults">
            <a:extLst>
              <a:ext uri="{FF2B5EF4-FFF2-40B4-BE49-F238E27FC236}">
                <a16:creationId xmlns:a16="http://schemas.microsoft.com/office/drawing/2014/main" id="{AA74F72E-4EDB-2780-5859-5451EEA7E828}"/>
              </a:ext>
            </a:extLst>
          </p:cNvPr>
          <p:cNvSpPr txBox="1">
            <a:spLocks/>
          </p:cNvSpPr>
          <p:nvPr/>
        </p:nvSpPr>
        <p:spPr>
          <a:xfrm>
            <a:off x="1638989" y="1240535"/>
            <a:ext cx="21005800" cy="1715868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r>
              <a:rPr lang="en-GB" dirty="0"/>
              <a:t>Eleven class detection video precision</a:t>
            </a:r>
          </a:p>
        </p:txBody>
      </p:sp>
      <p:graphicFrame>
        <p:nvGraphicFramePr>
          <p:cNvPr id="5" name="Table">
            <a:extLst>
              <a:ext uri="{FF2B5EF4-FFF2-40B4-BE49-F238E27FC236}">
                <a16:creationId xmlns:a16="http://schemas.microsoft.com/office/drawing/2014/main" id="{12EF3E41-B623-5391-EE80-45382F273214}"/>
              </a:ext>
            </a:extLst>
          </p:cNvPr>
          <p:cNvGraphicFramePr/>
          <p:nvPr/>
        </p:nvGraphicFramePr>
        <p:xfrm>
          <a:off x="3967756" y="3576154"/>
          <a:ext cx="16448486" cy="8341688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3841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0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474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487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42711"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Model</a:t>
                      </a: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mAP@0.5</a:t>
                      </a: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mAP@0.5:0.95</a:t>
                      </a: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Parameters (in Million)</a:t>
                      </a:r>
                    </a:p>
                  </a:txBody>
                  <a:tcPr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2711"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YOLOv5n</a:t>
                      </a: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99.5%</a:t>
                      </a: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87.0%</a:t>
                      </a: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1.9</a:t>
                      </a:r>
                    </a:p>
                  </a:txBody>
                  <a:tcPr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2711"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YOLOv5s</a:t>
                      </a: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 dirty="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99.5%</a:t>
                      </a: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88.5%</a:t>
                      </a: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7.2</a:t>
                      </a:r>
                    </a:p>
                  </a:txBody>
                  <a:tcPr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2711"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YOLOv5m</a:t>
                      </a: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99.5%</a:t>
                      </a: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89.9%</a:t>
                      </a: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21.2</a:t>
                      </a:r>
                    </a:p>
                  </a:txBody>
                  <a:tcPr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2711"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YOLOv5l</a:t>
                      </a: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99.5%</a:t>
                      </a: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90.5%</a:t>
                      </a: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46.5</a:t>
                      </a:r>
                    </a:p>
                  </a:txBody>
                  <a:tcPr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42711"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YOLOv5x</a:t>
                      </a: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99.5%</a:t>
                      </a: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89.7%</a:t>
                      </a: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86.7</a:t>
                      </a:r>
                    </a:p>
                  </a:txBody>
                  <a:tcPr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42711"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 b="1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YOLOv7 tiny</a:t>
                      </a: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 b="1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99.5%</a:t>
                      </a: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 b="1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86.8%</a:t>
                      </a: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 b="1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6.2</a:t>
                      </a:r>
                    </a:p>
                  </a:txBody>
                  <a:tcPr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42711"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 b="1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YOLOv7</a:t>
                      </a: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 b="1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99.5%</a:t>
                      </a: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 b="1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89.7%</a:t>
                      </a: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 b="1" dirty="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36.9</a:t>
                      </a:r>
                    </a:p>
                  </a:txBody>
                  <a:tcPr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6" name="Group">
            <a:extLst>
              <a:ext uri="{FF2B5EF4-FFF2-40B4-BE49-F238E27FC236}">
                <a16:creationId xmlns:a16="http://schemas.microsoft.com/office/drawing/2014/main" id="{61BB8C89-B6CD-A359-DB79-ABA6D0CAE7FD}"/>
              </a:ext>
            </a:extLst>
          </p:cNvPr>
          <p:cNvGrpSpPr/>
          <p:nvPr/>
        </p:nvGrpSpPr>
        <p:grpSpPr>
          <a:xfrm>
            <a:off x="14337300" y="10782151"/>
            <a:ext cx="9856726" cy="3011111"/>
            <a:chOff x="0" y="0"/>
            <a:chExt cx="9856724" cy="3011109"/>
          </a:xfrm>
        </p:grpSpPr>
        <p:sp>
          <p:nvSpPr>
            <p:cNvPr id="7" name="Unexploded Ordnance Detection on UAV Thermal Images by using YOLOv7">
              <a:extLst>
                <a:ext uri="{FF2B5EF4-FFF2-40B4-BE49-F238E27FC236}">
                  <a16:creationId xmlns:a16="http://schemas.microsoft.com/office/drawing/2014/main" id="{B32FF862-F6CD-7954-94B9-31538BC1069A}"/>
                </a:ext>
              </a:extLst>
            </p:cNvPr>
            <p:cNvSpPr txBox="1"/>
            <p:nvPr/>
          </p:nvSpPr>
          <p:spPr>
            <a:xfrm>
              <a:off x="0" y="0"/>
              <a:ext cx="9856725" cy="21997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normAutofit/>
            </a:bodyPr>
            <a:lstStyle>
              <a:lvl1pPr>
                <a:defRPr sz="2200" b="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 algn="ctr"/>
              <a:r>
                <a:rPr lang="en-GB" sz="2000" b="1" dirty="0"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YOLO – deep learning model for UXO detection in thermal video</a:t>
              </a:r>
              <a:endParaRPr lang="en-HR" sz="20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8" name="Milan jr. Bajić, Božidar Potočnik">
              <a:extLst>
                <a:ext uri="{FF2B5EF4-FFF2-40B4-BE49-F238E27FC236}">
                  <a16:creationId xmlns:a16="http://schemas.microsoft.com/office/drawing/2014/main" id="{3C566D93-57E5-F822-E564-0247A53C7201}"/>
                </a:ext>
              </a:extLst>
            </p:cNvPr>
            <p:cNvSpPr txBox="1"/>
            <p:nvPr/>
          </p:nvSpPr>
          <p:spPr>
            <a:xfrm>
              <a:off x="0" y="2259834"/>
              <a:ext cx="9856725" cy="751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>
                <a:defRPr sz="1800" b="0">
                  <a:solidFill>
                    <a:srgbClr val="929292"/>
                  </a:solidFill>
                </a:defRPr>
              </a:lvl1pPr>
            </a:lstStyle>
            <a:p>
              <a:r>
                <a:rPr dirty="0"/>
                <a:t>Milan </a:t>
              </a:r>
              <a:r>
                <a:rPr dirty="0" err="1"/>
                <a:t>Bajić</a:t>
              </a:r>
              <a:r>
                <a:rPr lang="hr-HR" dirty="0"/>
                <a:t> </a:t>
              </a:r>
              <a:r>
                <a:rPr lang="hr-HR" dirty="0" err="1"/>
                <a:t>Jr</a:t>
              </a:r>
              <a:r>
                <a:rPr lang="hr-HR" dirty="0"/>
                <a:t>.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053369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eo3myolov5nano11class">
            <a:hlinkClick r:id="" action="ppaction://media"/>
            <a:extLst>
              <a:ext uri="{FF2B5EF4-FFF2-40B4-BE49-F238E27FC236}">
                <a16:creationId xmlns:a16="http://schemas.microsoft.com/office/drawing/2014/main" id="{29CFF48E-8B02-AF89-E2E6-A6412C1282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24770" y="4504180"/>
            <a:ext cx="7034238" cy="4695352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31200" y="3147774"/>
            <a:ext cx="0" cy="7420454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HCR-CTRO Vodice Bajic YOLO video 3m">
            <a:hlinkClick r:id="" action="ppaction://media"/>
            <a:extLst>
              <a:ext uri="{FF2B5EF4-FFF2-40B4-BE49-F238E27FC236}">
                <a16:creationId xmlns:a16="http://schemas.microsoft.com/office/drawing/2014/main" id="{B19364E7-D3BD-29E9-9DE2-40A21B1629E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3678" y="4504179"/>
            <a:ext cx="7074690" cy="4722354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991840" y="3147774"/>
            <a:ext cx="0" cy="7420454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video3myolov7tiny11class">
            <a:hlinkClick r:id="" action="ppaction://media"/>
            <a:extLst>
              <a:ext uri="{FF2B5EF4-FFF2-40B4-BE49-F238E27FC236}">
                <a16:creationId xmlns:a16="http://schemas.microsoft.com/office/drawing/2014/main" id="{5BE06BAA-CFC9-8E52-DA5C-774F87F4B17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24672" y="4504179"/>
            <a:ext cx="7034240" cy="4695353"/>
          </a:xfrm>
          <a:prstGeom prst="rect">
            <a:avLst/>
          </a:prstGeom>
        </p:spPr>
      </p:pic>
      <p:sp>
        <p:nvSpPr>
          <p:cNvPr id="22" name="Results">
            <a:extLst>
              <a:ext uri="{FF2B5EF4-FFF2-40B4-BE49-F238E27FC236}">
                <a16:creationId xmlns:a16="http://schemas.microsoft.com/office/drawing/2014/main" id="{4A2AB003-11AD-7116-D624-AA44BFDC5F93}"/>
              </a:ext>
            </a:extLst>
          </p:cNvPr>
          <p:cNvSpPr txBox="1">
            <a:spLocks/>
          </p:cNvSpPr>
          <p:nvPr/>
        </p:nvSpPr>
        <p:spPr>
          <a:xfrm>
            <a:off x="1638989" y="1240535"/>
            <a:ext cx="21005800" cy="1715868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r>
              <a:rPr lang="en-GB" dirty="0"/>
              <a:t>Eleven class detection video speed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764FAD-50ED-C780-550D-87F6CF37F54F}"/>
              </a:ext>
            </a:extLst>
          </p:cNvPr>
          <p:cNvSpPr txBox="1"/>
          <p:nvPr/>
        </p:nvSpPr>
        <p:spPr>
          <a:xfrm>
            <a:off x="6091990" y="10275838"/>
            <a:ext cx="12200020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3200" dirty="0">
                <a:effectLst/>
              </a:rPr>
              <a:t>8,253 sec</a:t>
            </a:r>
            <a:endParaRPr lang="en-HR" sz="32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9C948A-E3C6-AE7C-4D49-84AAC2296B0F}"/>
              </a:ext>
            </a:extLst>
          </p:cNvPr>
          <p:cNvSpPr txBox="1"/>
          <p:nvPr/>
        </p:nvSpPr>
        <p:spPr>
          <a:xfrm>
            <a:off x="13741782" y="10275838"/>
            <a:ext cx="12200020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3200" dirty="0">
                <a:effectLst/>
              </a:rPr>
              <a:t>17,438 sec</a:t>
            </a:r>
            <a:endParaRPr lang="en-HR" sz="32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30" name="Group">
            <a:extLst>
              <a:ext uri="{FF2B5EF4-FFF2-40B4-BE49-F238E27FC236}">
                <a16:creationId xmlns:a16="http://schemas.microsoft.com/office/drawing/2014/main" id="{FE1C7A9E-9527-A661-3505-7CC11F7FC676}"/>
              </a:ext>
            </a:extLst>
          </p:cNvPr>
          <p:cNvGrpSpPr/>
          <p:nvPr/>
        </p:nvGrpSpPr>
        <p:grpSpPr>
          <a:xfrm>
            <a:off x="14337300" y="10782151"/>
            <a:ext cx="9856726" cy="3011111"/>
            <a:chOff x="0" y="0"/>
            <a:chExt cx="9856724" cy="3011109"/>
          </a:xfrm>
        </p:grpSpPr>
        <p:sp>
          <p:nvSpPr>
            <p:cNvPr id="31" name="Unexploded Ordnance Detection on UAV Thermal Images by using YOLOv7">
              <a:extLst>
                <a:ext uri="{FF2B5EF4-FFF2-40B4-BE49-F238E27FC236}">
                  <a16:creationId xmlns:a16="http://schemas.microsoft.com/office/drawing/2014/main" id="{943F9E53-4483-B9D7-ACED-710B140B7304}"/>
                </a:ext>
              </a:extLst>
            </p:cNvPr>
            <p:cNvSpPr txBox="1"/>
            <p:nvPr/>
          </p:nvSpPr>
          <p:spPr>
            <a:xfrm>
              <a:off x="0" y="0"/>
              <a:ext cx="9856725" cy="21997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normAutofit/>
            </a:bodyPr>
            <a:lstStyle>
              <a:lvl1pPr>
                <a:defRPr sz="2200" b="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 algn="ctr"/>
              <a:r>
                <a:rPr lang="en-GB" sz="2000" b="1" dirty="0"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YOLO – deep learning model for UXO detection in thermal video</a:t>
              </a:r>
              <a:endParaRPr lang="en-HR" sz="20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2" name="Milan jr. Bajić, Božidar Potočnik">
              <a:extLst>
                <a:ext uri="{FF2B5EF4-FFF2-40B4-BE49-F238E27FC236}">
                  <a16:creationId xmlns:a16="http://schemas.microsoft.com/office/drawing/2014/main" id="{744B0E83-E63F-D9AB-9432-4C79B4806F4A}"/>
                </a:ext>
              </a:extLst>
            </p:cNvPr>
            <p:cNvSpPr txBox="1"/>
            <p:nvPr/>
          </p:nvSpPr>
          <p:spPr>
            <a:xfrm>
              <a:off x="0" y="2259834"/>
              <a:ext cx="9856725" cy="751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>
                <a:defRPr sz="1800" b="0">
                  <a:solidFill>
                    <a:srgbClr val="929292"/>
                  </a:solidFill>
                </a:defRPr>
              </a:lvl1pPr>
            </a:lstStyle>
            <a:p>
              <a:r>
                <a:rPr dirty="0"/>
                <a:t>Milan </a:t>
              </a:r>
              <a:r>
                <a:rPr dirty="0" err="1"/>
                <a:t>Bajić</a:t>
              </a:r>
              <a:r>
                <a:rPr lang="hr-HR" dirty="0"/>
                <a:t> </a:t>
              </a:r>
              <a:r>
                <a:rPr lang="hr-HR" dirty="0" err="1"/>
                <a:t>Jr</a:t>
              </a:r>
              <a:r>
                <a:rPr lang="hr-HR" dirty="0"/>
                <a:t>.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2630902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5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5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6BCF39-082B-B0FB-2848-4BFCB4007F4A}"/>
              </a:ext>
            </a:extLst>
          </p:cNvPr>
          <p:cNvSpPr txBox="1"/>
          <p:nvPr/>
        </p:nvSpPr>
        <p:spPr>
          <a:xfrm>
            <a:off x="1366042" y="392118"/>
            <a:ext cx="21084884" cy="2934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9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OTHER SENSORS AND AI SOLUTIONS FOR FUTURE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C4D8A5-8B45-9CDF-E86E-1908A14F110A}"/>
              </a:ext>
            </a:extLst>
          </p:cNvPr>
          <p:cNvSpPr txBox="1"/>
          <p:nvPr/>
        </p:nvSpPr>
        <p:spPr>
          <a:xfrm>
            <a:off x="1366042" y="3649588"/>
            <a:ext cx="10361811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514350" marR="0" indent="-5143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HR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GPR – positive AI results</a:t>
            </a:r>
          </a:p>
          <a:p>
            <a:pPr marL="514350" marR="0" indent="-5143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lang="en-HR" sz="3600" dirty="0"/>
              <a:t>HYPERSPECTRAL – waiting for AI in domain</a:t>
            </a:r>
            <a:endParaRPr kumimoji="0" lang="en-HR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514350" marR="0" indent="-5143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HR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MAGNETOMETER – waiting for AI</a:t>
            </a:r>
          </a:p>
          <a:p>
            <a:pPr marL="514350" marR="0" indent="-5143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lang="en-HR" sz="3600" dirty="0"/>
              <a:t>NLJD – waiting for reliable sensors and AI</a:t>
            </a:r>
            <a:endParaRPr kumimoji="0" lang="en-HR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E72D21-F793-1337-F0BA-368D878FD3C9}"/>
              </a:ext>
            </a:extLst>
          </p:cNvPr>
          <p:cNvSpPr txBox="1"/>
          <p:nvPr/>
        </p:nvSpPr>
        <p:spPr>
          <a:xfrm>
            <a:off x="1366042" y="6858000"/>
            <a:ext cx="16578256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742950" marR="0" indent="-7429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</a:pPr>
            <a:r>
              <a:rPr kumimoji="0" lang="en-HR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VISUAL TRANSFOMERS</a:t>
            </a:r>
          </a:p>
          <a:p>
            <a:pPr marL="742950" marR="0" indent="-7429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</a:pPr>
            <a:r>
              <a:rPr lang="en-HR" sz="3600" dirty="0"/>
              <a:t>SEMI SUPERVISED SELF LEARNING</a:t>
            </a:r>
          </a:p>
          <a:p>
            <a:pPr marL="742950" marR="0" indent="-7429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HR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NON SUPERVISED SELF LEARNING</a:t>
            </a:r>
          </a:p>
          <a:p>
            <a:pPr marL="742950" marR="0" indent="-7429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lang="en-GB" sz="3600" dirty="0"/>
              <a:t>G</a:t>
            </a:r>
            <a:r>
              <a:rPr lang="en-HR" sz="3600" dirty="0"/>
              <a:t>AN NETWORKS FOR CREATING AUGMENTED DATA FOR TRAINING</a:t>
            </a:r>
            <a:endParaRPr kumimoji="0" lang="en-HR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7D78078F-B351-F142-2929-320344066DAB}"/>
              </a:ext>
            </a:extLst>
          </p:cNvPr>
          <p:cNvGrpSpPr/>
          <p:nvPr/>
        </p:nvGrpSpPr>
        <p:grpSpPr>
          <a:xfrm>
            <a:off x="14337300" y="10782151"/>
            <a:ext cx="9856726" cy="3011111"/>
            <a:chOff x="0" y="0"/>
            <a:chExt cx="9856724" cy="3011109"/>
          </a:xfrm>
        </p:grpSpPr>
        <p:sp>
          <p:nvSpPr>
            <p:cNvPr id="6" name="Unexploded Ordnance Detection on UAV Thermal Images by using YOLOv7">
              <a:extLst>
                <a:ext uri="{FF2B5EF4-FFF2-40B4-BE49-F238E27FC236}">
                  <a16:creationId xmlns:a16="http://schemas.microsoft.com/office/drawing/2014/main" id="{BF068252-35CF-482F-E698-BF2393361EDF}"/>
                </a:ext>
              </a:extLst>
            </p:cNvPr>
            <p:cNvSpPr txBox="1"/>
            <p:nvPr/>
          </p:nvSpPr>
          <p:spPr>
            <a:xfrm>
              <a:off x="0" y="0"/>
              <a:ext cx="9856725" cy="21997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normAutofit/>
            </a:bodyPr>
            <a:lstStyle>
              <a:lvl1pPr>
                <a:defRPr sz="2200" b="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 algn="ctr"/>
              <a:r>
                <a:rPr lang="en-GB" sz="2000" b="1" dirty="0"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YOLO – deep learning model for UXO detection in thermal video</a:t>
              </a:r>
              <a:endParaRPr lang="en-HR" sz="20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" name="Milan jr. Bajić, Božidar Potočnik">
              <a:extLst>
                <a:ext uri="{FF2B5EF4-FFF2-40B4-BE49-F238E27FC236}">
                  <a16:creationId xmlns:a16="http://schemas.microsoft.com/office/drawing/2014/main" id="{2B196FC0-CC69-B8FD-09DB-3674A0B1B684}"/>
                </a:ext>
              </a:extLst>
            </p:cNvPr>
            <p:cNvSpPr txBox="1"/>
            <p:nvPr/>
          </p:nvSpPr>
          <p:spPr>
            <a:xfrm>
              <a:off x="0" y="2259834"/>
              <a:ext cx="9856725" cy="751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>
                <a:defRPr sz="1800" b="0">
                  <a:solidFill>
                    <a:srgbClr val="929292"/>
                  </a:solidFill>
                </a:defRPr>
              </a:lvl1pPr>
            </a:lstStyle>
            <a:p>
              <a:r>
                <a:rPr dirty="0"/>
                <a:t>Milan </a:t>
              </a:r>
              <a:r>
                <a:rPr dirty="0" err="1"/>
                <a:t>Bajić</a:t>
              </a:r>
              <a:r>
                <a:rPr lang="hr-HR" dirty="0"/>
                <a:t> </a:t>
              </a:r>
              <a:r>
                <a:rPr lang="hr-HR" dirty="0" err="1"/>
                <a:t>Jr</a:t>
              </a:r>
              <a:r>
                <a:rPr lang="hr-HR" dirty="0"/>
                <a:t>.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15597173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5A138C-1B6F-7FD1-FC6B-39F4DEB8C8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2079945" y="1042181"/>
            <a:ext cx="7064055" cy="11631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8F615E-9814-E175-5542-D9559092F0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56" b="19244"/>
          <a:stretch/>
        </p:blipFill>
        <p:spPr>
          <a:xfrm>
            <a:off x="14239875" y="1042181"/>
            <a:ext cx="8064180" cy="8073244"/>
          </a:xfrm>
          <a:prstGeom prst="rect">
            <a:avLst/>
          </a:prstGeom>
        </p:spPr>
      </p:pic>
      <p:grpSp>
        <p:nvGrpSpPr>
          <p:cNvPr id="2" name="Group">
            <a:extLst>
              <a:ext uri="{FF2B5EF4-FFF2-40B4-BE49-F238E27FC236}">
                <a16:creationId xmlns:a16="http://schemas.microsoft.com/office/drawing/2014/main" id="{41228BC7-BC22-9878-9A96-DFD83DE9ECAC}"/>
              </a:ext>
            </a:extLst>
          </p:cNvPr>
          <p:cNvGrpSpPr/>
          <p:nvPr/>
        </p:nvGrpSpPr>
        <p:grpSpPr>
          <a:xfrm>
            <a:off x="14337300" y="10782151"/>
            <a:ext cx="9856726" cy="3011111"/>
            <a:chOff x="0" y="0"/>
            <a:chExt cx="9856724" cy="3011109"/>
          </a:xfrm>
        </p:grpSpPr>
        <p:sp>
          <p:nvSpPr>
            <p:cNvPr id="4" name="Unexploded Ordnance Detection on UAV Thermal Images by using YOLOv7">
              <a:extLst>
                <a:ext uri="{FF2B5EF4-FFF2-40B4-BE49-F238E27FC236}">
                  <a16:creationId xmlns:a16="http://schemas.microsoft.com/office/drawing/2014/main" id="{D1388FF1-5D71-1632-C643-F22F66C229EA}"/>
                </a:ext>
              </a:extLst>
            </p:cNvPr>
            <p:cNvSpPr txBox="1"/>
            <p:nvPr/>
          </p:nvSpPr>
          <p:spPr>
            <a:xfrm>
              <a:off x="0" y="0"/>
              <a:ext cx="9856725" cy="21997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normAutofit/>
            </a:bodyPr>
            <a:lstStyle>
              <a:lvl1pPr>
                <a:defRPr sz="2200" b="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 algn="ctr"/>
              <a:r>
                <a:rPr lang="en-GB" sz="2000" b="1" dirty="0"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YOLO – deep learning model for UXO detection in thermal video</a:t>
              </a:r>
              <a:endParaRPr lang="en-HR" sz="20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" name="Milan jr. Bajić, Božidar Potočnik">
              <a:extLst>
                <a:ext uri="{FF2B5EF4-FFF2-40B4-BE49-F238E27FC236}">
                  <a16:creationId xmlns:a16="http://schemas.microsoft.com/office/drawing/2014/main" id="{39A40EAC-DF98-76FA-69FE-BF50C053D7EC}"/>
                </a:ext>
              </a:extLst>
            </p:cNvPr>
            <p:cNvSpPr txBox="1"/>
            <p:nvPr/>
          </p:nvSpPr>
          <p:spPr>
            <a:xfrm>
              <a:off x="0" y="2259834"/>
              <a:ext cx="9856725" cy="751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>
                <a:defRPr sz="1800" b="0">
                  <a:solidFill>
                    <a:srgbClr val="929292"/>
                  </a:solidFill>
                </a:defRPr>
              </a:lvl1pPr>
            </a:lstStyle>
            <a:p>
              <a:r>
                <a:rPr dirty="0"/>
                <a:t>Milan </a:t>
              </a:r>
              <a:r>
                <a:rPr dirty="0" err="1"/>
                <a:t>Bajić</a:t>
              </a:r>
              <a:r>
                <a:rPr lang="hr-HR" dirty="0"/>
                <a:t> </a:t>
              </a:r>
              <a:r>
                <a:rPr lang="hr-HR" dirty="0" err="1"/>
                <a:t>Jr</a:t>
              </a:r>
              <a:r>
                <a:rPr lang="hr-HR" dirty="0"/>
                <a:t>.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52144665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BB6F4C-7799-A435-121E-7F6A795AFC97}"/>
              </a:ext>
            </a:extLst>
          </p:cNvPr>
          <p:cNvSpPr txBox="1"/>
          <p:nvPr/>
        </p:nvSpPr>
        <p:spPr>
          <a:xfrm>
            <a:off x="5053090" y="1260922"/>
            <a:ext cx="13611098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STARTED PROJECT ACTIVITIES THAT INVOLVE AI AND EO DETECTION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62FEB1-3B05-D7FE-3246-CDC00DD006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84"/>
          <a:stretch/>
        </p:blipFill>
        <p:spPr>
          <a:xfrm>
            <a:off x="3498850" y="3311525"/>
            <a:ext cx="7107776" cy="7575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46F2E0-A32A-C3B5-80AA-9E92B88DA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84"/>
          <a:stretch/>
        </p:blipFill>
        <p:spPr>
          <a:xfrm>
            <a:off x="13777374" y="3311525"/>
            <a:ext cx="7107776" cy="7575550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94EA1DC7-11EF-19B9-9D22-30E42CDD13C5}"/>
              </a:ext>
            </a:extLst>
          </p:cNvPr>
          <p:cNvGrpSpPr/>
          <p:nvPr/>
        </p:nvGrpSpPr>
        <p:grpSpPr>
          <a:xfrm>
            <a:off x="14337300" y="10782151"/>
            <a:ext cx="9856726" cy="3011111"/>
            <a:chOff x="0" y="0"/>
            <a:chExt cx="9856724" cy="3011109"/>
          </a:xfrm>
        </p:grpSpPr>
        <p:sp>
          <p:nvSpPr>
            <p:cNvPr id="5" name="Unexploded Ordnance Detection on UAV Thermal Images by using YOLOv7">
              <a:extLst>
                <a:ext uri="{FF2B5EF4-FFF2-40B4-BE49-F238E27FC236}">
                  <a16:creationId xmlns:a16="http://schemas.microsoft.com/office/drawing/2014/main" id="{16399EF0-9B64-B326-0040-F29CA9156475}"/>
                </a:ext>
              </a:extLst>
            </p:cNvPr>
            <p:cNvSpPr txBox="1"/>
            <p:nvPr/>
          </p:nvSpPr>
          <p:spPr>
            <a:xfrm>
              <a:off x="0" y="0"/>
              <a:ext cx="9856725" cy="21997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normAutofit/>
            </a:bodyPr>
            <a:lstStyle>
              <a:lvl1pPr>
                <a:defRPr sz="2200" b="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 algn="ctr"/>
              <a:r>
                <a:rPr lang="en-GB" sz="2000" b="1" dirty="0"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YOLO – deep learning model for UXO detection in thermal video</a:t>
              </a:r>
              <a:endParaRPr lang="en-HR" sz="20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Milan jr. Bajić, Božidar Potočnik">
              <a:extLst>
                <a:ext uri="{FF2B5EF4-FFF2-40B4-BE49-F238E27FC236}">
                  <a16:creationId xmlns:a16="http://schemas.microsoft.com/office/drawing/2014/main" id="{EAC75B84-6D60-F7C4-0311-9A912194FA6C}"/>
                </a:ext>
              </a:extLst>
            </p:cNvPr>
            <p:cNvSpPr txBox="1"/>
            <p:nvPr/>
          </p:nvSpPr>
          <p:spPr>
            <a:xfrm>
              <a:off x="0" y="2259834"/>
              <a:ext cx="9856725" cy="751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>
                <a:defRPr sz="1800" b="0">
                  <a:solidFill>
                    <a:srgbClr val="929292"/>
                  </a:solidFill>
                </a:defRPr>
              </a:lvl1pPr>
            </a:lstStyle>
            <a:p>
              <a:r>
                <a:rPr dirty="0"/>
                <a:t>Milan </a:t>
              </a:r>
              <a:r>
                <a:rPr dirty="0" err="1"/>
                <a:t>Bajić</a:t>
              </a:r>
              <a:r>
                <a:rPr lang="hr-HR" dirty="0"/>
                <a:t> </a:t>
              </a:r>
              <a:r>
                <a:rPr lang="hr-HR" dirty="0" err="1"/>
                <a:t>Jr</a:t>
              </a:r>
              <a:r>
                <a:rPr lang="hr-HR" dirty="0"/>
                <a:t>.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4248033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24377904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0BEF11-D6FC-97A9-FE13-646C87360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565" y="996876"/>
            <a:ext cx="8184890" cy="24724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  <a:spcBef>
                <a:spcPct val="0"/>
              </a:spcBef>
            </a:pPr>
            <a:r>
              <a:rPr lang="en-GB" sz="8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Discussion and 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704F2-6FD9-A507-6A06-EB254FFF3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3" y="5066791"/>
            <a:ext cx="12943860" cy="6314197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1149350" marR="0" indent="-742950" defTabSz="914400" rtl="0">
              <a:lnSpc>
                <a:spcPct val="9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 typeface="+mj-lt"/>
              <a:buAutoNum type="arabicPeriod"/>
              <a:tabLst/>
            </a:pPr>
            <a:endParaRPr lang="en-US" sz="4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149350" marR="0" indent="-742950" defTabSz="914400" rtl="0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 typeface="+mj-lt"/>
              <a:buAutoNum type="arabicPeriod"/>
              <a:tabLst/>
            </a:pPr>
            <a:r>
              <a:rPr lang="en-GB" sz="1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Solution for detection of objects of similar colour as background</a:t>
            </a:r>
          </a:p>
          <a:p>
            <a:pPr marL="1149350" marR="0" indent="-742950" defTabSz="914400" rtl="0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 typeface="+mj-lt"/>
              <a:buAutoNum type="arabicPeriod"/>
              <a:tabLst/>
            </a:pPr>
            <a:r>
              <a:rPr lang="en-GB" sz="1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Automated solution for large area survey</a:t>
            </a:r>
          </a:p>
          <a:p>
            <a:pPr marL="1149350" marR="0" indent="-742950" defTabSz="914400" rtl="0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 typeface="+mj-lt"/>
              <a:buAutoNum type="arabicPeriod"/>
              <a:tabLst/>
            </a:pPr>
            <a:r>
              <a:rPr lang="en-GB" sz="1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YOLOv5 superior to YOLOv7</a:t>
            </a:r>
          </a:p>
          <a:p>
            <a:pPr marL="1149350" marR="0" indent="-742950" defTabSz="914400" rtl="0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 typeface="+mj-lt"/>
              <a:buAutoNum type="arabicPeriod"/>
              <a:tabLst/>
            </a:pPr>
            <a:r>
              <a:rPr lang="en-GB" sz="1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Many more technologies and algorithms for research</a:t>
            </a:r>
          </a:p>
          <a:p>
            <a:pPr marL="1149350" marR="0" indent="-742950" defTabSz="914400" rtl="0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 typeface="+mj-lt"/>
              <a:buAutoNum type="arabicPeriod"/>
              <a:tabLst/>
            </a:pPr>
            <a:r>
              <a:rPr lang="en-GB" sz="1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Enhance funding and cooperation possibilities</a:t>
            </a:r>
          </a:p>
          <a:p>
            <a:pPr marL="635000" marR="0" indent="-228600" defTabSz="914400" rtl="0">
              <a:lnSpc>
                <a:spcPct val="9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</a:pPr>
            <a:endParaRPr lang="en-US" sz="4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A close-up of some grass&#10;&#10;Description automatically generated with low confidence">
            <a:extLst>
              <a:ext uri="{FF2B5EF4-FFF2-40B4-BE49-F238E27FC236}">
                <a16:creationId xmlns:a16="http://schemas.microsoft.com/office/drawing/2014/main" id="{FFEAC23B-4D5D-AB18-D852-E0705F154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022" y="832042"/>
            <a:ext cx="10137128" cy="5274473"/>
          </a:xfrm>
          <a:prstGeom prst="rect">
            <a:avLst/>
          </a:prstGeom>
        </p:spPr>
      </p:pic>
      <p:pic>
        <p:nvPicPr>
          <p:cNvPr id="15" name="Picture 14" descr="A picture containing nature, crater&#10;&#10;Description automatically generated">
            <a:extLst>
              <a:ext uri="{FF2B5EF4-FFF2-40B4-BE49-F238E27FC236}">
                <a16:creationId xmlns:a16="http://schemas.microsoft.com/office/drawing/2014/main" id="{2CEC9691-5BBC-5DE4-46D7-982A16F78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022" y="6106515"/>
            <a:ext cx="10137127" cy="5274473"/>
          </a:xfrm>
          <a:prstGeom prst="rect">
            <a:avLst/>
          </a:prstGeom>
        </p:spPr>
      </p:pic>
      <p:grpSp>
        <p:nvGrpSpPr>
          <p:cNvPr id="7" name="Group">
            <a:extLst>
              <a:ext uri="{FF2B5EF4-FFF2-40B4-BE49-F238E27FC236}">
                <a16:creationId xmlns:a16="http://schemas.microsoft.com/office/drawing/2014/main" id="{47D56F48-303A-D632-D384-580AC7F93130}"/>
              </a:ext>
            </a:extLst>
          </p:cNvPr>
          <p:cNvGrpSpPr/>
          <p:nvPr/>
        </p:nvGrpSpPr>
        <p:grpSpPr>
          <a:xfrm>
            <a:off x="14337300" y="10782151"/>
            <a:ext cx="9856726" cy="3011111"/>
            <a:chOff x="0" y="0"/>
            <a:chExt cx="9856724" cy="3011109"/>
          </a:xfrm>
        </p:grpSpPr>
        <p:sp>
          <p:nvSpPr>
            <p:cNvPr id="8" name="Unexploded Ordnance Detection on UAV Thermal Images by using YOLOv7">
              <a:extLst>
                <a:ext uri="{FF2B5EF4-FFF2-40B4-BE49-F238E27FC236}">
                  <a16:creationId xmlns:a16="http://schemas.microsoft.com/office/drawing/2014/main" id="{E3649C5F-2766-90CB-6281-EA702B73D283}"/>
                </a:ext>
              </a:extLst>
            </p:cNvPr>
            <p:cNvSpPr txBox="1"/>
            <p:nvPr/>
          </p:nvSpPr>
          <p:spPr>
            <a:xfrm>
              <a:off x="0" y="0"/>
              <a:ext cx="9856725" cy="21997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normAutofit/>
            </a:bodyPr>
            <a:lstStyle>
              <a:lvl1pPr>
                <a:defRPr sz="2200" b="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 algn="ctr"/>
              <a:r>
                <a:rPr lang="en-GB" sz="2000" b="1" dirty="0"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YOLO – deep learning model for UXO detection in thermal video</a:t>
              </a:r>
              <a:endParaRPr lang="en-HR" sz="20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Milan jr. Bajić, Božidar Potočnik">
              <a:extLst>
                <a:ext uri="{FF2B5EF4-FFF2-40B4-BE49-F238E27FC236}">
                  <a16:creationId xmlns:a16="http://schemas.microsoft.com/office/drawing/2014/main" id="{5A3F26CD-7F21-0C27-06D3-BFA3897A437F}"/>
                </a:ext>
              </a:extLst>
            </p:cNvPr>
            <p:cNvSpPr txBox="1"/>
            <p:nvPr/>
          </p:nvSpPr>
          <p:spPr>
            <a:xfrm>
              <a:off x="0" y="2259834"/>
              <a:ext cx="9856725" cy="751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>
                <a:defRPr sz="1800" b="0">
                  <a:solidFill>
                    <a:srgbClr val="929292"/>
                  </a:solidFill>
                </a:defRPr>
              </a:lvl1pPr>
            </a:lstStyle>
            <a:p>
              <a:r>
                <a:rPr dirty="0"/>
                <a:t>Milan </a:t>
              </a:r>
              <a:r>
                <a:rPr dirty="0" err="1"/>
                <a:t>Bajić</a:t>
              </a:r>
              <a:r>
                <a:rPr lang="hr-HR" dirty="0"/>
                <a:t> </a:t>
              </a:r>
              <a:r>
                <a:rPr lang="hr-HR" dirty="0" err="1"/>
                <a:t>Jr</a:t>
              </a:r>
              <a:r>
                <a:rPr lang="hr-HR" dirty="0"/>
                <a:t>.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771545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hank you for your attention, question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Thank you for your attention, questions?</a:t>
            </a:r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648341A4-69C6-313D-9C89-0D057FFF7ADA}"/>
              </a:ext>
            </a:extLst>
          </p:cNvPr>
          <p:cNvGrpSpPr/>
          <p:nvPr/>
        </p:nvGrpSpPr>
        <p:grpSpPr>
          <a:xfrm>
            <a:off x="14337300" y="10782151"/>
            <a:ext cx="9856726" cy="3011111"/>
            <a:chOff x="0" y="0"/>
            <a:chExt cx="9856724" cy="3011109"/>
          </a:xfrm>
        </p:grpSpPr>
        <p:sp>
          <p:nvSpPr>
            <p:cNvPr id="6" name="Unexploded Ordnance Detection on UAV Thermal Images by using YOLOv7">
              <a:extLst>
                <a:ext uri="{FF2B5EF4-FFF2-40B4-BE49-F238E27FC236}">
                  <a16:creationId xmlns:a16="http://schemas.microsoft.com/office/drawing/2014/main" id="{DAA91E1C-E958-AFA9-CFD2-B6E5B1F9C84F}"/>
                </a:ext>
              </a:extLst>
            </p:cNvPr>
            <p:cNvSpPr txBox="1"/>
            <p:nvPr/>
          </p:nvSpPr>
          <p:spPr>
            <a:xfrm>
              <a:off x="0" y="0"/>
              <a:ext cx="9856725" cy="21997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normAutofit/>
            </a:bodyPr>
            <a:lstStyle>
              <a:lvl1pPr>
                <a:defRPr sz="2200" b="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 algn="ctr"/>
              <a:r>
                <a:rPr lang="en-GB" sz="2000" b="1" dirty="0"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YOLO – deep learning model for UXO detection in thermal video</a:t>
              </a:r>
              <a:endParaRPr lang="en-HR" sz="20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" name="Milan jr. Bajić, Božidar Potočnik">
              <a:extLst>
                <a:ext uri="{FF2B5EF4-FFF2-40B4-BE49-F238E27FC236}">
                  <a16:creationId xmlns:a16="http://schemas.microsoft.com/office/drawing/2014/main" id="{BF6AEBA9-7245-048A-4A8F-DA7139409EBC}"/>
                </a:ext>
              </a:extLst>
            </p:cNvPr>
            <p:cNvSpPr txBox="1"/>
            <p:nvPr/>
          </p:nvSpPr>
          <p:spPr>
            <a:xfrm>
              <a:off x="0" y="2259834"/>
              <a:ext cx="9856725" cy="751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>
                <a:defRPr sz="1800" b="0">
                  <a:solidFill>
                    <a:srgbClr val="929292"/>
                  </a:solidFill>
                </a:defRPr>
              </a:lvl1pPr>
            </a:lstStyle>
            <a:p>
              <a:r>
                <a:rPr dirty="0"/>
                <a:t>Milan </a:t>
              </a:r>
              <a:r>
                <a:rPr dirty="0" err="1"/>
                <a:t>Bajić</a:t>
              </a:r>
              <a:r>
                <a:rPr lang="hr-HR" dirty="0"/>
                <a:t> </a:t>
              </a:r>
              <a:r>
                <a:rPr lang="hr-HR" dirty="0" err="1"/>
                <a:t>Jr</a:t>
              </a:r>
              <a:r>
                <a:rPr lang="hr-HR" dirty="0"/>
                <a:t>.</a:t>
              </a:r>
              <a:endParaRPr dirty="0"/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Overvie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Overview</a:t>
            </a:r>
          </a:p>
        </p:txBody>
      </p:sp>
      <p:sp>
        <p:nvSpPr>
          <p:cNvPr id="123" name="Introduction…"/>
          <p:cNvSpPr txBox="1">
            <a:spLocks noGrp="1"/>
          </p:cNvSpPr>
          <p:nvPr>
            <p:ph type="body" idx="1"/>
          </p:nvPr>
        </p:nvSpPr>
        <p:spPr>
          <a:xfrm>
            <a:off x="1689100" y="3098800"/>
            <a:ext cx="21005800" cy="92964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From 1991 – AI - HV/HCR/HCR CTRO</a:t>
            </a:r>
          </a:p>
          <a:p>
            <a:r>
              <a:rPr lang="en-GB" dirty="0"/>
              <a:t>Introduction</a:t>
            </a:r>
          </a:p>
          <a:p>
            <a:r>
              <a:rPr lang="en-GB" dirty="0"/>
              <a:t>Evaluation Dataset </a:t>
            </a:r>
            <a:r>
              <a:rPr lang="en-GB" dirty="0" err="1"/>
              <a:t>UXOTi_NPA</a:t>
            </a:r>
            <a:r>
              <a:rPr lang="en-GB" dirty="0"/>
              <a:t> </a:t>
            </a:r>
          </a:p>
          <a:p>
            <a:r>
              <a:rPr lang="en-GB" dirty="0"/>
              <a:t>YOLO Architectures</a:t>
            </a:r>
          </a:p>
          <a:p>
            <a:r>
              <a:rPr lang="en-GB" dirty="0"/>
              <a:t>Results</a:t>
            </a:r>
          </a:p>
          <a:p>
            <a:r>
              <a:rPr lang="en-GB" dirty="0"/>
              <a:t>Discussion and conclusions</a:t>
            </a:r>
          </a:p>
        </p:txBody>
      </p:sp>
      <p:grpSp>
        <p:nvGrpSpPr>
          <p:cNvPr id="126" name="Group"/>
          <p:cNvGrpSpPr/>
          <p:nvPr/>
        </p:nvGrpSpPr>
        <p:grpSpPr>
          <a:xfrm>
            <a:off x="14337300" y="10782151"/>
            <a:ext cx="9856726" cy="3011111"/>
            <a:chOff x="0" y="0"/>
            <a:chExt cx="9856724" cy="3011109"/>
          </a:xfrm>
        </p:grpSpPr>
        <p:sp>
          <p:nvSpPr>
            <p:cNvPr id="124" name="Unexploded Ordnance Detection on UAV Thermal Images by using YOLOv7"/>
            <p:cNvSpPr txBox="1"/>
            <p:nvPr/>
          </p:nvSpPr>
          <p:spPr>
            <a:xfrm>
              <a:off x="0" y="0"/>
              <a:ext cx="9856725" cy="21997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normAutofit/>
            </a:bodyPr>
            <a:lstStyle>
              <a:lvl1pPr>
                <a:defRPr sz="2200" b="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 algn="ctr"/>
              <a:r>
                <a:rPr lang="en-GB" sz="2000" b="1" dirty="0"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YOLO – deep learning model for UXO detection in thermal video</a:t>
              </a:r>
              <a:endParaRPr lang="en-HR" sz="20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5" name="Milan jr. Bajić, Božidar Potočnik"/>
            <p:cNvSpPr txBox="1"/>
            <p:nvPr/>
          </p:nvSpPr>
          <p:spPr>
            <a:xfrm>
              <a:off x="0" y="2259834"/>
              <a:ext cx="9856725" cy="751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>
                <a:defRPr sz="1800" b="0">
                  <a:solidFill>
                    <a:srgbClr val="929292"/>
                  </a:solidFill>
                </a:defRPr>
              </a:lvl1pPr>
            </a:lstStyle>
            <a:p>
              <a:r>
                <a:rPr dirty="0"/>
                <a:t>Milan </a:t>
              </a:r>
              <a:r>
                <a:rPr dirty="0" err="1"/>
                <a:t>Bajić</a:t>
              </a:r>
              <a:r>
                <a:rPr lang="hr-HR" dirty="0"/>
                <a:t> </a:t>
              </a:r>
              <a:r>
                <a:rPr lang="hr-HR" dirty="0" err="1"/>
                <a:t>Jr</a:t>
              </a:r>
              <a:r>
                <a:rPr lang="hr-HR" dirty="0"/>
                <a:t>.</a:t>
              </a:r>
              <a:endParaRPr dirty="0"/>
            </a:p>
          </p:txBody>
        </p: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C1775-F941-2275-5BA8-9465E002E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356351"/>
            <a:ext cx="284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Helvetica Neue"/>
                <a:cs typeface="Helvetica Neue"/>
                <a:sym typeface="Helvetica Neue"/>
              </a:defRPr>
            </a:lvl1pPr>
            <a:lvl2pPr marL="742950" marR="0" indent="-285750" algn="ctr" defTabSz="825500" rtl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Helvetica Neue"/>
                <a:cs typeface="Helvetica Neue"/>
                <a:sym typeface="Helvetica Neue"/>
              </a:defRPr>
            </a:lvl2pPr>
            <a:lvl3pPr marL="1143000" marR="0" indent="-228600" algn="ctr" defTabSz="825500" rtl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Helvetica Neue"/>
                <a:cs typeface="Helvetica Neue"/>
                <a:sym typeface="Helvetica Neue"/>
              </a:defRPr>
            </a:lvl3pPr>
            <a:lvl4pPr marL="1600200" marR="0" indent="-228600" algn="ctr" defTabSz="825500" rtl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Helvetica Neue"/>
                <a:cs typeface="Helvetica Neue"/>
                <a:sym typeface="Helvetica Neue"/>
              </a:defRPr>
            </a:lvl4pPr>
            <a:lvl5pPr marL="2057400" marR="0" indent="-228600" algn="ctr" defTabSz="825500" rtl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»"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Helvetica Neue"/>
                <a:cs typeface="Helvetica Neue"/>
                <a:sym typeface="Helvetica Neue"/>
              </a:defRPr>
            </a:lvl5pPr>
            <a:lvl6pPr marL="2514600" marR="0" indent="-228600" algn="ctr" defTabSz="8255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Helvetica Neue"/>
                <a:cs typeface="Helvetica Neue"/>
                <a:sym typeface="Helvetica Neue"/>
              </a:defRPr>
            </a:lvl6pPr>
            <a:lvl7pPr marL="2971800" marR="0" indent="-228600" algn="ctr" defTabSz="8255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Helvetica Neue"/>
                <a:cs typeface="Helvetica Neue"/>
                <a:sym typeface="Helvetica Neue"/>
              </a:defRPr>
            </a:lvl7pPr>
            <a:lvl8pPr marL="3429000" marR="0" indent="-228600" algn="ctr" defTabSz="8255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Helvetica Neue"/>
                <a:cs typeface="Helvetica Neue"/>
                <a:sym typeface="Helvetica Neue"/>
              </a:defRPr>
            </a:lvl8pPr>
            <a:lvl9pPr marL="3886200" marR="0" indent="-228600" algn="ctr" defTabSz="8255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B2B6752-C0C1-42B0-8A45-49B25EEA3893}" type="slidenum">
              <a:rPr lang="en-US" altLang="sr-Latn-R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sr-Latn-RS" sz="1200">
              <a:solidFill>
                <a:srgbClr val="898989"/>
              </a:solidFill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EA3B3355-C304-677F-756A-A84C6E0AF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323850"/>
            <a:ext cx="184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sr-Latn-RS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sr-Latn-RS" sz="1800">
              <a:latin typeface="Arial" panose="020B06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A2E3EE1-C5CA-B29E-9AE6-3AF2DB517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751" y="2959034"/>
            <a:ext cx="3379955" cy="142573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C14A35D-D438-C0E4-326E-A05B81261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953" y="2935523"/>
            <a:ext cx="2966710" cy="139923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6BF736B-A52A-8C47-8161-E675330A9D8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819" y="2924952"/>
            <a:ext cx="2373835" cy="136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A9F5D9F-5B45-7287-7CBD-E024DA11C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65842" y="2954141"/>
            <a:ext cx="2282279" cy="138326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6FF1A0C-927E-A08A-AA90-35AE1F1E57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2610" y="2936938"/>
            <a:ext cx="1759701" cy="137219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C442570-F09F-AEA0-AA71-FE12BB412C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91324" y="2998406"/>
            <a:ext cx="1653052" cy="129473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90D4A7B-F996-7567-D57C-DAE77855CC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70722" y="3071460"/>
            <a:ext cx="1322443" cy="125046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74605A5-F7A0-0177-2326-545017BD67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12081" y="3065927"/>
            <a:ext cx="1578398" cy="126153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D3D3EFC-33E8-5A52-BD42-BEEF4D204D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07317" y="3088662"/>
            <a:ext cx="1429091" cy="126153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B2C3704-FC01-98F2-F4A6-C88A2FC6EB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37408" y="4931977"/>
            <a:ext cx="2335603" cy="127259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8DD24F1-D7E1-8180-E2C4-A4A4544FA2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85226" y="4948098"/>
            <a:ext cx="3327435" cy="1261533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FDB93691-E3FD-40B0-C03A-98672973C37A}"/>
              </a:ext>
            </a:extLst>
          </p:cNvPr>
          <p:cNvSpPr txBox="1"/>
          <p:nvPr/>
        </p:nvSpPr>
        <p:spPr>
          <a:xfrm>
            <a:off x="445169" y="4423068"/>
            <a:ext cx="12200020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hr-HR" sz="3200" b="1" dirty="0"/>
              <a:t>1991 – 1996 </a:t>
            </a:r>
            <a:endParaRPr lang="en-HR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633987F-C6CD-B5AF-8720-24307513E13B}"/>
              </a:ext>
            </a:extLst>
          </p:cNvPr>
          <p:cNvSpPr txBox="1"/>
          <p:nvPr/>
        </p:nvSpPr>
        <p:spPr>
          <a:xfrm>
            <a:off x="8762563" y="4407621"/>
            <a:ext cx="4643437" cy="6003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hr-HR" sz="3200" b="1" dirty="0"/>
              <a:t>2001 – 2004</a:t>
            </a:r>
            <a:endParaRPr lang="en-HR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2A3D07A-8BA1-740B-3332-F997A367FA6F}"/>
              </a:ext>
            </a:extLst>
          </p:cNvPr>
          <p:cNvSpPr txBox="1"/>
          <p:nvPr/>
        </p:nvSpPr>
        <p:spPr>
          <a:xfrm>
            <a:off x="11662063" y="4442630"/>
            <a:ext cx="6273891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hr-HR" sz="3200" b="1" dirty="0"/>
              <a:t>2001 – 2003 </a:t>
            </a:r>
            <a:endParaRPr lang="en-HR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1698A6C-0314-B354-EC3A-6A86FFFB5C8F}"/>
              </a:ext>
            </a:extLst>
          </p:cNvPr>
          <p:cNvSpPr txBox="1"/>
          <p:nvPr/>
        </p:nvSpPr>
        <p:spPr>
          <a:xfrm>
            <a:off x="16086324" y="4547859"/>
            <a:ext cx="6091237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hr-HR" sz="3200" b="1" dirty="0"/>
              <a:t>2007 – 2008 </a:t>
            </a:r>
            <a:endParaRPr lang="en-HR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781C226-3837-FAF9-7EC2-D59F93B29C2C}"/>
              </a:ext>
            </a:extLst>
          </p:cNvPr>
          <p:cNvSpPr txBox="1"/>
          <p:nvPr/>
        </p:nvSpPr>
        <p:spPr>
          <a:xfrm>
            <a:off x="21127268" y="4442629"/>
            <a:ext cx="2389187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hr-HR" sz="3200" b="1" dirty="0"/>
              <a:t>2012 - 2015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AB71592-D474-C17B-F39E-9B2920F32A91}"/>
              </a:ext>
            </a:extLst>
          </p:cNvPr>
          <p:cNvSpPr txBox="1"/>
          <p:nvPr/>
        </p:nvSpPr>
        <p:spPr>
          <a:xfrm>
            <a:off x="2686975" y="6327499"/>
            <a:ext cx="6396502" cy="6003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hr-HR" dirty="0"/>
              <a:t> </a:t>
            </a:r>
            <a:r>
              <a:rPr lang="hr-HR" sz="3200" b="1" dirty="0"/>
              <a:t>2022                   2023</a:t>
            </a:r>
            <a:endParaRPr lang="en-HR" dirty="0"/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8F457D46-7784-9ADB-B961-504F7288ECEC}"/>
              </a:ext>
            </a:extLst>
          </p:cNvPr>
          <p:cNvSpPr txBox="1">
            <a:spLocks/>
          </p:cNvSpPr>
          <p:nvPr/>
        </p:nvSpPr>
        <p:spPr>
          <a:xfrm>
            <a:off x="7431880" y="7123704"/>
            <a:ext cx="10067924" cy="115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32500" lnSpcReduction="2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>
              <a:defRPr/>
            </a:pPr>
            <a:r>
              <a:rPr lang="hr-HR">
                <a:solidFill>
                  <a:schemeClr val="accent1">
                    <a:lumMod val="75000"/>
                  </a:schemeClr>
                </a:solidFill>
              </a:rPr>
              <a:t>Application of Aerial NTS in Croatia 2008 – 2009 in Bosnia &amp; Herzegovina  2009 - 2011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83" name="Group 262">
            <a:extLst>
              <a:ext uri="{FF2B5EF4-FFF2-40B4-BE49-F238E27FC236}">
                <a16:creationId xmlns:a16="http://schemas.microsoft.com/office/drawing/2014/main" id="{B201B664-42AB-6D4D-834B-8E0843DE50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265031"/>
              </p:ext>
            </p:extLst>
          </p:nvPr>
        </p:nvGraphicFramePr>
        <p:xfrm>
          <a:off x="9283203" y="8514824"/>
          <a:ext cx="6515100" cy="2030048"/>
        </p:xfrm>
        <a:graphic>
          <a:graphicData uri="http://schemas.openxmlformats.org/drawingml/2006/table">
            <a:tbl>
              <a:tblPr/>
              <a:tblGrid>
                <a:gridCol w="1344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0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0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0862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hr-H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hr-H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Croatia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hr-H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Area of Interest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hr-H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km</a:t>
                      </a:r>
                      <a:r>
                        <a:rPr kumimoji="0" lang="hr-HR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hr-H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Proposal for reduction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hr-H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km</a:t>
                      </a:r>
                      <a:r>
                        <a:rPr kumimoji="0" lang="hr-HR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Reduc</a:t>
                      </a:r>
                      <a:r>
                        <a:rPr kumimoji="0" lang="hr-H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ed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hr-H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km</a:t>
                      </a:r>
                      <a:r>
                        <a:rPr kumimoji="0" lang="hr-HR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hr-H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/</a:t>
                      </a:r>
                      <a:r>
                        <a:rPr kumimoji="0" lang="hr-H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%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hr-H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Included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hr-H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km</a:t>
                      </a:r>
                      <a:r>
                        <a:rPr kumimoji="0" lang="hr-HR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31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</a:t>
                      </a: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ospić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56,84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5,22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28</a:t>
                      </a: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/</a:t>
                      </a:r>
                      <a:r>
                        <a:rPr kumimoji="0" lang="hr-H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49,2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68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ilje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36,12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14,2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</a:t>
                      </a: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,1/</a:t>
                      </a:r>
                      <a:r>
                        <a:rPr kumimoji="0" lang="hr-H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41,5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37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hr-H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Sum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92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,96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19,5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43</a:t>
                      </a: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,1/</a:t>
                      </a:r>
                      <a:r>
                        <a:rPr kumimoji="0" lang="hr-H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46,2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547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hr-H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                                                                          </a:t>
                      </a:r>
                      <a:endParaRPr kumimoji="0" lang="en-US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4" name="Slide Number Placeholder 7">
            <a:extLst>
              <a:ext uri="{FF2B5EF4-FFF2-40B4-BE49-F238E27FC236}">
                <a16:creationId xmlns:a16="http://schemas.microsoft.com/office/drawing/2014/main" id="{242AEA27-4A26-79B6-5F91-D251C59E8024}"/>
              </a:ext>
            </a:extLst>
          </p:cNvPr>
          <p:cNvSpPr txBox="1">
            <a:spLocks noGrp="1"/>
          </p:cNvSpPr>
          <p:nvPr/>
        </p:nvSpPr>
        <p:spPr bwMode="auto">
          <a:xfrm>
            <a:off x="14508955" y="13167316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hr-HR" sz="1200">
              <a:solidFill>
                <a:srgbClr val="898989"/>
              </a:solidFill>
              <a:latin typeface="Calibri" pitchFamily="34" charset="0"/>
              <a:cs typeface="Arial" charset="0"/>
            </a:endParaRPr>
          </a:p>
        </p:txBody>
      </p:sp>
      <p:graphicFrame>
        <p:nvGraphicFramePr>
          <p:cNvPr id="85" name="Group 262">
            <a:extLst>
              <a:ext uri="{FF2B5EF4-FFF2-40B4-BE49-F238E27FC236}">
                <a16:creationId xmlns:a16="http://schemas.microsoft.com/office/drawing/2014/main" id="{163EC3AC-6F45-6D3C-2FFC-89CAF0CD29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727394"/>
              </p:ext>
            </p:extLst>
          </p:nvPr>
        </p:nvGraphicFramePr>
        <p:xfrm>
          <a:off x="9830692" y="10676205"/>
          <a:ext cx="5184576" cy="2118266"/>
        </p:xfrm>
        <a:graphic>
          <a:graphicData uri="http://schemas.openxmlformats.org/drawingml/2006/table">
            <a:tbl>
              <a:tblPr/>
              <a:tblGrid>
                <a:gridCol w="136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2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83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465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hr-H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 &amp; H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hr-H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Area of Interest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hr-H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km</a:t>
                      </a:r>
                      <a:r>
                        <a:rPr kumimoji="0" lang="hr-HR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hr-H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Proposal for reduction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hr-H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km</a:t>
                      </a:r>
                      <a:r>
                        <a:rPr kumimoji="0" lang="hr-HR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hr-H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/</a:t>
                      </a:r>
                      <a:r>
                        <a:rPr kumimoji="0" lang="hr-H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%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hr-H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Proposal to Include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hr-H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km</a:t>
                      </a:r>
                      <a:r>
                        <a:rPr kumimoji="0" lang="hr-HR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1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Bihać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16,3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4,8/</a:t>
                      </a:r>
                      <a:r>
                        <a:rPr kumimoji="0" lang="hr-H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29,4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1,15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1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Mostar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16,5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10,4/</a:t>
                      </a:r>
                      <a:r>
                        <a:rPr kumimoji="0" lang="hr-H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63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2,7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1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Trebinje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7,4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3,7/</a:t>
                      </a:r>
                      <a:r>
                        <a:rPr kumimoji="0" lang="hr-H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1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hr-H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Sum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40,2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18,9/</a:t>
                      </a:r>
                      <a:r>
                        <a:rPr kumimoji="0" lang="hr-H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47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3,85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2801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hr-H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                                                                          </a:t>
                      </a:r>
                      <a:endParaRPr kumimoji="0" lang="en-US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Overview">
            <a:extLst>
              <a:ext uri="{FF2B5EF4-FFF2-40B4-BE49-F238E27FC236}">
                <a16:creationId xmlns:a16="http://schemas.microsoft.com/office/drawing/2014/main" id="{8A0B59E6-5E07-5D38-2DAB-9376594018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/>
          <a:lstStyle/>
          <a:p>
            <a:r>
              <a:rPr lang="hr-HR" dirty="0"/>
              <a:t>HV/HCR/HCR CTRO</a:t>
            </a:r>
            <a:endParaRPr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AFBD0E4D-BBC8-46E8-E50A-F4718038C9EF}"/>
              </a:ext>
            </a:extLst>
          </p:cNvPr>
          <p:cNvGrpSpPr/>
          <p:nvPr/>
        </p:nvGrpSpPr>
        <p:grpSpPr>
          <a:xfrm>
            <a:off x="14337300" y="10782151"/>
            <a:ext cx="9856726" cy="3011111"/>
            <a:chOff x="0" y="0"/>
            <a:chExt cx="9856724" cy="3011109"/>
          </a:xfrm>
        </p:grpSpPr>
        <p:sp>
          <p:nvSpPr>
            <p:cNvPr id="4" name="Unexploded Ordnance Detection on UAV Thermal Images by using YOLOv7">
              <a:extLst>
                <a:ext uri="{FF2B5EF4-FFF2-40B4-BE49-F238E27FC236}">
                  <a16:creationId xmlns:a16="http://schemas.microsoft.com/office/drawing/2014/main" id="{DDC4FED5-9EB3-D7FC-2AD5-5485633A3698}"/>
                </a:ext>
              </a:extLst>
            </p:cNvPr>
            <p:cNvSpPr txBox="1"/>
            <p:nvPr/>
          </p:nvSpPr>
          <p:spPr>
            <a:xfrm>
              <a:off x="0" y="0"/>
              <a:ext cx="9856725" cy="21997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normAutofit/>
            </a:bodyPr>
            <a:lstStyle>
              <a:lvl1pPr>
                <a:defRPr sz="2200" b="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 algn="ctr"/>
              <a:r>
                <a:rPr lang="en-GB" sz="2000" b="1" dirty="0"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YOLO – deep learning model for UXO detection in thermal video</a:t>
              </a:r>
              <a:endParaRPr lang="en-HR" sz="20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" name="Milan jr. Bajić, Božidar Potočnik">
              <a:extLst>
                <a:ext uri="{FF2B5EF4-FFF2-40B4-BE49-F238E27FC236}">
                  <a16:creationId xmlns:a16="http://schemas.microsoft.com/office/drawing/2014/main" id="{9870D19D-F3AF-FBE0-8239-B26313884C7D}"/>
                </a:ext>
              </a:extLst>
            </p:cNvPr>
            <p:cNvSpPr txBox="1"/>
            <p:nvPr/>
          </p:nvSpPr>
          <p:spPr>
            <a:xfrm>
              <a:off x="0" y="2259834"/>
              <a:ext cx="9856725" cy="751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>
                <a:defRPr sz="1800" b="0">
                  <a:solidFill>
                    <a:srgbClr val="929292"/>
                  </a:solidFill>
                </a:defRPr>
              </a:lvl1pPr>
            </a:lstStyle>
            <a:p>
              <a:r>
                <a:rPr dirty="0"/>
                <a:t>Milan </a:t>
              </a:r>
              <a:r>
                <a:rPr dirty="0" err="1"/>
                <a:t>Bajić</a:t>
              </a:r>
              <a:r>
                <a:rPr lang="hr-HR" dirty="0"/>
                <a:t> </a:t>
              </a:r>
              <a:r>
                <a:rPr lang="hr-HR" dirty="0" err="1"/>
                <a:t>Jr</a:t>
              </a:r>
              <a:r>
                <a:rPr lang="hr-HR" dirty="0"/>
                <a:t>.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84557721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Introdu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Introduction</a:t>
            </a:r>
          </a:p>
        </p:txBody>
      </p:sp>
      <p:sp>
        <p:nvSpPr>
          <p:cNvPr id="129" name="Thermal imaging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Thermal imaging</a:t>
            </a:r>
            <a:r>
              <a:rPr lang="hr-HR" dirty="0"/>
              <a:t>/video</a:t>
            </a:r>
            <a:endParaRPr dirty="0"/>
          </a:p>
          <a:p>
            <a:r>
              <a:rPr dirty="0"/>
              <a:t>Explosive remnants of war (UXO, Landmines)</a:t>
            </a:r>
          </a:p>
          <a:p>
            <a:r>
              <a:rPr dirty="0"/>
              <a:t>Object detection thermal imaging</a:t>
            </a:r>
            <a:r>
              <a:rPr lang="hr-HR" dirty="0"/>
              <a:t>/video</a:t>
            </a:r>
            <a:endParaRPr dirty="0"/>
          </a:p>
          <a:p>
            <a:r>
              <a:rPr dirty="0"/>
              <a:t>Deep learning object detection (UXO)</a:t>
            </a:r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97F0C940-A4C7-F249-7993-DB621AC573BF}"/>
              </a:ext>
            </a:extLst>
          </p:cNvPr>
          <p:cNvGrpSpPr/>
          <p:nvPr/>
        </p:nvGrpSpPr>
        <p:grpSpPr>
          <a:xfrm>
            <a:off x="14337300" y="10782151"/>
            <a:ext cx="9856726" cy="3011111"/>
            <a:chOff x="0" y="0"/>
            <a:chExt cx="9856724" cy="3011109"/>
          </a:xfrm>
        </p:grpSpPr>
        <p:sp>
          <p:nvSpPr>
            <p:cNvPr id="6" name="Unexploded Ordnance Detection on UAV Thermal Images by using YOLOv7">
              <a:extLst>
                <a:ext uri="{FF2B5EF4-FFF2-40B4-BE49-F238E27FC236}">
                  <a16:creationId xmlns:a16="http://schemas.microsoft.com/office/drawing/2014/main" id="{7E890D9A-BFAF-92A3-448E-D7BE047647DB}"/>
                </a:ext>
              </a:extLst>
            </p:cNvPr>
            <p:cNvSpPr txBox="1"/>
            <p:nvPr/>
          </p:nvSpPr>
          <p:spPr>
            <a:xfrm>
              <a:off x="0" y="0"/>
              <a:ext cx="9856725" cy="21997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normAutofit/>
            </a:bodyPr>
            <a:lstStyle>
              <a:lvl1pPr>
                <a:defRPr sz="2200" b="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 algn="ctr"/>
              <a:r>
                <a:rPr lang="en-GB" sz="2000" b="1" dirty="0"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YOLO – deep learning model for UXO detection in thermal video</a:t>
              </a:r>
              <a:endParaRPr lang="en-HR" sz="20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" name="Milan jr. Bajić, Božidar Potočnik">
              <a:extLst>
                <a:ext uri="{FF2B5EF4-FFF2-40B4-BE49-F238E27FC236}">
                  <a16:creationId xmlns:a16="http://schemas.microsoft.com/office/drawing/2014/main" id="{5233B033-7971-911C-C299-CCE9F650B7FF}"/>
                </a:ext>
              </a:extLst>
            </p:cNvPr>
            <p:cNvSpPr txBox="1"/>
            <p:nvPr/>
          </p:nvSpPr>
          <p:spPr>
            <a:xfrm>
              <a:off x="0" y="2259834"/>
              <a:ext cx="9856725" cy="751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>
                <a:defRPr sz="1800" b="0">
                  <a:solidFill>
                    <a:srgbClr val="929292"/>
                  </a:solidFill>
                </a:defRPr>
              </a:lvl1pPr>
            </a:lstStyle>
            <a:p>
              <a:r>
                <a:rPr dirty="0"/>
                <a:t>Milan </a:t>
              </a:r>
              <a:r>
                <a:rPr dirty="0" err="1"/>
                <a:t>Bajić</a:t>
              </a:r>
              <a:r>
                <a:rPr lang="hr-HR" dirty="0"/>
                <a:t> </a:t>
              </a:r>
              <a:r>
                <a:rPr lang="hr-HR" dirty="0" err="1"/>
                <a:t>Jr</a:t>
              </a:r>
              <a:r>
                <a:rPr lang="hr-HR" dirty="0"/>
                <a:t>.</a:t>
              </a:r>
              <a:endParaRPr dirty="0"/>
            </a:p>
          </p:txBody>
        </p: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Evaluation Dataset UXOTi_NP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Evaluation Dataset UXOTi_NPA </a:t>
            </a:r>
          </a:p>
        </p:txBody>
      </p:sp>
      <p:sp>
        <p:nvSpPr>
          <p:cNvPr id="135" name="NPA data collectio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NPA data collection</a:t>
            </a:r>
          </a:p>
          <a:p>
            <a:r>
              <a:rPr dirty="0"/>
              <a:t>808 annotated images</a:t>
            </a:r>
          </a:p>
          <a:p>
            <a:r>
              <a:rPr dirty="0"/>
              <a:t>1</a:t>
            </a:r>
            <a:r>
              <a:rPr lang="sl-SI" dirty="0"/>
              <a:t> to </a:t>
            </a:r>
            <a:r>
              <a:rPr dirty="0"/>
              <a:t>3 objects per image</a:t>
            </a:r>
          </a:p>
        </p:txBody>
      </p:sp>
      <p:pic>
        <p:nvPicPr>
          <p:cNvPr id="13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177" y="5269907"/>
            <a:ext cx="7420368" cy="49541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">
            <a:extLst>
              <a:ext uri="{FF2B5EF4-FFF2-40B4-BE49-F238E27FC236}">
                <a16:creationId xmlns:a16="http://schemas.microsoft.com/office/drawing/2014/main" id="{E173C644-CBDF-1053-2BB2-D08F089164CE}"/>
              </a:ext>
            </a:extLst>
          </p:cNvPr>
          <p:cNvGrpSpPr/>
          <p:nvPr/>
        </p:nvGrpSpPr>
        <p:grpSpPr>
          <a:xfrm>
            <a:off x="14337300" y="10782151"/>
            <a:ext cx="9856726" cy="3011111"/>
            <a:chOff x="0" y="0"/>
            <a:chExt cx="9856724" cy="3011109"/>
          </a:xfrm>
        </p:grpSpPr>
        <p:sp>
          <p:nvSpPr>
            <p:cNvPr id="6" name="Unexploded Ordnance Detection on UAV Thermal Images by using YOLOv7">
              <a:extLst>
                <a:ext uri="{FF2B5EF4-FFF2-40B4-BE49-F238E27FC236}">
                  <a16:creationId xmlns:a16="http://schemas.microsoft.com/office/drawing/2014/main" id="{8879DB5C-C6A1-5793-FAEC-259414A6CB1E}"/>
                </a:ext>
              </a:extLst>
            </p:cNvPr>
            <p:cNvSpPr txBox="1"/>
            <p:nvPr/>
          </p:nvSpPr>
          <p:spPr>
            <a:xfrm>
              <a:off x="0" y="0"/>
              <a:ext cx="9856725" cy="21997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normAutofit/>
            </a:bodyPr>
            <a:lstStyle>
              <a:lvl1pPr>
                <a:defRPr sz="2200" b="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 algn="ctr"/>
              <a:r>
                <a:rPr lang="en-GB" sz="2000" b="1" dirty="0"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YOLO – deep learning model for UXO detection in thermal video</a:t>
              </a:r>
              <a:endParaRPr lang="en-HR" sz="20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" name="Milan jr. Bajić, Božidar Potočnik">
              <a:extLst>
                <a:ext uri="{FF2B5EF4-FFF2-40B4-BE49-F238E27FC236}">
                  <a16:creationId xmlns:a16="http://schemas.microsoft.com/office/drawing/2014/main" id="{703D9685-69D4-21BF-7A1F-60D921EEBABA}"/>
                </a:ext>
              </a:extLst>
            </p:cNvPr>
            <p:cNvSpPr txBox="1"/>
            <p:nvPr/>
          </p:nvSpPr>
          <p:spPr>
            <a:xfrm>
              <a:off x="0" y="2259834"/>
              <a:ext cx="9856725" cy="751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>
                <a:defRPr sz="1800" b="0">
                  <a:solidFill>
                    <a:srgbClr val="929292"/>
                  </a:solidFill>
                </a:defRPr>
              </a:lvl1pPr>
            </a:lstStyle>
            <a:p>
              <a:r>
                <a:rPr dirty="0"/>
                <a:t>Milan </a:t>
              </a:r>
              <a:r>
                <a:rPr dirty="0" err="1"/>
                <a:t>Bajić</a:t>
              </a:r>
              <a:r>
                <a:rPr lang="hr-HR" dirty="0"/>
                <a:t> </a:t>
              </a:r>
              <a:r>
                <a:rPr lang="hr-HR" dirty="0" err="1"/>
                <a:t>Jr</a:t>
              </a:r>
              <a:r>
                <a:rPr lang="hr-HR" dirty="0"/>
                <a:t>.</a:t>
              </a:r>
              <a:endParaRPr dirty="0"/>
            </a:p>
          </p:txBody>
        </p:sp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11 classes…"/>
          <p:cNvSpPr txBox="1">
            <a:spLocks noGrp="1"/>
          </p:cNvSpPr>
          <p:nvPr>
            <p:ph type="body" idx="1"/>
          </p:nvPr>
        </p:nvSpPr>
        <p:spPr>
          <a:xfrm>
            <a:off x="1689099" y="-2463726"/>
            <a:ext cx="21005801" cy="10160001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11 classes</a:t>
            </a:r>
          </a:p>
          <a:p>
            <a:r>
              <a:rPr lang="en-GB" dirty="0"/>
              <a:t>79 to 161 occurrences/class in dataset</a:t>
            </a:r>
          </a:p>
          <a:p>
            <a:r>
              <a:rPr lang="en-GB" dirty="0"/>
              <a:t> Training: 640 images; Validation: 80 images; and Testing: 88 images</a:t>
            </a:r>
          </a:p>
        </p:txBody>
      </p:sp>
      <p:pic>
        <p:nvPicPr>
          <p:cNvPr id="142" name="Screenshot 2023-03-10 at 10.16.25.png" descr="Screenshot 2023-03-10 at 10.16.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476" y="5493284"/>
            <a:ext cx="13520458" cy="56076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">
            <a:extLst>
              <a:ext uri="{FF2B5EF4-FFF2-40B4-BE49-F238E27FC236}">
                <a16:creationId xmlns:a16="http://schemas.microsoft.com/office/drawing/2014/main" id="{7619901D-24C8-25A3-28A9-69A09A426280}"/>
              </a:ext>
            </a:extLst>
          </p:cNvPr>
          <p:cNvGrpSpPr/>
          <p:nvPr/>
        </p:nvGrpSpPr>
        <p:grpSpPr>
          <a:xfrm>
            <a:off x="14337300" y="10782151"/>
            <a:ext cx="9856726" cy="3011111"/>
            <a:chOff x="0" y="0"/>
            <a:chExt cx="9856724" cy="3011109"/>
          </a:xfrm>
        </p:grpSpPr>
        <p:sp>
          <p:nvSpPr>
            <p:cNvPr id="6" name="Unexploded Ordnance Detection on UAV Thermal Images by using YOLOv7">
              <a:extLst>
                <a:ext uri="{FF2B5EF4-FFF2-40B4-BE49-F238E27FC236}">
                  <a16:creationId xmlns:a16="http://schemas.microsoft.com/office/drawing/2014/main" id="{FC4C42E4-0A55-2787-7244-36CBCC830227}"/>
                </a:ext>
              </a:extLst>
            </p:cNvPr>
            <p:cNvSpPr txBox="1"/>
            <p:nvPr/>
          </p:nvSpPr>
          <p:spPr>
            <a:xfrm>
              <a:off x="0" y="0"/>
              <a:ext cx="9856725" cy="21997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normAutofit/>
            </a:bodyPr>
            <a:lstStyle>
              <a:lvl1pPr>
                <a:defRPr sz="2200" b="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 algn="ctr"/>
              <a:r>
                <a:rPr lang="en-GB" sz="2000" b="1" dirty="0"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YOLO – deep learning model for UXO detection in thermal video</a:t>
              </a:r>
              <a:endParaRPr lang="en-HR" sz="20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" name="Milan jr. Bajić, Božidar Potočnik">
              <a:extLst>
                <a:ext uri="{FF2B5EF4-FFF2-40B4-BE49-F238E27FC236}">
                  <a16:creationId xmlns:a16="http://schemas.microsoft.com/office/drawing/2014/main" id="{E612A7BF-1C08-B190-4543-98829D4E4AFB}"/>
                </a:ext>
              </a:extLst>
            </p:cNvPr>
            <p:cNvSpPr txBox="1"/>
            <p:nvPr/>
          </p:nvSpPr>
          <p:spPr>
            <a:xfrm>
              <a:off x="0" y="2259834"/>
              <a:ext cx="9856725" cy="751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>
                <a:defRPr sz="1800" b="0">
                  <a:solidFill>
                    <a:srgbClr val="929292"/>
                  </a:solidFill>
                </a:defRPr>
              </a:lvl1pPr>
            </a:lstStyle>
            <a:p>
              <a:r>
                <a:rPr dirty="0"/>
                <a:t>Milan </a:t>
              </a:r>
              <a:r>
                <a:rPr dirty="0" err="1"/>
                <a:t>Bajić</a:t>
              </a:r>
              <a:r>
                <a:rPr lang="hr-HR" dirty="0"/>
                <a:t> </a:t>
              </a:r>
              <a:r>
                <a:rPr lang="hr-HR" dirty="0" err="1"/>
                <a:t>Jr</a:t>
              </a:r>
              <a:r>
                <a:rPr lang="hr-HR" dirty="0"/>
                <a:t>.</a:t>
              </a:r>
              <a:endParaRPr dirty="0"/>
            </a:p>
          </p:txBody>
        </p:sp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YOLO Architectures"/>
          <p:cNvSpPr txBox="1">
            <a:spLocks noGrp="1"/>
          </p:cNvSpPr>
          <p:nvPr>
            <p:ph type="title"/>
          </p:nvPr>
        </p:nvSpPr>
        <p:spPr>
          <a:xfrm>
            <a:off x="1689100" y="1539918"/>
            <a:ext cx="21005800" cy="360358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YOLO Architectures</a:t>
            </a:r>
            <a:br>
              <a:rPr lang="hr-HR" dirty="0"/>
            </a:br>
            <a:br>
              <a:rPr lang="hr-HR" sz="8900" dirty="0"/>
            </a:br>
            <a:r>
              <a:rPr lang="en-GB" sz="6700" dirty="0"/>
              <a:t>Comparison of five mainstream YOLOv5 and two YOLOv7 models, trained and evaluated on the COCO dataset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ECC67A3-8A20-794F-EF5D-B7B0FFC951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305830"/>
              </p:ext>
            </p:extLst>
          </p:nvPr>
        </p:nvGraphicFramePr>
        <p:xfrm>
          <a:off x="4424125" y="6435936"/>
          <a:ext cx="15535750" cy="465379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755975">
                  <a:extLst>
                    <a:ext uri="{9D8B030D-6E8A-4147-A177-3AD203B41FA5}">
                      <a16:colId xmlns:a16="http://schemas.microsoft.com/office/drawing/2014/main" val="3323610828"/>
                    </a:ext>
                  </a:extLst>
                </a:gridCol>
                <a:gridCol w="4258401">
                  <a:extLst>
                    <a:ext uri="{9D8B030D-6E8A-4147-A177-3AD203B41FA5}">
                      <a16:colId xmlns:a16="http://schemas.microsoft.com/office/drawing/2014/main" val="1628778190"/>
                    </a:ext>
                  </a:extLst>
                </a:gridCol>
                <a:gridCol w="4260687">
                  <a:extLst>
                    <a:ext uri="{9D8B030D-6E8A-4147-A177-3AD203B41FA5}">
                      <a16:colId xmlns:a16="http://schemas.microsoft.com/office/drawing/2014/main" val="1706985632"/>
                    </a:ext>
                  </a:extLst>
                </a:gridCol>
                <a:gridCol w="4260687">
                  <a:extLst>
                    <a:ext uri="{9D8B030D-6E8A-4147-A177-3AD203B41FA5}">
                      <a16:colId xmlns:a16="http://schemas.microsoft.com/office/drawing/2014/main" val="1228102684"/>
                    </a:ext>
                  </a:extLst>
                </a:gridCol>
              </a:tblGrid>
              <a:tr h="1061144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GB" sz="3000" dirty="0">
                          <a:effectLst/>
                        </a:rPr>
                        <a:t>Model</a:t>
                      </a:r>
                      <a:endParaRPr lang="en-HR" sz="37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476" marR="2284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3000">
                          <a:effectLst/>
                        </a:rPr>
                        <a:t>mAP@0.5</a:t>
                      </a:r>
                      <a:endParaRPr lang="en-HR" sz="37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476" marR="2284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3000">
                          <a:effectLst/>
                        </a:rPr>
                        <a:t>mAP@0.5:0.95</a:t>
                      </a:r>
                      <a:endParaRPr lang="en-HR" sz="37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476" marR="2284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3000" dirty="0">
                          <a:effectLst/>
                        </a:rPr>
                        <a:t>Parameters (in Million)</a:t>
                      </a:r>
                      <a:endParaRPr lang="en-HR" sz="37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476" marR="228476" marT="0" marB="0" anchor="ctr"/>
                </a:tc>
                <a:extLst>
                  <a:ext uri="{0D108BD9-81ED-4DB2-BD59-A6C34878D82A}">
                    <a16:rowId xmlns:a16="http://schemas.microsoft.com/office/drawing/2014/main" val="3796076141"/>
                  </a:ext>
                </a:extLst>
              </a:tr>
              <a:tr h="51280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GB" sz="3000">
                          <a:effectLst/>
                        </a:rPr>
                        <a:t>YOLOv5n</a:t>
                      </a:r>
                      <a:endParaRPr lang="en-HR" sz="37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476" marR="2284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3000">
                          <a:effectLst/>
                        </a:rPr>
                        <a:t>45.7%</a:t>
                      </a:r>
                      <a:endParaRPr lang="en-HR" sz="37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476" marR="2284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3000">
                          <a:effectLst/>
                        </a:rPr>
                        <a:t>28.0%</a:t>
                      </a:r>
                      <a:endParaRPr lang="en-HR" sz="37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476" marR="2284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3000">
                          <a:effectLst/>
                        </a:rPr>
                        <a:t>1.9</a:t>
                      </a:r>
                      <a:endParaRPr lang="en-HR" sz="37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476" marR="228476" marT="0" marB="0" anchor="ctr"/>
                </a:tc>
                <a:extLst>
                  <a:ext uri="{0D108BD9-81ED-4DB2-BD59-A6C34878D82A}">
                    <a16:rowId xmlns:a16="http://schemas.microsoft.com/office/drawing/2014/main" val="3038453016"/>
                  </a:ext>
                </a:extLst>
              </a:tr>
              <a:tr h="51280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GB" sz="3000">
                          <a:effectLst/>
                        </a:rPr>
                        <a:t>YOLOv5s</a:t>
                      </a:r>
                      <a:endParaRPr lang="en-HR" sz="37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476" marR="2284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3000">
                          <a:effectLst/>
                        </a:rPr>
                        <a:t>56.8%</a:t>
                      </a:r>
                      <a:endParaRPr lang="en-HR" sz="37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476" marR="2284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3000">
                          <a:effectLst/>
                        </a:rPr>
                        <a:t>37.4%</a:t>
                      </a:r>
                      <a:endParaRPr lang="en-HR" sz="37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476" marR="2284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3000">
                          <a:effectLst/>
                        </a:rPr>
                        <a:t>7.2</a:t>
                      </a:r>
                      <a:endParaRPr lang="en-HR" sz="37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476" marR="228476" marT="0" marB="0" anchor="ctr"/>
                </a:tc>
                <a:extLst>
                  <a:ext uri="{0D108BD9-81ED-4DB2-BD59-A6C34878D82A}">
                    <a16:rowId xmlns:a16="http://schemas.microsoft.com/office/drawing/2014/main" val="2785281957"/>
                  </a:ext>
                </a:extLst>
              </a:tr>
              <a:tr h="51280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GB" sz="3000">
                          <a:effectLst/>
                        </a:rPr>
                        <a:t>YOLOv5m</a:t>
                      </a:r>
                      <a:endParaRPr lang="en-HR" sz="37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476" marR="2284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3000">
                          <a:effectLst/>
                        </a:rPr>
                        <a:t>64.1%</a:t>
                      </a:r>
                      <a:endParaRPr lang="en-HR" sz="37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476" marR="2284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3000">
                          <a:effectLst/>
                        </a:rPr>
                        <a:t>45.4%</a:t>
                      </a:r>
                      <a:endParaRPr lang="en-HR" sz="37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476" marR="2284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3000">
                          <a:effectLst/>
                        </a:rPr>
                        <a:t>21.2</a:t>
                      </a:r>
                      <a:endParaRPr lang="en-HR" sz="37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476" marR="228476" marT="0" marB="0" anchor="ctr"/>
                </a:tc>
                <a:extLst>
                  <a:ext uri="{0D108BD9-81ED-4DB2-BD59-A6C34878D82A}">
                    <a16:rowId xmlns:a16="http://schemas.microsoft.com/office/drawing/2014/main" val="3963302765"/>
                  </a:ext>
                </a:extLst>
              </a:tr>
              <a:tr h="51280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GB" sz="3000">
                          <a:effectLst/>
                        </a:rPr>
                        <a:t>YOLOv5l</a:t>
                      </a:r>
                      <a:endParaRPr lang="en-HR" sz="37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476" marR="2284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3000">
                          <a:effectLst/>
                        </a:rPr>
                        <a:t>67.3%</a:t>
                      </a:r>
                      <a:endParaRPr lang="en-HR" sz="37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476" marR="2284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3000">
                          <a:effectLst/>
                        </a:rPr>
                        <a:t>49.0%</a:t>
                      </a:r>
                      <a:endParaRPr lang="en-HR" sz="37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476" marR="2284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3000">
                          <a:effectLst/>
                        </a:rPr>
                        <a:t>46.5</a:t>
                      </a:r>
                      <a:endParaRPr lang="en-HR" sz="37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476" marR="228476" marT="0" marB="0" anchor="ctr"/>
                </a:tc>
                <a:extLst>
                  <a:ext uri="{0D108BD9-81ED-4DB2-BD59-A6C34878D82A}">
                    <a16:rowId xmlns:a16="http://schemas.microsoft.com/office/drawing/2014/main" val="1559584511"/>
                  </a:ext>
                </a:extLst>
              </a:tr>
              <a:tr h="51280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GB" sz="3000">
                          <a:effectLst/>
                        </a:rPr>
                        <a:t>YOLOv5x</a:t>
                      </a:r>
                      <a:endParaRPr lang="en-HR" sz="37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476" marR="2284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3000">
                          <a:effectLst/>
                        </a:rPr>
                        <a:t>68.9%</a:t>
                      </a:r>
                      <a:endParaRPr lang="en-HR" sz="37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476" marR="2284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3000">
                          <a:effectLst/>
                        </a:rPr>
                        <a:t>50.7%</a:t>
                      </a:r>
                      <a:endParaRPr lang="en-HR" sz="37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476" marR="2284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3000">
                          <a:effectLst/>
                        </a:rPr>
                        <a:t>86.7</a:t>
                      </a:r>
                      <a:endParaRPr lang="en-HR" sz="37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476" marR="228476" marT="0" marB="0" anchor="ctr"/>
                </a:tc>
                <a:extLst>
                  <a:ext uri="{0D108BD9-81ED-4DB2-BD59-A6C34878D82A}">
                    <a16:rowId xmlns:a16="http://schemas.microsoft.com/office/drawing/2014/main" val="1662987095"/>
                  </a:ext>
                </a:extLst>
              </a:tr>
              <a:tr h="38701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GB" sz="3000" dirty="0">
                          <a:effectLst/>
                        </a:rPr>
                        <a:t>YOLOv7 tiny</a:t>
                      </a:r>
                      <a:endParaRPr lang="en-HR" sz="37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476" marR="2284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3000">
                          <a:effectLst/>
                        </a:rPr>
                        <a:t>56.7%</a:t>
                      </a:r>
                      <a:endParaRPr lang="en-HR" sz="37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476" marR="2284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3000" dirty="0">
                          <a:effectLst/>
                        </a:rPr>
                        <a:t>N/A</a:t>
                      </a:r>
                      <a:endParaRPr lang="en-HR" sz="37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476" marR="2284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3000">
                          <a:effectLst/>
                        </a:rPr>
                        <a:t>6.2</a:t>
                      </a:r>
                      <a:endParaRPr lang="en-HR" sz="37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476" marR="228476" marT="0" marB="0" anchor="ctr"/>
                </a:tc>
                <a:extLst>
                  <a:ext uri="{0D108BD9-81ED-4DB2-BD59-A6C34878D82A}">
                    <a16:rowId xmlns:a16="http://schemas.microsoft.com/office/drawing/2014/main" val="3376799272"/>
                  </a:ext>
                </a:extLst>
              </a:tr>
              <a:tr h="51280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GB" sz="3000">
                          <a:effectLst/>
                        </a:rPr>
                        <a:t>YOLOv7</a:t>
                      </a:r>
                      <a:endParaRPr lang="en-HR" sz="37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476" marR="2284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3000" dirty="0">
                          <a:effectLst/>
                        </a:rPr>
                        <a:t>69.7%</a:t>
                      </a:r>
                      <a:endParaRPr lang="en-HR" sz="37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476" marR="2284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3000">
                          <a:effectLst/>
                        </a:rPr>
                        <a:t>N/A</a:t>
                      </a:r>
                      <a:endParaRPr lang="en-HR" sz="37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476" marR="2284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3000" dirty="0">
                          <a:effectLst/>
                        </a:rPr>
                        <a:t>36.9</a:t>
                      </a:r>
                      <a:endParaRPr lang="en-HR" sz="37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476" marR="228476" marT="0" marB="0" anchor="ctr"/>
                </a:tc>
                <a:extLst>
                  <a:ext uri="{0D108BD9-81ED-4DB2-BD59-A6C34878D82A}">
                    <a16:rowId xmlns:a16="http://schemas.microsoft.com/office/drawing/2014/main" val="1200104129"/>
                  </a:ext>
                </a:extLst>
              </a:tr>
            </a:tbl>
          </a:graphicData>
        </a:graphic>
      </p:graphicFrame>
      <p:grpSp>
        <p:nvGrpSpPr>
          <p:cNvPr id="6" name="Group">
            <a:extLst>
              <a:ext uri="{FF2B5EF4-FFF2-40B4-BE49-F238E27FC236}">
                <a16:creationId xmlns:a16="http://schemas.microsoft.com/office/drawing/2014/main" id="{0FDBE95A-CE3F-4D7E-94F2-A2E1265C21A9}"/>
              </a:ext>
            </a:extLst>
          </p:cNvPr>
          <p:cNvGrpSpPr/>
          <p:nvPr/>
        </p:nvGrpSpPr>
        <p:grpSpPr>
          <a:xfrm>
            <a:off x="14337300" y="10782151"/>
            <a:ext cx="9856726" cy="3011111"/>
            <a:chOff x="0" y="0"/>
            <a:chExt cx="9856724" cy="3011109"/>
          </a:xfrm>
        </p:grpSpPr>
        <p:sp>
          <p:nvSpPr>
            <p:cNvPr id="7" name="Unexploded Ordnance Detection on UAV Thermal Images by using YOLOv7">
              <a:extLst>
                <a:ext uri="{FF2B5EF4-FFF2-40B4-BE49-F238E27FC236}">
                  <a16:creationId xmlns:a16="http://schemas.microsoft.com/office/drawing/2014/main" id="{31BDA735-4815-67AA-49BE-0A2EFAD6D951}"/>
                </a:ext>
              </a:extLst>
            </p:cNvPr>
            <p:cNvSpPr txBox="1"/>
            <p:nvPr/>
          </p:nvSpPr>
          <p:spPr>
            <a:xfrm>
              <a:off x="0" y="0"/>
              <a:ext cx="9856725" cy="21997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normAutofit/>
            </a:bodyPr>
            <a:lstStyle>
              <a:lvl1pPr>
                <a:defRPr sz="2200" b="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 algn="ctr"/>
              <a:r>
                <a:rPr lang="en-GB" sz="2000" b="1" dirty="0"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YOLO – deep learning model for UXO detection in thermal video</a:t>
              </a:r>
              <a:endParaRPr lang="en-HR" sz="20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8" name="Milan jr. Bajić, Božidar Potočnik">
              <a:extLst>
                <a:ext uri="{FF2B5EF4-FFF2-40B4-BE49-F238E27FC236}">
                  <a16:creationId xmlns:a16="http://schemas.microsoft.com/office/drawing/2014/main" id="{EC594053-8154-1E00-23BF-0DB84CCA4680}"/>
                </a:ext>
              </a:extLst>
            </p:cNvPr>
            <p:cNvSpPr txBox="1"/>
            <p:nvPr/>
          </p:nvSpPr>
          <p:spPr>
            <a:xfrm>
              <a:off x="0" y="2259834"/>
              <a:ext cx="9856725" cy="751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>
                <a:defRPr sz="1800" b="0">
                  <a:solidFill>
                    <a:srgbClr val="929292"/>
                  </a:solidFill>
                </a:defRPr>
              </a:lvl1pPr>
            </a:lstStyle>
            <a:p>
              <a:r>
                <a:rPr dirty="0"/>
                <a:t>Milan </a:t>
              </a:r>
              <a:r>
                <a:rPr dirty="0" err="1"/>
                <a:t>Bajić</a:t>
              </a:r>
              <a:r>
                <a:rPr lang="hr-HR" dirty="0"/>
                <a:t> </a:t>
              </a:r>
              <a:r>
                <a:rPr lang="hr-HR" dirty="0" err="1"/>
                <a:t>Jr</a:t>
              </a:r>
              <a:r>
                <a:rPr lang="hr-HR" dirty="0"/>
                <a:t>.</a:t>
              </a:r>
              <a:endParaRPr dirty="0"/>
            </a:p>
          </p:txBody>
        </p:sp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2796C-90D3-0484-7A44-9C33DEC51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R" dirty="0"/>
              <a:t>EDGE computing devices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72444D-B180-1AA7-71AF-658D6DE47F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marR="0" indent="-9144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 typeface="+mj-lt"/>
              <a:buAutoNum type="arabicPeriod"/>
              <a:tabLst/>
            </a:pPr>
            <a:r>
              <a:rPr lang="en-GB" dirty="0"/>
              <a:t>Raspberry Pi</a:t>
            </a:r>
          </a:p>
          <a:p>
            <a:pPr marL="914400" marR="0" indent="-9144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 typeface="+mj-lt"/>
              <a:buAutoNum type="arabicPeriod"/>
              <a:tabLst/>
            </a:pPr>
            <a:r>
              <a:rPr lang="en-GB" dirty="0"/>
              <a:t>NVIDIA Jetson</a:t>
            </a:r>
            <a:endParaRPr lang="en-HR" dirty="0"/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9D820FEF-2C41-B8A9-C42A-4CB4AF856A56}"/>
              </a:ext>
            </a:extLst>
          </p:cNvPr>
          <p:cNvGrpSpPr/>
          <p:nvPr/>
        </p:nvGrpSpPr>
        <p:grpSpPr>
          <a:xfrm>
            <a:off x="14337300" y="10782151"/>
            <a:ext cx="9856726" cy="3011111"/>
            <a:chOff x="0" y="0"/>
            <a:chExt cx="9856724" cy="3011109"/>
          </a:xfrm>
        </p:grpSpPr>
        <p:sp>
          <p:nvSpPr>
            <p:cNvPr id="5" name="Unexploded Ordnance Detection on UAV Thermal Images by using YOLOv7">
              <a:extLst>
                <a:ext uri="{FF2B5EF4-FFF2-40B4-BE49-F238E27FC236}">
                  <a16:creationId xmlns:a16="http://schemas.microsoft.com/office/drawing/2014/main" id="{29751CAD-6541-9B5A-B61D-990E3FF9DADA}"/>
                </a:ext>
              </a:extLst>
            </p:cNvPr>
            <p:cNvSpPr txBox="1"/>
            <p:nvPr/>
          </p:nvSpPr>
          <p:spPr>
            <a:xfrm>
              <a:off x="0" y="0"/>
              <a:ext cx="9856725" cy="21997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normAutofit/>
            </a:bodyPr>
            <a:lstStyle>
              <a:lvl1pPr>
                <a:defRPr sz="2200" b="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 algn="ctr"/>
              <a:r>
                <a:rPr lang="en-GB" sz="2000" b="1" dirty="0"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YOLO – deep learning model for UXO detection in thermal video</a:t>
              </a:r>
              <a:endParaRPr lang="en-HR" sz="20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Milan jr. Bajić, Božidar Potočnik">
              <a:extLst>
                <a:ext uri="{FF2B5EF4-FFF2-40B4-BE49-F238E27FC236}">
                  <a16:creationId xmlns:a16="http://schemas.microsoft.com/office/drawing/2014/main" id="{772118A8-FADB-801F-C2D0-2E85D7E8DA53}"/>
                </a:ext>
              </a:extLst>
            </p:cNvPr>
            <p:cNvSpPr txBox="1"/>
            <p:nvPr/>
          </p:nvSpPr>
          <p:spPr>
            <a:xfrm>
              <a:off x="0" y="2259834"/>
              <a:ext cx="9856725" cy="751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>
                <a:defRPr sz="1800" b="0">
                  <a:solidFill>
                    <a:srgbClr val="929292"/>
                  </a:solidFill>
                </a:defRPr>
              </a:lvl1pPr>
            </a:lstStyle>
            <a:p>
              <a:r>
                <a:rPr dirty="0"/>
                <a:t>Milan </a:t>
              </a:r>
              <a:r>
                <a:rPr dirty="0" err="1"/>
                <a:t>Bajić</a:t>
              </a:r>
              <a:r>
                <a:rPr lang="hr-HR" dirty="0"/>
                <a:t> </a:t>
              </a:r>
              <a:r>
                <a:rPr lang="hr-HR" dirty="0" err="1"/>
                <a:t>Jr</a:t>
              </a:r>
              <a:r>
                <a:rPr lang="hr-HR" dirty="0"/>
                <a:t>.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53532358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4739D-DFC6-5DF2-54BD-B4D8F6D65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R" dirty="0"/>
              <a:t>Experiment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DDFC0-0393-4AF6-DC5D-088951192E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</a:pPr>
            <a:r>
              <a:rPr lang="en-HR" dirty="0"/>
              <a:t>5 models YOLOV5 (</a:t>
            </a:r>
            <a:r>
              <a:rPr lang="en-GB" sz="3200" dirty="0"/>
              <a:t>Bajić &amp; Potočnik, 2023, </a:t>
            </a:r>
            <a:r>
              <a:rPr lang="sl-SI" sz="3200" dirty="0"/>
              <a:t>‘</a:t>
            </a:r>
            <a:r>
              <a:rPr lang="en-GB" sz="3200" dirty="0"/>
              <a:t>UAV Thermal Imaging for Unexploded Ordnance Detection by Using Deep Learning</a:t>
            </a:r>
            <a:r>
              <a:rPr lang="sl-SI" sz="3200" dirty="0"/>
              <a:t>‘, </a:t>
            </a:r>
            <a:r>
              <a:rPr lang="sl-SI" sz="3200" dirty="0" err="1"/>
              <a:t>Remote</a:t>
            </a:r>
            <a:r>
              <a:rPr lang="sl-SI" sz="3200" dirty="0"/>
              <a:t> </a:t>
            </a:r>
            <a:r>
              <a:rPr lang="sl-SI" sz="3200" dirty="0" err="1"/>
              <a:t>sensing</a:t>
            </a:r>
            <a:r>
              <a:rPr lang="sl-SI" sz="3200" dirty="0"/>
              <a:t>, 15, 967.</a:t>
            </a:r>
            <a:r>
              <a:rPr lang="en-HR" dirty="0"/>
              <a:t>)</a:t>
            </a:r>
          </a:p>
          <a:p>
            <a: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</a:pPr>
            <a:r>
              <a:rPr lang="en-HR" dirty="0"/>
              <a:t>2 models YOLOv7 (</a:t>
            </a:r>
            <a:r>
              <a:rPr lang="en-GB" sz="320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Bajić</a:t>
            </a:r>
            <a:r>
              <a:rPr lang="en-GB" sz="32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jr., M.; </a:t>
            </a:r>
            <a:r>
              <a:rPr lang="en-GB" sz="320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Potočnik</a:t>
            </a:r>
            <a:r>
              <a:rPr lang="en-GB" sz="32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B. UNEXPLODED ORDNANCE DETECTION ON UAV THERMAL IMAGES BY USING YOLOV7. In Proceedings of the ROSUS </a:t>
            </a:r>
            <a:r>
              <a:rPr lang="en-GB" sz="320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Univerza</a:t>
            </a:r>
            <a:r>
              <a:rPr lang="en-GB" sz="32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v </a:t>
            </a:r>
            <a:r>
              <a:rPr lang="en-GB" sz="320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Mariboru</a:t>
            </a:r>
            <a:r>
              <a:rPr lang="en-GB" sz="32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GB" sz="320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Univerzitetna</a:t>
            </a:r>
            <a:r>
              <a:rPr lang="en-GB" sz="32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320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založba</a:t>
            </a:r>
            <a:r>
              <a:rPr lang="en-GB" sz="32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March 16 2023.</a:t>
            </a:r>
            <a:r>
              <a:rPr lang="en-HR" sz="3200" dirty="0"/>
              <a:t> </a:t>
            </a:r>
            <a:r>
              <a:rPr lang="en-HR" dirty="0"/>
              <a:t>)</a:t>
            </a:r>
            <a:endParaRPr lang="en-HR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</a:pPr>
            <a:r>
              <a:rPr lang="en-HR" dirty="0"/>
              <a:t>Google Colab Tesla T4 GPU</a:t>
            </a:r>
          </a:p>
          <a:p>
            <a: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</a:pPr>
            <a:r>
              <a:rPr lang="hr-HR" dirty="0" err="1"/>
              <a:t>Detection</a:t>
            </a:r>
            <a:r>
              <a:rPr lang="hr-HR" dirty="0"/>
              <a:t> time on video (</a:t>
            </a:r>
            <a:r>
              <a:rPr lang="hr-HR" dirty="0" err="1"/>
              <a:t>inference</a:t>
            </a:r>
            <a:r>
              <a:rPr lang="hr-HR" dirty="0"/>
              <a:t>)</a:t>
            </a:r>
            <a:endParaRPr lang="en-HR" dirty="0"/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DC9B3CA0-5DC7-D575-2194-3C27E48E3B05}"/>
              </a:ext>
            </a:extLst>
          </p:cNvPr>
          <p:cNvGrpSpPr/>
          <p:nvPr/>
        </p:nvGrpSpPr>
        <p:grpSpPr>
          <a:xfrm>
            <a:off x="14337300" y="10782151"/>
            <a:ext cx="9856726" cy="3011111"/>
            <a:chOff x="0" y="0"/>
            <a:chExt cx="9856724" cy="3011109"/>
          </a:xfrm>
        </p:grpSpPr>
        <p:sp>
          <p:nvSpPr>
            <p:cNvPr id="5" name="Unexploded Ordnance Detection on UAV Thermal Images by using YOLOv7">
              <a:extLst>
                <a:ext uri="{FF2B5EF4-FFF2-40B4-BE49-F238E27FC236}">
                  <a16:creationId xmlns:a16="http://schemas.microsoft.com/office/drawing/2014/main" id="{8566A405-056D-0B49-DB8C-2F235CA1BF1E}"/>
                </a:ext>
              </a:extLst>
            </p:cNvPr>
            <p:cNvSpPr txBox="1"/>
            <p:nvPr/>
          </p:nvSpPr>
          <p:spPr>
            <a:xfrm>
              <a:off x="0" y="0"/>
              <a:ext cx="9856725" cy="21997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normAutofit/>
            </a:bodyPr>
            <a:lstStyle>
              <a:lvl1pPr>
                <a:defRPr sz="2200" b="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 algn="ctr"/>
              <a:r>
                <a:rPr lang="en-GB" sz="2000" b="1" dirty="0"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YOLO – deep learning model for UXO detection in thermal video</a:t>
              </a:r>
              <a:endParaRPr lang="en-HR" sz="20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Milan jr. Bajić, Božidar Potočnik">
              <a:extLst>
                <a:ext uri="{FF2B5EF4-FFF2-40B4-BE49-F238E27FC236}">
                  <a16:creationId xmlns:a16="http://schemas.microsoft.com/office/drawing/2014/main" id="{057A824B-53D1-054C-1B56-DF7A03BAB614}"/>
                </a:ext>
              </a:extLst>
            </p:cNvPr>
            <p:cNvSpPr txBox="1"/>
            <p:nvPr/>
          </p:nvSpPr>
          <p:spPr>
            <a:xfrm>
              <a:off x="0" y="2259834"/>
              <a:ext cx="9856725" cy="751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>
                <a:defRPr sz="1800" b="0">
                  <a:solidFill>
                    <a:srgbClr val="929292"/>
                  </a:solidFill>
                </a:defRPr>
              </a:lvl1pPr>
            </a:lstStyle>
            <a:p>
              <a:r>
                <a:rPr dirty="0"/>
                <a:t>Milan </a:t>
              </a:r>
              <a:r>
                <a:rPr dirty="0" err="1"/>
                <a:t>Bajić</a:t>
              </a:r>
              <a:r>
                <a:rPr lang="hr-HR" dirty="0"/>
                <a:t> </a:t>
              </a:r>
              <a:r>
                <a:rPr lang="hr-HR" dirty="0" err="1"/>
                <a:t>Jr</a:t>
              </a:r>
              <a:r>
                <a:rPr lang="hr-HR" dirty="0"/>
                <a:t>.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7666471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5088</TotalTime>
  <Words>935</Words>
  <Application>Microsoft Macintosh PowerPoint</Application>
  <PresentationFormat>Custom</PresentationFormat>
  <Paragraphs>248</Paragraphs>
  <Slides>19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Garamond</vt:lpstr>
      <vt:lpstr>Helvetica Neue</vt:lpstr>
      <vt:lpstr>Helvetica Neue Light</vt:lpstr>
      <vt:lpstr>Helvetica Neue Medium</vt:lpstr>
      <vt:lpstr>White</vt:lpstr>
      <vt:lpstr>YOLO – deep learning model for UXO detection in thermal video</vt:lpstr>
      <vt:lpstr>Overview</vt:lpstr>
      <vt:lpstr>HV/HCR/HCR CTRO</vt:lpstr>
      <vt:lpstr>Introduction</vt:lpstr>
      <vt:lpstr>Evaluation Dataset UXOTi_NPA </vt:lpstr>
      <vt:lpstr>PowerPoint Presentation</vt:lpstr>
      <vt:lpstr>YOLO Architectures  Comparison of five mainstream YOLOv5 and two YOLOv7 models, trained and evaluated on the COCO dataset</vt:lpstr>
      <vt:lpstr>EDGE computing devices</vt:lpstr>
      <vt:lpstr>Experiment</vt:lpstr>
      <vt:lpstr>Results – Inference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 and conclusion</vt:lpstr>
      <vt:lpstr>Thank you for your attention,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Unexploded Ordnance Detection on UAV Thermal Images by using YOLOv7 </dc:title>
  <cp:lastModifiedBy>Milan Bajić</cp:lastModifiedBy>
  <cp:revision>30</cp:revision>
  <dcterms:modified xsi:type="dcterms:W3CDTF">2023-10-12T04:05:41Z</dcterms:modified>
</cp:coreProperties>
</file>