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  <p:sldMasterId id="2147483705" r:id="rId6"/>
  </p:sldMasterIdLst>
  <p:notesMasterIdLst>
    <p:notesMasterId r:id="rId21"/>
  </p:notesMasterIdLst>
  <p:sldIdLst>
    <p:sldId id="816" r:id="rId7"/>
    <p:sldId id="590" r:id="rId8"/>
    <p:sldId id="1417" r:id="rId9"/>
    <p:sldId id="1416" r:id="rId10"/>
    <p:sldId id="681" r:id="rId11"/>
    <p:sldId id="1408" r:id="rId12"/>
    <p:sldId id="1409" r:id="rId13"/>
    <p:sldId id="661" r:id="rId14"/>
    <p:sldId id="1413" r:id="rId15"/>
    <p:sldId id="1321" r:id="rId16"/>
    <p:sldId id="261" r:id="rId17"/>
    <p:sldId id="684" r:id="rId18"/>
    <p:sldId id="649" r:id="rId19"/>
    <p:sldId id="565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89ABDB-6FC6-1359-6B0F-52137B0B440A}" v="303" dt="2023-09-14T15:42:50.493"/>
    <p1510:client id="{3BA038A3-BF71-00F2-3892-952C93E60F8B}" v="310" dt="2023-09-14T15:19:58.180"/>
    <p1510:client id="{5A74DF70-CFF8-C7B5-5EF3-3ABC87FFA26F}" v="74" dt="2023-09-14T15:46:14.4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77" autoAdjust="0"/>
    <p:restoredTop sz="94660"/>
  </p:normalViewPr>
  <p:slideViewPr>
    <p:cSldViewPr snapToGrid="0">
      <p:cViewPr varScale="1">
        <p:scale>
          <a:sx n="163" d="100"/>
          <a:sy n="163" d="100"/>
        </p:scale>
        <p:origin x="18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4" d="100"/>
          <a:sy n="64" d="100"/>
        </p:scale>
        <p:origin x="3192" y="10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885E25-5E6F-45B8-8C21-5E48DD881041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9C1585-8AF6-4419-B12D-1B83FEFCE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415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969592" y="8829037"/>
            <a:ext cx="3039219" cy="46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50" tIns="46574" rIns="93150" bIns="46574" anchor="b"/>
          <a:lstStyle/>
          <a:p>
            <a:pPr algn="r" defTabSz="930081"/>
            <a:fld id="{E6A9E20C-6FC3-469F-9385-E546DADA3AA4}" type="slidenum">
              <a:rPr lang="en-US" sz="1200"/>
              <a:pPr algn="r" defTabSz="930081"/>
              <a:t>2</a:t>
            </a:fld>
            <a:endParaRPr lang="en-US" sz="1200" dirty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1425" y="338138"/>
            <a:ext cx="4656138" cy="3492500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359" y="3903260"/>
            <a:ext cx="5607684" cy="5158664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379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969592" y="8829037"/>
            <a:ext cx="3039219" cy="46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50" tIns="46574" rIns="93150" bIns="46574" anchor="b"/>
          <a:lstStyle/>
          <a:p>
            <a:pPr algn="r" defTabSz="930081"/>
            <a:fld id="{E6A9E20C-6FC3-469F-9385-E546DADA3AA4}" type="slidenum">
              <a:rPr lang="en-US" sz="1200"/>
              <a:pPr algn="r" defTabSz="930081"/>
              <a:t>12</a:t>
            </a:fld>
            <a:endParaRPr lang="en-US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1425" y="338138"/>
            <a:ext cx="4656138" cy="3492500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359" y="3903260"/>
            <a:ext cx="5607684" cy="5158664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0995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969592" y="8829037"/>
            <a:ext cx="3039219" cy="46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50" tIns="46574" rIns="93150" bIns="46574" anchor="b"/>
          <a:lstStyle/>
          <a:p>
            <a:pPr algn="r" defTabSz="930081"/>
            <a:fld id="{E6A9E20C-6FC3-469F-9385-E546DADA3AA4}" type="slidenum">
              <a:rPr lang="en-US" sz="1200"/>
              <a:pPr algn="r" defTabSz="930081"/>
              <a:t>13</a:t>
            </a:fld>
            <a:endParaRPr lang="en-US" sz="1200" dirty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1425" y="338138"/>
            <a:ext cx="4656138" cy="3492500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359" y="3903260"/>
            <a:ext cx="5607684" cy="5158664"/>
          </a:xfrm>
          <a:noFill/>
          <a:ln/>
        </p:spPr>
        <p:txBody>
          <a:bodyPr/>
          <a:lstStyle/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274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3C043A-411B-4D62-9026-72835C36CF7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695325"/>
            <a:ext cx="4652962" cy="3489325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9" y="4416426"/>
            <a:ext cx="5140325" cy="4184650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40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D8B99D-00E8-1541-BE04-F0148888E3EE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8190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969592" y="8829037"/>
            <a:ext cx="3039219" cy="46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50" tIns="46574" rIns="93150" bIns="46574" anchor="b"/>
          <a:lstStyle/>
          <a:p>
            <a:pPr algn="r" defTabSz="930081"/>
            <a:fld id="{E6A9E20C-6FC3-469F-9385-E546DADA3AA4}" type="slidenum">
              <a:rPr lang="en-US" sz="1200"/>
              <a:pPr algn="r" defTabSz="930081"/>
              <a:t>5</a:t>
            </a:fld>
            <a:endParaRPr lang="en-US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1425" y="338138"/>
            <a:ext cx="4656138" cy="3492500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359" y="3903260"/>
            <a:ext cx="5607684" cy="5158664"/>
          </a:xfrm>
          <a:noFill/>
          <a:ln/>
        </p:spPr>
        <p:txBody>
          <a:bodyPr/>
          <a:lstStyle/>
          <a:p>
            <a:pPr marL="171450" indent="-171450" eaLnBrk="1" hangingPunct="1">
              <a:buFont typeface="Arial" panose="020B0604020202020204" pitchFamily="34" charset="0"/>
              <a:buChar char="•"/>
            </a:pPr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995567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0303FA-F41D-41D4-A786-E844D8756E6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209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0303FA-F41D-41D4-A786-E844D8756E6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324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969592" y="8829037"/>
            <a:ext cx="3039219" cy="46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50" tIns="46574" rIns="93150" bIns="46574" anchor="b"/>
          <a:lstStyle/>
          <a:p>
            <a:pPr algn="r" defTabSz="930081"/>
            <a:fld id="{E6A9E20C-6FC3-469F-9385-E546DADA3AA4}" type="slidenum">
              <a:rPr lang="en-US" sz="1200"/>
              <a:pPr algn="r" defTabSz="930081"/>
              <a:t>8</a:t>
            </a:fld>
            <a:endParaRPr lang="en-US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1425" y="338138"/>
            <a:ext cx="4656138" cy="3492500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359" y="3903260"/>
            <a:ext cx="5607684" cy="5158664"/>
          </a:xfrm>
          <a:noFill/>
          <a:ln/>
        </p:spPr>
        <p:txBody>
          <a:bodyPr/>
          <a:lstStyle/>
          <a:p>
            <a:pPr marL="171450" indent="-171450" eaLnBrk="1" hangingPunct="1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6190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9863" indent="-169863" defTabSz="457200">
              <a:spcBef>
                <a:spcPts val="1200"/>
              </a:spcBef>
              <a:buClr>
                <a:srgbClr val="00000C"/>
              </a:buClr>
              <a:buFont typeface="Wingdings" panose="05000000000000000000" pitchFamily="2" charset="2"/>
              <a:buChar char="§"/>
              <a:defRPr/>
            </a:pPr>
            <a:r>
              <a:rPr lang="en-US" sz="1200" b="1" i="1" kern="0" dirty="0">
                <a:solidFill>
                  <a:srgbClr val="005288"/>
                </a:solidFill>
                <a:latin typeface="Calibri" panose="020F0502020204030204"/>
                <a:ea typeface="+mn-ea"/>
              </a:rPr>
              <a:t>Nashville encapsulates difficulties </a:t>
            </a:r>
            <a:r>
              <a:rPr lang="en-US" sz="1200" kern="0" dirty="0">
                <a:solidFill>
                  <a:srgbClr val="00000C"/>
                </a:solidFill>
                <a:latin typeface="Calibri" panose="020F0502020204030204"/>
                <a:ea typeface="+mn-ea"/>
              </a:rPr>
              <a:t>of securing explosive precursors, disrupting plots “left of boom”, responding to sophisticated IEDs, and protecting critical infrastructure  </a:t>
            </a:r>
          </a:p>
          <a:p>
            <a:pPr marL="169863" marR="0" lvl="0" indent="-169863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C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lang="en-US" sz="1200" kern="0" dirty="0">
              <a:solidFill>
                <a:srgbClr val="00000C"/>
              </a:solidFill>
              <a:latin typeface="Calibri" panose="020F0502020204030204"/>
              <a:ea typeface="+mn-ea"/>
            </a:endParaRPr>
          </a:p>
          <a:p>
            <a:pPr marL="169863" marR="0" lvl="0" indent="-169863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C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200" kern="0" dirty="0">
                <a:solidFill>
                  <a:srgbClr val="00000C"/>
                </a:solidFill>
                <a:latin typeface="Calibri" panose="020F0502020204030204"/>
                <a:ea typeface="+mn-ea"/>
              </a:rPr>
              <a:t>A </a:t>
            </a:r>
            <a:r>
              <a:rPr lang="en-US" sz="1200" b="1" i="1" kern="0" dirty="0">
                <a:solidFill>
                  <a:srgbClr val="005288"/>
                </a:solidFill>
                <a:latin typeface="Calibri" panose="020F0502020204030204"/>
                <a:ea typeface="+mn-ea"/>
              </a:rPr>
              <a:t>robust counter-IED program is essential  </a:t>
            </a:r>
            <a:r>
              <a:rPr lang="en-US" sz="1200" kern="0" dirty="0">
                <a:solidFill>
                  <a:srgbClr val="00000C"/>
                </a:solidFill>
                <a:latin typeface="Calibri" panose="020F0502020204030204"/>
                <a:ea typeface="+mn-ea"/>
              </a:rPr>
              <a:t>to national preparedness</a:t>
            </a:r>
          </a:p>
          <a:p>
            <a:pPr marL="169863" marR="0" lvl="0" indent="-169863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C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lang="en-US" sz="1200" b="1" i="1" kern="0" dirty="0">
              <a:solidFill>
                <a:srgbClr val="005288"/>
              </a:solidFill>
              <a:latin typeface="Calibri" panose="020F0502020204030204"/>
              <a:ea typeface="+mn-ea"/>
            </a:endParaRPr>
          </a:p>
          <a:p>
            <a:pPr marL="169863" marR="0" lvl="0" indent="-169863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C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200" b="1" i="1" kern="0" dirty="0">
                <a:solidFill>
                  <a:srgbClr val="005288"/>
                </a:solidFill>
                <a:latin typeface="Calibri" panose="020F0502020204030204"/>
                <a:ea typeface="+mn-ea"/>
              </a:rPr>
              <a:t>State and local communities are on the front lines</a:t>
            </a:r>
            <a:r>
              <a:rPr lang="en-US" sz="1200" kern="0" dirty="0">
                <a:solidFill>
                  <a:srgbClr val="00000C"/>
                </a:solidFill>
                <a:latin typeface="Calibri" panose="020F0502020204030204"/>
                <a:ea typeface="+mn-ea"/>
              </a:rPr>
              <a:t>, but </a:t>
            </a:r>
            <a:r>
              <a:rPr lang="en-US" sz="1200" b="1" i="1" kern="0" dirty="0">
                <a:solidFill>
                  <a:srgbClr val="005288"/>
                </a:solidFill>
                <a:latin typeface="Calibri" panose="020F0502020204030204"/>
                <a:ea typeface="+mn-ea"/>
              </a:rPr>
              <a:t>face challenges </a:t>
            </a:r>
            <a:r>
              <a:rPr lang="en-US" sz="1200" kern="0" dirty="0">
                <a:solidFill>
                  <a:srgbClr val="00000C"/>
                </a:solidFill>
                <a:latin typeface="Calibri" panose="020F0502020204030204"/>
                <a:ea typeface="+mn-ea"/>
              </a:rPr>
              <a:t>building and sustaining needed capabilities</a:t>
            </a:r>
          </a:p>
          <a:p>
            <a:pPr marL="169863" indent="-169863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000C"/>
              </a:buClr>
              <a:buFont typeface="Wingdings" panose="05000000000000000000" pitchFamily="2" charset="2"/>
              <a:buChar char="§"/>
              <a:defRPr/>
            </a:pPr>
            <a:endParaRPr lang="en-US" sz="1200" kern="0" dirty="0">
              <a:solidFill>
                <a:srgbClr val="00000C"/>
              </a:solidFill>
              <a:latin typeface="Calibri" panose="020F0502020204030204"/>
              <a:ea typeface="+mn-ea"/>
            </a:endParaRPr>
          </a:p>
          <a:p>
            <a:pPr marL="169863" indent="-169863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000C"/>
              </a:buClr>
              <a:buFont typeface="Wingdings" panose="05000000000000000000" pitchFamily="2" charset="2"/>
              <a:buChar char="§"/>
              <a:defRPr/>
            </a:pPr>
            <a:r>
              <a:rPr lang="en-US" sz="1200" kern="0" dirty="0">
                <a:solidFill>
                  <a:srgbClr val="00000C"/>
                </a:solidFill>
                <a:latin typeface="Calibri" panose="020F0502020204030204"/>
                <a:ea typeface="+mn-ea"/>
              </a:rPr>
              <a:t>Jurisdictions frequent report in the their annual FEMA risk assessments </a:t>
            </a:r>
            <a:r>
              <a:rPr lang="en-US" sz="1200" b="1" i="1" kern="0" dirty="0">
                <a:solidFill>
                  <a:srgbClr val="005288"/>
                </a:solidFill>
                <a:latin typeface="Calibri" panose="020F0502020204030204"/>
                <a:ea typeface="+mn-ea"/>
              </a:rPr>
              <a:t>explosive devices are among the most challenging </a:t>
            </a:r>
            <a:r>
              <a:rPr lang="en-US" sz="1200" i="1" kern="0" dirty="0">
                <a:solidFill>
                  <a:srgbClr val="00000C"/>
                </a:solidFill>
                <a:latin typeface="Calibri" panose="020F0502020204030204"/>
                <a:ea typeface="+mn-ea"/>
              </a:rPr>
              <a:t>threats to their capabilities</a:t>
            </a:r>
            <a:r>
              <a:rPr lang="en-US" sz="1200" kern="0" dirty="0">
                <a:solidFill>
                  <a:srgbClr val="00000C"/>
                </a:solidFill>
                <a:latin typeface="Calibri" panose="020F0502020204030204"/>
                <a:ea typeface="+mn-ea"/>
              </a:rPr>
              <a:t>.</a:t>
            </a:r>
          </a:p>
          <a:p>
            <a:pPr marL="285750" indent="-285750">
              <a:spcAft>
                <a:spcPts val="600"/>
              </a:spcAft>
              <a:buFont typeface="Wingdings,Sans-Serif" panose="05000000000000000000" pitchFamily="2" charset="2"/>
              <a:buChar char="§"/>
            </a:pPr>
            <a:r>
              <a:rPr lang="en-US" kern="0" dirty="0"/>
              <a:t>Critical Infrastructure Remains Vulnerable to the Highest-Risk IED Tactics</a:t>
            </a:r>
            <a:endParaRPr lang="en-US" kern="0" dirty="0">
              <a:cs typeface="Calibri"/>
            </a:endParaRPr>
          </a:p>
          <a:p>
            <a:pPr marL="285750" indent="-285750">
              <a:spcAft>
                <a:spcPts val="600"/>
              </a:spcAft>
              <a:buFont typeface="Wingdings,Sans-Serif" panose="05000000000000000000" pitchFamily="2" charset="2"/>
              <a:buChar char="§"/>
            </a:pPr>
            <a:r>
              <a:rPr lang="en-US" kern="0" dirty="0"/>
              <a:t>Gaps Persist in the Identification and Investigation of Bombing-related Incidents</a:t>
            </a:r>
            <a:endParaRPr lang="en-US" kern="0" dirty="0">
              <a:cs typeface="Calibri"/>
            </a:endParaRPr>
          </a:p>
          <a:p>
            <a:pPr marL="285750" indent="-285750">
              <a:spcAft>
                <a:spcPts val="600"/>
              </a:spcAft>
              <a:buFont typeface="Wingdings,Sans-Serif" panose="05000000000000000000" pitchFamily="2" charset="2"/>
              <a:buChar char="§"/>
            </a:pPr>
            <a:r>
              <a:rPr lang="en-US" kern="0" dirty="0"/>
              <a:t>Explosive Precursor Chemical (EPCs) and Bomb-making Materials Remain Readily Accessible</a:t>
            </a:r>
            <a:endParaRPr lang="en-US" kern="0" dirty="0">
              <a:cs typeface="Calibri"/>
            </a:endParaRPr>
          </a:p>
          <a:p>
            <a:pPr marL="285750" indent="-285750">
              <a:spcAft>
                <a:spcPts val="600"/>
              </a:spcAft>
              <a:buFont typeface="Wingdings,Sans-Serif" panose="05000000000000000000" pitchFamily="2" charset="2"/>
              <a:buChar char="§"/>
            </a:pPr>
            <a:r>
              <a:rPr lang="en-US" kern="0" dirty="0"/>
              <a:t>Vehicle-borne IED Defeat Challenges Persist</a:t>
            </a:r>
            <a:endParaRPr lang="en-US" kern="0" dirty="0">
              <a:cs typeface="Calibri"/>
            </a:endParaRPr>
          </a:p>
          <a:p>
            <a:pPr marL="285750" indent="-285750">
              <a:spcAft>
                <a:spcPts val="600"/>
              </a:spcAft>
              <a:buFont typeface="Wingdings,Sans-Serif" panose="05000000000000000000" pitchFamily="2" charset="2"/>
              <a:buChar char="§"/>
            </a:pPr>
            <a:r>
              <a:rPr lang="en-US" kern="0" dirty="0"/>
              <a:t>Post-blast Crisis Management Demonstrated Challenges for Public Messaging and Protective Measures</a:t>
            </a:r>
            <a:endParaRPr lang="en-US" kern="0" dirty="0">
              <a:cs typeface="Calibri"/>
            </a:endParaRPr>
          </a:p>
          <a:p>
            <a:pPr marL="169545" indent="-169545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en-US" kern="0" dirty="0">
              <a:solidFill>
                <a:srgbClr val="00000C"/>
              </a:solidFill>
              <a:cs typeface="Calibri" panose="020F0502020204030204"/>
            </a:endParaRPr>
          </a:p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C1306B-BB29-4B5C-AECD-220B08277D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28228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969592" y="8829037"/>
            <a:ext cx="3039219" cy="46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50" tIns="46574" rIns="93150" bIns="46574" anchor="b"/>
          <a:lstStyle/>
          <a:p>
            <a:pPr algn="r" defTabSz="930081"/>
            <a:fld id="{E6A9E20C-6FC3-469F-9385-E546DADA3AA4}" type="slidenum">
              <a:rPr lang="en-US" sz="1200"/>
              <a:pPr algn="r" defTabSz="930081"/>
              <a:t>10</a:t>
            </a:fld>
            <a:endParaRPr lang="en-US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1425" y="338138"/>
            <a:ext cx="4656138" cy="3492500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359" y="3903260"/>
            <a:ext cx="5607684" cy="5158664"/>
          </a:xfrm>
          <a:noFill/>
          <a:ln/>
        </p:spPr>
        <p:txBody>
          <a:bodyPr/>
          <a:lstStyle/>
          <a:p>
            <a:pPr marL="171450" indent="-171450" eaLnBrk="1" hangingPunct="1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2434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800" lvl="1" indent="-171450">
              <a:buFont typeface="Arial,Sans-Serif"/>
              <a:buChar char="–"/>
            </a:pP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1306B-BB29-4B5C-AECD-220B08277D5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81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mailto:jpo@fbi.gov" TargetMode="External"/><Relationship Id="rId1" Type="http://schemas.openxmlformats.org/officeDocument/2006/relationships/slideMaster" Target="../slideMasters/slideMaster3.xml"/><Relationship Id="rId6" Type="http://schemas.openxmlformats.org/officeDocument/2006/relationships/hyperlink" Target="mailto:Andrew.Seiffert@cisa.dhs.gov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9409C-7CA4-4206-9D3C-4DD569E69D06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UNCLASSIFIED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19B5-E372-48B7-BC82-B74EED2AA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47536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9409C-7CA4-4206-9D3C-4DD569E69D06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UNCLASSIFIED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19B5-E372-48B7-BC82-B74EED2AA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39361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9409C-7CA4-4206-9D3C-4DD569E69D06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UNCLASSIFIED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19B5-E372-48B7-BC82-B74EED2AA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79199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9144000" cy="5413248"/>
          </a:xfrm>
          <a:prstGeom prst="rect">
            <a:avLst/>
          </a:prstGeom>
          <a:solidFill>
            <a:srgbClr val="005288"/>
          </a:solidFill>
          <a:ln w="9525" cap="flat" cmpd="sng" algn="ctr">
            <a:solidFill>
              <a:srgbClr val="00528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58419E-C4EB-154B-9036-452743E8669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07375" y="6167438"/>
            <a:ext cx="533400" cy="277812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rgbClr val="5A5B5D"/>
                </a:solidFill>
              </a:defRPr>
            </a:lvl1pPr>
          </a:lstStyle>
          <a:p>
            <a:pPr>
              <a:defRPr/>
            </a:pPr>
            <a:fld id="{76EDE78B-C9CA-4BE5-9B91-4316D0CAE45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84146"/>
            <a:ext cx="9144000" cy="3583054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 rot="16200000">
            <a:off x="3532055" y="-3073461"/>
            <a:ext cx="2182760" cy="9246870"/>
          </a:xfrm>
          <a:prstGeom prst="rect">
            <a:avLst/>
          </a:prstGeom>
          <a:noFill/>
        </p:spPr>
        <p:txBody>
          <a:bodyPr wrap="square" rtlCol="0">
            <a:prstTxWarp prst="textCircle">
              <a:avLst>
                <a:gd name="adj" fmla="val 18704312"/>
              </a:avLst>
            </a:prstTxWarp>
            <a:spAutoFit/>
          </a:bodyPr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+mn-lt"/>
              </a:rPr>
              <a:t>OFFICE FOR BOMBING PREVENTION (OBP)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1104900" y="4279090"/>
            <a:ext cx="6934200" cy="6873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 b="1" u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Presentation Title Here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1104900" y="4932883"/>
            <a:ext cx="6934200" cy="50219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 b="0" u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Presentation Subtitle Here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419100" y="5867400"/>
            <a:ext cx="1714500" cy="741363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225" y="5638800"/>
            <a:ext cx="2538413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402424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2"/>
          <p:cNvCxnSpPr>
            <a:cxnSpLocks noChangeShapeType="1"/>
          </p:cNvCxnSpPr>
          <p:nvPr userDrawn="1"/>
        </p:nvCxnSpPr>
        <p:spPr bwMode="auto">
          <a:xfrm>
            <a:off x="8207375" y="6040438"/>
            <a:ext cx="0" cy="533400"/>
          </a:xfrm>
          <a:prstGeom prst="line">
            <a:avLst/>
          </a:prstGeom>
          <a:noFill/>
          <a:ln w="12700" algn="ctr">
            <a:solidFill>
              <a:srgbClr val="5A5B5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Rectangle 2">
            <a:extLst>
              <a:ext uri="{FF2B5EF4-FFF2-40B4-BE49-F238E27FC236}">
                <a16:creationId xmlns:a16="http://schemas.microsoft.com/office/drawing/2014/main" id="{36500F3C-14CC-0546-841D-06717C88AF2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5288"/>
          </a:solidFill>
        </p:spPr>
        <p:txBody>
          <a:bodyPr lIns="457200" tIns="274320" bIns="91440"/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905A54B-C589-C14D-8655-4E2FBB7F6D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815" y="1750219"/>
            <a:ext cx="8321670" cy="3810000"/>
          </a:xfrm>
          <a:prstGeom prst="rect">
            <a:avLst/>
          </a:prstGeom>
        </p:spPr>
        <p:txBody>
          <a:bodyPr/>
          <a:lstStyle>
            <a:lvl1pPr>
              <a:buClr>
                <a:srgbClr val="5A5B5D"/>
              </a:buClr>
              <a:defRPr sz="1600">
                <a:solidFill>
                  <a:srgbClr val="5A5B5D"/>
                </a:solidFill>
              </a:defRPr>
            </a:lvl1pPr>
            <a:lvl2pPr marL="571500" indent="-223838">
              <a:buClr>
                <a:srgbClr val="5A5B5D"/>
              </a:buClr>
              <a:buFont typeface="Courier New" panose="02070309020205020404" pitchFamily="49" charset="0"/>
              <a:buChar char="o"/>
              <a:defRPr sz="1400">
                <a:solidFill>
                  <a:srgbClr val="5A5B5D"/>
                </a:solidFill>
              </a:defRPr>
            </a:lvl2pPr>
            <a:lvl3pPr>
              <a:buClr>
                <a:srgbClr val="5A5B5D"/>
              </a:buClr>
              <a:defRPr sz="1200">
                <a:solidFill>
                  <a:srgbClr val="5A5B5D"/>
                </a:solidFill>
              </a:defRPr>
            </a:lvl3pPr>
            <a:lvl4pPr marL="1258888" indent="-231775">
              <a:buClr>
                <a:srgbClr val="5A5B5D"/>
              </a:buClr>
              <a:buFont typeface="Courier New" panose="02070309020205020404" pitchFamily="49" charset="0"/>
              <a:buChar char="o"/>
              <a:defRPr sz="1100">
                <a:solidFill>
                  <a:srgbClr val="5A5B5D"/>
                </a:solidFill>
              </a:defRPr>
            </a:lvl4pPr>
            <a:lvl5pPr>
              <a:buClr>
                <a:srgbClr val="5A5B5D"/>
              </a:buClr>
              <a:defRPr sz="1100">
                <a:solidFill>
                  <a:srgbClr val="5A5B5D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0513A849-1D36-A14B-8FD1-EEE17766551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200" b="1">
                <a:solidFill>
                  <a:srgbClr val="5A5B5D"/>
                </a:solidFill>
              </a:defRPr>
            </a:lvl1pPr>
          </a:lstStyle>
          <a:p>
            <a:pPr>
              <a:defRPr/>
            </a:pPr>
            <a:fld id="{3EA8C02C-D895-4FD7-9968-BBB32117BAA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04814" y="1142999"/>
            <a:ext cx="8335961" cy="6072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aseline="0">
                <a:solidFill>
                  <a:srgbClr val="005288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Click to edit strapline</a:t>
            </a:r>
          </a:p>
        </p:txBody>
      </p:sp>
    </p:spTree>
    <p:extLst>
      <p:ext uri="{BB962C8B-B14F-4D97-AF65-F5344CB8AC3E}">
        <p14:creationId xmlns:p14="http://schemas.microsoft.com/office/powerpoint/2010/main" val="137184480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2"/>
          <p:cNvCxnSpPr>
            <a:cxnSpLocks noChangeShapeType="1"/>
          </p:cNvCxnSpPr>
          <p:nvPr userDrawn="1"/>
        </p:nvCxnSpPr>
        <p:spPr bwMode="auto">
          <a:xfrm>
            <a:off x="8207375" y="6040438"/>
            <a:ext cx="0" cy="533400"/>
          </a:xfrm>
          <a:prstGeom prst="line">
            <a:avLst/>
          </a:prstGeom>
          <a:noFill/>
          <a:ln w="12700" algn="ctr">
            <a:solidFill>
              <a:srgbClr val="5A5B5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Rectangle 2">
            <a:extLst>
              <a:ext uri="{FF2B5EF4-FFF2-40B4-BE49-F238E27FC236}">
                <a16:creationId xmlns:a16="http://schemas.microsoft.com/office/drawing/2014/main" id="{36500F3C-14CC-0546-841D-06717C88AF2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5288"/>
          </a:solidFill>
        </p:spPr>
        <p:txBody>
          <a:bodyPr lIns="457200" tIns="274320" bIns="91440"/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5AF859E0-034B-F149-A7B0-B900137F5EC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200" b="1">
                <a:solidFill>
                  <a:srgbClr val="5A5B5D"/>
                </a:solidFill>
              </a:defRPr>
            </a:lvl1pPr>
          </a:lstStyle>
          <a:p>
            <a:pPr>
              <a:defRPr/>
            </a:pPr>
            <a:fld id="{E99D75CC-DB2F-428D-9830-92E2FDAEAE9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04814" y="1142999"/>
            <a:ext cx="8335961" cy="6072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aseline="0">
                <a:solidFill>
                  <a:srgbClr val="005288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Click to edit strapline</a:t>
            </a:r>
          </a:p>
        </p:txBody>
      </p:sp>
    </p:spTree>
    <p:extLst>
      <p:ext uri="{BB962C8B-B14F-4D97-AF65-F5344CB8AC3E}">
        <p14:creationId xmlns:p14="http://schemas.microsoft.com/office/powerpoint/2010/main" val="75216533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2"/>
          <p:cNvCxnSpPr>
            <a:cxnSpLocks noChangeShapeType="1"/>
          </p:cNvCxnSpPr>
          <p:nvPr userDrawn="1"/>
        </p:nvCxnSpPr>
        <p:spPr bwMode="auto">
          <a:xfrm>
            <a:off x="8207375" y="6040438"/>
            <a:ext cx="0" cy="533400"/>
          </a:xfrm>
          <a:prstGeom prst="line">
            <a:avLst/>
          </a:prstGeom>
          <a:noFill/>
          <a:ln w="12700" algn="ctr">
            <a:solidFill>
              <a:srgbClr val="5A5B5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Rectangle 2">
            <a:extLst>
              <a:ext uri="{FF2B5EF4-FFF2-40B4-BE49-F238E27FC236}">
                <a16:creationId xmlns:a16="http://schemas.microsoft.com/office/drawing/2014/main" id="{36500F3C-14CC-0546-841D-06717C88AF2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</p:spPr>
        <p:txBody>
          <a:bodyPr lIns="457200" tIns="274320" bIns="91440"/>
          <a:lstStyle>
            <a:lvl1pPr>
              <a:defRPr sz="4000" b="1">
                <a:solidFill>
                  <a:srgbClr val="00528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8F56DE63-7869-8945-BFF4-D68EAB16049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200" b="1">
                <a:solidFill>
                  <a:srgbClr val="5A5B5D"/>
                </a:solidFill>
              </a:defRPr>
            </a:lvl1pPr>
          </a:lstStyle>
          <a:p>
            <a:pPr>
              <a:defRPr/>
            </a:pPr>
            <a:fld id="{81FAD12D-CBBD-486F-B028-1298A16E615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905A54B-C589-C14D-8655-4E2FBB7F6D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815" y="1750219"/>
            <a:ext cx="8321670" cy="3810000"/>
          </a:xfrm>
          <a:prstGeom prst="rect">
            <a:avLst/>
          </a:prstGeom>
        </p:spPr>
        <p:txBody>
          <a:bodyPr/>
          <a:lstStyle>
            <a:lvl1pPr>
              <a:buClr>
                <a:srgbClr val="5A5B5D"/>
              </a:buClr>
              <a:defRPr sz="1600">
                <a:solidFill>
                  <a:srgbClr val="5A5B5D"/>
                </a:solidFill>
              </a:defRPr>
            </a:lvl1pPr>
            <a:lvl2pPr marL="571500" indent="-223838">
              <a:buClr>
                <a:srgbClr val="5A5B5D"/>
              </a:buClr>
              <a:buFont typeface="Courier New" panose="02070309020205020404" pitchFamily="49" charset="0"/>
              <a:buChar char="o"/>
              <a:defRPr sz="1400">
                <a:solidFill>
                  <a:srgbClr val="5A5B5D"/>
                </a:solidFill>
              </a:defRPr>
            </a:lvl2pPr>
            <a:lvl3pPr>
              <a:buClr>
                <a:srgbClr val="5A5B5D"/>
              </a:buClr>
              <a:defRPr sz="1200">
                <a:solidFill>
                  <a:srgbClr val="5A5B5D"/>
                </a:solidFill>
              </a:defRPr>
            </a:lvl3pPr>
            <a:lvl4pPr marL="1258888" indent="-231775">
              <a:buClr>
                <a:srgbClr val="5A5B5D"/>
              </a:buClr>
              <a:buFont typeface="Courier New" panose="02070309020205020404" pitchFamily="49" charset="0"/>
              <a:buChar char="o"/>
              <a:defRPr sz="1100">
                <a:solidFill>
                  <a:srgbClr val="5A5B5D"/>
                </a:solidFill>
              </a:defRPr>
            </a:lvl4pPr>
            <a:lvl5pPr>
              <a:buClr>
                <a:srgbClr val="5A5B5D"/>
              </a:buClr>
              <a:defRPr sz="1100">
                <a:solidFill>
                  <a:srgbClr val="5A5B5D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04814" y="1142999"/>
            <a:ext cx="8335961" cy="6072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aseline="0">
                <a:solidFill>
                  <a:srgbClr val="005288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Click to edit strapline</a:t>
            </a:r>
          </a:p>
        </p:txBody>
      </p:sp>
    </p:spTree>
    <p:extLst>
      <p:ext uri="{BB962C8B-B14F-4D97-AF65-F5344CB8AC3E}">
        <p14:creationId xmlns:p14="http://schemas.microsoft.com/office/powerpoint/2010/main" val="329678930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2"/>
          <p:cNvCxnSpPr>
            <a:cxnSpLocks noChangeShapeType="1"/>
          </p:cNvCxnSpPr>
          <p:nvPr userDrawn="1"/>
        </p:nvCxnSpPr>
        <p:spPr bwMode="auto">
          <a:xfrm>
            <a:off x="8207375" y="6040438"/>
            <a:ext cx="0" cy="533400"/>
          </a:xfrm>
          <a:prstGeom prst="line">
            <a:avLst/>
          </a:prstGeom>
          <a:noFill/>
          <a:ln w="12700" algn="ctr">
            <a:solidFill>
              <a:srgbClr val="5A5B5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Rectangle 2">
            <a:extLst>
              <a:ext uri="{FF2B5EF4-FFF2-40B4-BE49-F238E27FC236}">
                <a16:creationId xmlns:a16="http://schemas.microsoft.com/office/drawing/2014/main" id="{36500F3C-14CC-0546-841D-06717C88AF2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</p:spPr>
        <p:txBody>
          <a:bodyPr lIns="457200" tIns="274320" bIns="91440"/>
          <a:lstStyle>
            <a:lvl1pPr>
              <a:defRPr sz="4000" b="1">
                <a:solidFill>
                  <a:srgbClr val="00528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AE80CF8-9870-454F-B813-A5F294ACA70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200" b="1">
                <a:solidFill>
                  <a:srgbClr val="5A5B5D"/>
                </a:solidFill>
              </a:defRPr>
            </a:lvl1pPr>
          </a:lstStyle>
          <a:p>
            <a:pPr>
              <a:defRPr/>
            </a:pPr>
            <a:fld id="{23B0A4F6-3F67-4098-BDB6-437476162DA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04814" y="1142999"/>
            <a:ext cx="8335961" cy="6072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aseline="0">
                <a:solidFill>
                  <a:srgbClr val="005288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Click to edit strapline</a:t>
            </a:r>
          </a:p>
        </p:txBody>
      </p:sp>
    </p:spTree>
    <p:extLst>
      <p:ext uri="{BB962C8B-B14F-4D97-AF65-F5344CB8AC3E}">
        <p14:creationId xmlns:p14="http://schemas.microsoft.com/office/powerpoint/2010/main" val="3279822144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C2756D-591B-4363-AA58-B065C5FF531B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34854040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C2756D-591B-4363-AA58-B065C5FF531B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0" y="2286000"/>
            <a:ext cx="9144000" cy="1828800"/>
          </a:xfrm>
          <a:prstGeom prst="rect">
            <a:avLst/>
          </a:prstGeom>
          <a:solidFill>
            <a:srgbClr val="005288"/>
          </a:solidFill>
          <a:ln w="9525" cap="flat" cmpd="sng" algn="ctr">
            <a:solidFill>
              <a:srgbClr val="00528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2743200"/>
            <a:ext cx="7772400" cy="914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 baseline="0"/>
            </a:lvl1pPr>
            <a:lvl5pPr>
              <a:defRPr/>
            </a:lvl5pPr>
          </a:lstStyle>
          <a:p>
            <a:pPr lvl="0"/>
            <a:r>
              <a:rPr lang="en-US" dirty="0"/>
              <a:t>Section Heading Here</a:t>
            </a:r>
          </a:p>
        </p:txBody>
      </p:sp>
    </p:spTree>
    <p:extLst>
      <p:ext uri="{BB962C8B-B14F-4D97-AF65-F5344CB8AC3E}">
        <p14:creationId xmlns:p14="http://schemas.microsoft.com/office/powerpoint/2010/main" val="176032124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C2756D-591B-4363-AA58-B065C5FF531B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8D1B8A-5357-8E42-9421-997A6B9DDD5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4592638" cy="6858000"/>
          </a:xfrm>
          <a:prstGeom prst="rect">
            <a:avLst/>
          </a:prstGeom>
          <a:solidFill>
            <a:srgbClr val="005288"/>
          </a:solidFill>
          <a:ln w="9525" algn="ctr">
            <a:noFill/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dirty="0"/>
          </a:p>
        </p:txBody>
      </p:sp>
      <p:pic>
        <p:nvPicPr>
          <p:cNvPr id="5" name="Picture 6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275" y="2724150"/>
            <a:ext cx="3494088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6324600" y="3870756"/>
            <a:ext cx="2416175" cy="929844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600" b="1" baseline="0">
                <a:solidFill>
                  <a:srgbClr val="5A5B5D"/>
                </a:solidFill>
              </a:defRPr>
            </a:lvl1pPr>
            <a:lvl2pPr marL="347662" indent="0">
              <a:buNone/>
              <a:defRPr/>
            </a:lvl2pPr>
            <a:lvl3pPr marL="687388" indent="0">
              <a:buNone/>
              <a:defRPr/>
            </a:lvl3pPr>
            <a:lvl4pPr marL="1027113" indent="0">
              <a:buNone/>
              <a:defRPr/>
            </a:lvl4pPr>
            <a:lvl5pPr marL="1376363" indent="0">
              <a:buNone/>
              <a:defRPr/>
            </a:lvl5pPr>
          </a:lstStyle>
          <a:p>
            <a:pPr lvl="0"/>
            <a:r>
              <a:rPr lang="en-US" b="1" dirty="0"/>
              <a:t>Name:/Email:/Phone:</a:t>
            </a:r>
            <a:endParaRPr lang="en-US" b="0" dirty="0"/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6B7A28B4-52F9-BE4C-86A9-439930A7467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350313" y="2382838"/>
            <a:ext cx="2390462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sz="1800" dirty="0">
                <a:solidFill>
                  <a:srgbClr val="5A5B5D"/>
                </a:solidFill>
                <a:latin typeface="+mn-lt"/>
              </a:rPr>
              <a:t>For more information:</a:t>
            </a:r>
          </a:p>
          <a:p>
            <a:pPr algn="r">
              <a:lnSpc>
                <a:spcPts val="2400"/>
              </a:lnSpc>
              <a:defRPr/>
            </a:pPr>
            <a:r>
              <a:rPr lang="en-US" altLang="en-US" sz="1600" b="1" dirty="0">
                <a:solidFill>
                  <a:srgbClr val="5A5B5D"/>
                </a:solidFill>
                <a:latin typeface="+mn-lt"/>
              </a:rPr>
              <a:t>www.dhs.gov/obp</a:t>
            </a:r>
          </a:p>
          <a:p>
            <a:pPr algn="r">
              <a:defRPr/>
            </a:pPr>
            <a:endParaRPr lang="en-US" altLang="en-US" sz="1800" dirty="0">
              <a:solidFill>
                <a:srgbClr val="5A5B5D"/>
              </a:solidFill>
              <a:latin typeface="+mn-lt"/>
            </a:endParaRPr>
          </a:p>
          <a:p>
            <a:pPr algn="r">
              <a:defRPr/>
            </a:pPr>
            <a:endParaRPr lang="en-US" altLang="en-US" sz="1800" dirty="0">
              <a:solidFill>
                <a:srgbClr val="5A5B5D"/>
              </a:solidFill>
              <a:latin typeface="+mn-lt"/>
            </a:endParaRPr>
          </a:p>
          <a:p>
            <a:pPr algn="r">
              <a:defRPr/>
            </a:pPr>
            <a:r>
              <a:rPr lang="en-US" altLang="en-US" sz="1800" dirty="0">
                <a:solidFill>
                  <a:srgbClr val="5A5B5D"/>
                </a:solidFill>
                <a:latin typeface="+mn-lt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53235288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9409C-7CA4-4206-9D3C-4DD569E69D06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UNCLASSIFIED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19B5-E372-48B7-BC82-B74EED2AA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413240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97200"/>
            <a:ext cx="7772400" cy="558800"/>
          </a:xfrm>
        </p:spPr>
        <p:txBody>
          <a:bodyPr anchor="b">
            <a:normAutofit/>
          </a:bodyPr>
          <a:lstStyle>
            <a:lvl1pPr algn="ctr"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128655"/>
            <a:ext cx="6858000" cy="1129144"/>
          </a:xfrm>
        </p:spPr>
        <p:txBody>
          <a:bodyPr>
            <a:normAutofit/>
          </a:bodyPr>
          <a:lstStyle>
            <a:lvl1pPr marL="0" indent="0" algn="ctr">
              <a:buNone/>
              <a:defRPr sz="28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UNCLASSIFIED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C36BD-7903-48B6-8E87-2E55AE4063D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B5E4154-3275-4824-AE35-10AFEEAF52EF}"/>
              </a:ext>
            </a:extLst>
          </p:cNvPr>
          <p:cNvCxnSpPr/>
          <p:nvPr userDrawn="1"/>
        </p:nvCxnSpPr>
        <p:spPr>
          <a:xfrm>
            <a:off x="5943600" y="2819400"/>
            <a:ext cx="3200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B03599C-C34E-4927-BBA9-56502B299120}"/>
              </a:ext>
            </a:extLst>
          </p:cNvPr>
          <p:cNvCxnSpPr/>
          <p:nvPr userDrawn="1"/>
        </p:nvCxnSpPr>
        <p:spPr>
          <a:xfrm>
            <a:off x="0" y="3733800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CAB7D9E-20B6-46CF-8E18-49A143ABDB6B}"/>
              </a:ext>
            </a:extLst>
          </p:cNvPr>
          <p:cNvCxnSpPr/>
          <p:nvPr userDrawn="1"/>
        </p:nvCxnSpPr>
        <p:spPr>
          <a:xfrm>
            <a:off x="0" y="2819400"/>
            <a:ext cx="3200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1" descr="Revised JPO Logo, 11-26-12.jpg">
            <a:extLst>
              <a:ext uri="{FF2B5EF4-FFF2-40B4-BE49-F238E27FC236}">
                <a16:creationId xmlns:a16="http://schemas.microsoft.com/office/drawing/2014/main" id="{AEB865CD-0054-4A78-A923-C5D797CBBA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400" y="152400"/>
            <a:ext cx="273843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DC45121-BF13-490A-97B7-FDA593237624}"/>
              </a:ext>
            </a:extLst>
          </p:cNvPr>
          <p:cNvSpPr/>
          <p:nvPr userDrawn="1"/>
        </p:nvSpPr>
        <p:spPr>
          <a:xfrm>
            <a:off x="0" y="5805088"/>
            <a:ext cx="1288473" cy="10529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119526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655" y="855807"/>
            <a:ext cx="8506691" cy="5018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UNCLASSIFIED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C36BD-7903-48B6-8E87-2E55AE4063D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bk object 17">
            <a:extLst>
              <a:ext uri="{FF2B5EF4-FFF2-40B4-BE49-F238E27FC236}">
                <a16:creationId xmlns:a16="http://schemas.microsoft.com/office/drawing/2014/main" id="{CC082E60-813E-4198-A68A-2423F7924E86}"/>
              </a:ext>
            </a:extLst>
          </p:cNvPr>
          <p:cNvSpPr/>
          <p:nvPr userDrawn="1"/>
        </p:nvSpPr>
        <p:spPr>
          <a:xfrm>
            <a:off x="0" y="0"/>
            <a:ext cx="9144000" cy="504825"/>
          </a:xfrm>
          <a:custGeom>
            <a:avLst/>
            <a:gdLst/>
            <a:ahLst/>
            <a:cxnLst/>
            <a:rect l="l" t="t" r="r" b="b"/>
            <a:pathLst>
              <a:path w="9144000" h="504825">
                <a:moveTo>
                  <a:pt x="0" y="504444"/>
                </a:moveTo>
                <a:lnTo>
                  <a:pt x="9144000" y="504444"/>
                </a:lnTo>
                <a:lnTo>
                  <a:pt x="9144000" y="0"/>
                </a:lnTo>
                <a:lnTo>
                  <a:pt x="0" y="0"/>
                </a:lnTo>
                <a:lnTo>
                  <a:pt x="0" y="5044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04825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97554397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UNCLASSIFIED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C36BD-7903-48B6-8E87-2E55AE4063D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bk object 17">
            <a:extLst>
              <a:ext uri="{FF2B5EF4-FFF2-40B4-BE49-F238E27FC236}">
                <a16:creationId xmlns:a16="http://schemas.microsoft.com/office/drawing/2014/main" id="{A07F9F40-2524-4034-B696-E675D110AC9D}"/>
              </a:ext>
            </a:extLst>
          </p:cNvPr>
          <p:cNvSpPr/>
          <p:nvPr userDrawn="1"/>
        </p:nvSpPr>
        <p:spPr>
          <a:xfrm>
            <a:off x="0" y="0"/>
            <a:ext cx="9144000" cy="504825"/>
          </a:xfrm>
          <a:custGeom>
            <a:avLst/>
            <a:gdLst/>
            <a:ahLst/>
            <a:cxnLst/>
            <a:rect l="l" t="t" r="r" b="b"/>
            <a:pathLst>
              <a:path w="9144000" h="504825">
                <a:moveTo>
                  <a:pt x="0" y="504444"/>
                </a:moveTo>
                <a:lnTo>
                  <a:pt x="9144000" y="504444"/>
                </a:lnTo>
                <a:lnTo>
                  <a:pt x="9144000" y="0"/>
                </a:lnTo>
                <a:lnTo>
                  <a:pt x="0" y="0"/>
                </a:lnTo>
                <a:lnTo>
                  <a:pt x="0" y="5044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9143999" cy="504825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6151062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UNCLASSIFIED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C36BD-7903-48B6-8E87-2E55AE4063D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bk object 17">
            <a:extLst>
              <a:ext uri="{FF2B5EF4-FFF2-40B4-BE49-F238E27FC236}">
                <a16:creationId xmlns:a16="http://schemas.microsoft.com/office/drawing/2014/main" id="{FDFC300A-F384-4E70-A666-1FCBFAE340F3}"/>
              </a:ext>
            </a:extLst>
          </p:cNvPr>
          <p:cNvSpPr/>
          <p:nvPr userDrawn="1"/>
        </p:nvSpPr>
        <p:spPr>
          <a:xfrm>
            <a:off x="0" y="0"/>
            <a:ext cx="9144000" cy="504825"/>
          </a:xfrm>
          <a:custGeom>
            <a:avLst/>
            <a:gdLst/>
            <a:ahLst/>
            <a:cxnLst/>
            <a:rect l="l" t="t" r="r" b="b"/>
            <a:pathLst>
              <a:path w="9144000" h="504825">
                <a:moveTo>
                  <a:pt x="0" y="504444"/>
                </a:moveTo>
                <a:lnTo>
                  <a:pt x="9144000" y="504444"/>
                </a:lnTo>
                <a:lnTo>
                  <a:pt x="9144000" y="0"/>
                </a:lnTo>
                <a:lnTo>
                  <a:pt x="0" y="0"/>
                </a:lnTo>
                <a:lnTo>
                  <a:pt x="0" y="5044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04825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9919752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UNCLASSIFIED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C36BD-7903-48B6-8E87-2E55AE4063D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bk object 17">
            <a:extLst>
              <a:ext uri="{FF2B5EF4-FFF2-40B4-BE49-F238E27FC236}">
                <a16:creationId xmlns:a16="http://schemas.microsoft.com/office/drawing/2014/main" id="{27AA8419-C1D4-4922-9760-6294CF8A5E37}"/>
              </a:ext>
            </a:extLst>
          </p:cNvPr>
          <p:cNvSpPr/>
          <p:nvPr userDrawn="1"/>
        </p:nvSpPr>
        <p:spPr>
          <a:xfrm>
            <a:off x="0" y="0"/>
            <a:ext cx="9144000" cy="504825"/>
          </a:xfrm>
          <a:custGeom>
            <a:avLst/>
            <a:gdLst/>
            <a:ahLst/>
            <a:cxnLst/>
            <a:rect l="l" t="t" r="r" b="b"/>
            <a:pathLst>
              <a:path w="9144000" h="504825">
                <a:moveTo>
                  <a:pt x="0" y="504444"/>
                </a:moveTo>
                <a:lnTo>
                  <a:pt x="9144000" y="504444"/>
                </a:lnTo>
                <a:lnTo>
                  <a:pt x="9144000" y="0"/>
                </a:lnTo>
                <a:lnTo>
                  <a:pt x="0" y="0"/>
                </a:lnTo>
                <a:lnTo>
                  <a:pt x="0" y="5044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04825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17178839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UNCLASSIFIED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C36BD-7903-48B6-8E87-2E55AE406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572509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112BA0-5C58-463B-A639-85C4854E20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9C36BD-7903-48B6-8E87-2E55AE4063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D64695-EA37-4998-9311-506C20EF076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75164" y="2234617"/>
            <a:ext cx="6574970" cy="67710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8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Joint Program Office for Countering IEDs</a:t>
            </a:r>
          </a:p>
          <a:p>
            <a:pPr algn="ctr"/>
            <a:r>
              <a:rPr lang="en-US" sz="2000" u="sng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jpo@fbi.gov</a:t>
            </a:r>
            <a:r>
              <a:rPr lang="en-US" sz="2000" u="sng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579A6B-8603-4434-B4C4-E7D660494D93}"/>
              </a:ext>
            </a:extLst>
          </p:cNvPr>
          <p:cNvSpPr/>
          <p:nvPr userDrawn="1"/>
        </p:nvSpPr>
        <p:spPr>
          <a:xfrm>
            <a:off x="0" y="678823"/>
            <a:ext cx="9144000" cy="102071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00EA85-585A-4CCF-A9CE-A54F6A7AEC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9774" y="168209"/>
            <a:ext cx="2004452" cy="200846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38298E7-4F57-4414-9A47-517C4F496CAF}"/>
              </a:ext>
            </a:extLst>
          </p:cNvPr>
          <p:cNvSpPr/>
          <p:nvPr userDrawn="1"/>
        </p:nvSpPr>
        <p:spPr>
          <a:xfrm>
            <a:off x="0" y="5805088"/>
            <a:ext cx="1288473" cy="10529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8B01E23F-F6FE-4F0F-BF29-719FCE06AFD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29" y="3169690"/>
            <a:ext cx="1559143" cy="1559143"/>
          </a:xfrm>
          <a:prstGeom prst="rect">
            <a:avLst/>
          </a:prstGeom>
        </p:spPr>
      </p:pic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5B6429FC-E953-4BF6-8525-E6E49D0C52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29" y="4872450"/>
            <a:ext cx="1559144" cy="160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B08088A-92A8-4F5F-A987-C70CFCC7CC5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669772" y="3278575"/>
            <a:ext cx="7808907" cy="1154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2300" b="0" u="non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Andrew Seiffert, Senior Counselor</a:t>
            </a:r>
          </a:p>
          <a:p>
            <a:pPr algn="l"/>
            <a:r>
              <a:rPr lang="en-US" sz="2300" b="0" u="non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Cybersecurity and Infrastructure Security Agency (CISA)</a:t>
            </a:r>
          </a:p>
          <a:p>
            <a:pPr marL="0" algn="l" defTabSz="457200" rtl="0" eaLnBrk="1" latinLnBrk="0" hangingPunct="1"/>
            <a:r>
              <a:rPr lang="en-US" sz="2300" u="sng" kern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6"/>
              </a:rPr>
              <a:t>Andrew.Seiffert@cisa.dhs.gov</a:t>
            </a:r>
            <a:r>
              <a:rPr lang="en-US" sz="2300" u="sng" kern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38EDA8A-653B-4C20-99B7-EFFC5DC9A8A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692098" y="5045127"/>
            <a:ext cx="6574970" cy="1154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2300" b="0" u="non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Kirk Yeager, Chief Explosives Scientist</a:t>
            </a:r>
          </a:p>
          <a:p>
            <a:pPr algn="l"/>
            <a:r>
              <a:rPr lang="en-US" sz="2300" b="0" u="non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FBI Laboratory, Explosives Unit</a:t>
            </a:r>
          </a:p>
          <a:p>
            <a:pPr algn="l"/>
            <a:r>
              <a:rPr lang="en-US" sz="2300" u="sng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jpo@fbi.gov</a:t>
            </a:r>
            <a:r>
              <a:rPr lang="en-US" sz="2300" u="sng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3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83429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9409C-7CA4-4206-9D3C-4DD569E69D06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UNCLASSIFIED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19B5-E372-48B7-BC82-B74EED2AA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89448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9409C-7CA4-4206-9D3C-4DD569E69D06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UNCLASSIFIED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19B5-E372-48B7-BC82-B74EED2AA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6117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9409C-7CA4-4206-9D3C-4DD569E69D06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UNCLASSIFIED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19B5-E372-48B7-BC82-B74EED2AA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04906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9409C-7CA4-4206-9D3C-4DD569E69D06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UNCLASSIFIED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19B5-E372-48B7-BC82-B74EED2AA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45028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9409C-7CA4-4206-9D3C-4DD569E69D06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UNCLASSIFIED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19B5-E372-48B7-BC82-B74EED2AA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84333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9409C-7CA4-4206-9D3C-4DD569E69D06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UNCLASSIFIED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19B5-E372-48B7-BC82-B74EED2AA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295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9409C-7CA4-4206-9D3C-4DD569E69D06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UNCLASSIFIED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19B5-E372-48B7-BC82-B74EED2AA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65263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9409C-7CA4-4206-9D3C-4DD569E69D06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UNCLASSIFIED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319B5-E372-48B7-BC82-B74EED2AA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842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6"/>
          <p:cNvPicPr>
            <a:picLocks noChangeAspect="1" noChangeArrowheads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" y="5867401"/>
            <a:ext cx="1714500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6">
            <a:extLst>
              <a:ext uri="{FF2B5EF4-FFF2-40B4-BE49-F238E27FC236}">
                <a16:creationId xmlns:a16="http://schemas.microsoft.com/office/drawing/2014/main" id="{2F8DA6E7-7A90-7F43-90A3-828D9A6D0BE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8207375" y="6167438"/>
            <a:ext cx="5334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r">
              <a:defRPr sz="1200" b="1">
                <a:solidFill>
                  <a:srgbClr val="5A5B5D"/>
                </a:solidFill>
              </a:defRPr>
            </a:lvl1pPr>
          </a:lstStyle>
          <a:p>
            <a:pPr>
              <a:defRPr/>
            </a:pPr>
            <a:fld id="{B9C2756D-591B-4363-AA58-B065C5FF531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BC127EFB-76A9-B245-9A72-B2DCC19BE9C6}"/>
              </a:ext>
            </a:extLst>
          </p:cNvPr>
          <p:cNvSpPr>
            <a:spLocks noChangeArrowheads="1"/>
          </p:cNvSpPr>
          <p:nvPr userDrawn="1"/>
        </p:nvSpPr>
        <p:spPr bwMode="black">
          <a:xfrm>
            <a:off x="5105400" y="6046788"/>
            <a:ext cx="302577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sz="1100" b="1" dirty="0">
                <a:solidFill>
                  <a:srgbClr val="5A5B5D"/>
                </a:solidFill>
              </a:rPr>
              <a:t>NCCAD Overview</a:t>
            </a:r>
          </a:p>
          <a:p>
            <a:pPr algn="r">
              <a:defRPr/>
            </a:pPr>
            <a:r>
              <a:rPr lang="en-US" altLang="en-US" sz="1100" b="0" dirty="0">
                <a:solidFill>
                  <a:srgbClr val="5A5B5D"/>
                </a:solidFill>
              </a:rPr>
              <a:t>February 2020</a:t>
            </a:r>
          </a:p>
        </p:txBody>
      </p:sp>
      <p:cxnSp>
        <p:nvCxnSpPr>
          <p:cNvPr id="1029" name="Straight Connector 2"/>
          <p:cNvCxnSpPr>
            <a:cxnSpLocks noChangeShapeType="1"/>
          </p:cNvCxnSpPr>
          <p:nvPr userDrawn="1"/>
        </p:nvCxnSpPr>
        <p:spPr bwMode="auto">
          <a:xfrm>
            <a:off x="8207375" y="6040438"/>
            <a:ext cx="0" cy="533400"/>
          </a:xfrm>
          <a:prstGeom prst="line">
            <a:avLst/>
          </a:prstGeom>
          <a:noFill/>
          <a:ln w="12700" algn="ctr">
            <a:solidFill>
              <a:srgbClr val="5A5B5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04101071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528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5288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5288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5288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5288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0063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0063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0063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0063"/>
          </a:solidFill>
          <a:latin typeface="Times New Roman" pitchFamily="18" charset="0"/>
        </a:defRPr>
      </a:lvl9pPr>
    </p:titleStyle>
    <p:bodyStyle>
      <a:lvl1pPr marL="233363" indent="-233363" algn="l" rtl="0" eaLnBrk="0" fontAlgn="base" hangingPunct="0">
        <a:spcBef>
          <a:spcPct val="60000"/>
        </a:spcBef>
        <a:spcAft>
          <a:spcPct val="0"/>
        </a:spcAft>
        <a:buClr>
          <a:srgbClr val="B0B1B3"/>
        </a:buClr>
        <a:buFont typeface="Wingdings" panose="05000000000000000000" pitchFamily="2" charset="2"/>
        <a:buChar char="§"/>
        <a:defRPr sz="2200">
          <a:solidFill>
            <a:srgbClr val="EFF7FF"/>
          </a:solidFill>
          <a:latin typeface="+mn-lt"/>
          <a:ea typeface="+mn-ea"/>
          <a:cs typeface="+mn-cs"/>
        </a:defRPr>
      </a:lvl1pPr>
      <a:lvl2pPr marL="571500" indent="-223838" algn="l" rtl="0" eaLnBrk="0" fontAlgn="base" hangingPunct="0">
        <a:spcBef>
          <a:spcPct val="30000"/>
        </a:spcBef>
        <a:spcAft>
          <a:spcPct val="0"/>
        </a:spcAft>
        <a:buClr>
          <a:srgbClr val="B0B1B3"/>
        </a:buClr>
        <a:buFont typeface="Wingdings" panose="05000000000000000000" pitchFamily="2" charset="2"/>
        <a:buChar char="§"/>
        <a:defRPr sz="1700">
          <a:solidFill>
            <a:srgbClr val="EFF7FF"/>
          </a:solidFill>
          <a:latin typeface="+mn-lt"/>
        </a:defRPr>
      </a:lvl2pPr>
      <a:lvl3pPr marL="909638" indent="-222250" algn="l" rtl="0" eaLnBrk="0" fontAlgn="base" hangingPunct="0">
        <a:spcBef>
          <a:spcPct val="30000"/>
        </a:spcBef>
        <a:spcAft>
          <a:spcPct val="0"/>
        </a:spcAft>
        <a:buClr>
          <a:srgbClr val="B0B1B3"/>
        </a:buClr>
        <a:buFont typeface="Wingdings" panose="05000000000000000000" pitchFamily="2" charset="2"/>
        <a:buChar char="§"/>
        <a:defRPr sz="2000">
          <a:solidFill>
            <a:srgbClr val="EFF7FF"/>
          </a:solidFill>
          <a:latin typeface="+mn-lt"/>
        </a:defRPr>
      </a:lvl3pPr>
      <a:lvl4pPr marL="1258888" indent="-231775" algn="l" rtl="0" eaLnBrk="0" fontAlgn="base" hangingPunct="0">
        <a:spcBef>
          <a:spcPct val="30000"/>
        </a:spcBef>
        <a:spcAft>
          <a:spcPct val="0"/>
        </a:spcAft>
        <a:buClr>
          <a:srgbClr val="B0B1B3"/>
        </a:buClr>
        <a:buFont typeface="Wingdings" panose="05000000000000000000" pitchFamily="2" charset="2"/>
        <a:buChar char="§"/>
        <a:defRPr sz="1700">
          <a:solidFill>
            <a:srgbClr val="EFF7FF"/>
          </a:solidFill>
          <a:latin typeface="+mn-lt"/>
        </a:defRPr>
      </a:lvl4pPr>
      <a:lvl5pPr marL="1598613" indent="-222250" algn="l" rtl="0" eaLnBrk="0" fontAlgn="base" hangingPunct="0">
        <a:spcBef>
          <a:spcPct val="30000"/>
        </a:spcBef>
        <a:spcAft>
          <a:spcPct val="0"/>
        </a:spcAft>
        <a:buClr>
          <a:srgbClr val="B0B1B3"/>
        </a:buClr>
        <a:buFont typeface="Wingdings" panose="05000000000000000000" pitchFamily="2" charset="2"/>
        <a:buChar char="§"/>
        <a:defRPr sz="2000">
          <a:solidFill>
            <a:srgbClr val="EFF7FF"/>
          </a:solidFill>
          <a:latin typeface="+mn-lt"/>
        </a:defRPr>
      </a:lvl5pPr>
      <a:lvl6pPr marL="2055813" indent="-222250" algn="l" rtl="0" eaLnBrk="0" fontAlgn="base" hangingPunct="0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000">
          <a:solidFill>
            <a:srgbClr val="EFF7FF"/>
          </a:solidFill>
          <a:latin typeface="+mn-lt"/>
        </a:defRPr>
      </a:lvl6pPr>
      <a:lvl7pPr marL="2513013" indent="-222250" algn="l" rtl="0" eaLnBrk="0" fontAlgn="base" hangingPunct="0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000">
          <a:solidFill>
            <a:srgbClr val="EFF7FF"/>
          </a:solidFill>
          <a:latin typeface="+mn-lt"/>
        </a:defRPr>
      </a:lvl7pPr>
      <a:lvl8pPr marL="2970213" indent="-222250" algn="l" rtl="0" eaLnBrk="0" fontAlgn="base" hangingPunct="0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000">
          <a:solidFill>
            <a:srgbClr val="EFF7FF"/>
          </a:solidFill>
          <a:latin typeface="+mn-lt"/>
        </a:defRPr>
      </a:lvl8pPr>
      <a:lvl9pPr marL="3427413" indent="-222250" algn="l" rtl="0" eaLnBrk="0" fontAlgn="base" hangingPunct="0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000">
          <a:solidFill>
            <a:srgbClr val="EFF7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8000"/>
                </a:solidFill>
              </a:defRPr>
            </a:lvl1pPr>
          </a:lstStyle>
          <a:p>
            <a:r>
              <a:rPr lang="en-US"/>
              <a:t>UNCLASSIFIED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A9C36BD-7903-48B6-8E87-2E55AE4063D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A0526F-2F61-44B3-BECF-EFA84A4ED93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890" y="5988326"/>
            <a:ext cx="731520" cy="73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754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Verdana" panose="020B060403050404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Verdana" panose="020B060403050404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Verdana" panose="020B060403050404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Verdana" panose="020B060403050404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5" Type="http://schemas.openxmlformats.org/officeDocument/2006/relationships/image" Target="../media/image76.pn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Relationship Id="rId14" Type="http://schemas.openxmlformats.org/officeDocument/2006/relationships/image" Target="../media/image7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jpo@ic.fbi.gov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hyperlink" Target="mailto:mdholt@fbi.gov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tiff"/><Relationship Id="rId18" Type="http://schemas.openxmlformats.org/officeDocument/2006/relationships/image" Target="../media/image2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17" Type="http://schemas.openxmlformats.org/officeDocument/2006/relationships/image" Target="../media/image25.tif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4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png"/><Relationship Id="rId5" Type="http://schemas.openxmlformats.org/officeDocument/2006/relationships/image" Target="../media/image13.jpeg"/><Relationship Id="rId15" Type="http://schemas.openxmlformats.org/officeDocument/2006/relationships/image" Target="../media/image23.tiff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image" Target="../media/image22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tiff"/><Relationship Id="rId13" Type="http://schemas.openxmlformats.org/officeDocument/2006/relationships/image" Target="../media/image41.tiff"/><Relationship Id="rId3" Type="http://schemas.openxmlformats.org/officeDocument/2006/relationships/image" Target="../media/image31.tiff"/><Relationship Id="rId7" Type="http://schemas.openxmlformats.org/officeDocument/2006/relationships/image" Target="../media/image35.tiff"/><Relationship Id="rId12" Type="http://schemas.openxmlformats.org/officeDocument/2006/relationships/image" Target="../media/image40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tiff"/><Relationship Id="rId11" Type="http://schemas.openxmlformats.org/officeDocument/2006/relationships/image" Target="../media/image39.tiff"/><Relationship Id="rId5" Type="http://schemas.openxmlformats.org/officeDocument/2006/relationships/image" Target="../media/image33.tiff"/><Relationship Id="rId10" Type="http://schemas.openxmlformats.org/officeDocument/2006/relationships/image" Target="../media/image38.tiff"/><Relationship Id="rId4" Type="http://schemas.openxmlformats.org/officeDocument/2006/relationships/image" Target="../media/image32.tiff"/><Relationship Id="rId9" Type="http://schemas.openxmlformats.org/officeDocument/2006/relationships/image" Target="../media/image37.tiff"/><Relationship Id="rId14" Type="http://schemas.openxmlformats.org/officeDocument/2006/relationships/image" Target="../media/image42.tif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13" Type="http://schemas.openxmlformats.org/officeDocument/2006/relationships/image" Target="../media/image53.jpeg"/><Relationship Id="rId3" Type="http://schemas.openxmlformats.org/officeDocument/2006/relationships/image" Target="../media/image43.jpeg"/><Relationship Id="rId7" Type="http://schemas.openxmlformats.org/officeDocument/2006/relationships/image" Target="../media/image47.png"/><Relationship Id="rId12" Type="http://schemas.openxmlformats.org/officeDocument/2006/relationships/image" Target="../media/image5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tiff"/><Relationship Id="rId11" Type="http://schemas.openxmlformats.org/officeDocument/2006/relationships/image" Target="../media/image51.jpeg"/><Relationship Id="rId5" Type="http://schemas.openxmlformats.org/officeDocument/2006/relationships/image" Target="../media/image45.jpeg"/><Relationship Id="rId10" Type="http://schemas.openxmlformats.org/officeDocument/2006/relationships/image" Target="../media/image50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tiff"/><Relationship Id="rId5" Type="http://schemas.openxmlformats.org/officeDocument/2006/relationships/image" Target="../media/image56.tiff"/><Relationship Id="rId4" Type="http://schemas.openxmlformats.org/officeDocument/2006/relationships/image" Target="../media/image55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5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2043" y="3076731"/>
            <a:ext cx="8995506" cy="4012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spcBef>
                <a:spcPts val="105"/>
              </a:spcBef>
            </a:pPr>
            <a:r>
              <a:rPr lang="en-US" sz="2800" spc="-15" dirty="0">
                <a:latin typeface="Bahnschrift Light" panose="020B0502040204020203" pitchFamily="34" charset="0"/>
                <a:cs typeface="Arial" panose="020B0604020202020204" pitchFamily="34" charset="0"/>
              </a:rPr>
              <a:t>U.S. </a:t>
            </a:r>
            <a:r>
              <a:rPr lang="en-US" sz="2800" spc="-11" dirty="0">
                <a:latin typeface="Bahnschrift Light" panose="020B0502040204020203" pitchFamily="34" charset="0"/>
                <a:cs typeface="Arial" panose="020B0604020202020204" pitchFamily="34" charset="0"/>
              </a:rPr>
              <a:t>Policy </a:t>
            </a:r>
            <a:r>
              <a:rPr lang="en-US" sz="2800" dirty="0">
                <a:latin typeface="Bahnschrift Light" panose="020B0502040204020203" pitchFamily="34" charset="0"/>
                <a:cs typeface="Arial" panose="020B0604020202020204" pitchFamily="34" charset="0"/>
              </a:rPr>
              <a:t>for Countering</a:t>
            </a:r>
            <a:r>
              <a:rPr lang="en-US" sz="2800" spc="-111" dirty="0">
                <a:latin typeface="Bahnschrift Light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800" spc="-5" dirty="0">
                <a:latin typeface="Bahnschrift Light" panose="020B0502040204020203" pitchFamily="34" charset="0"/>
                <a:cs typeface="Arial" panose="020B0604020202020204" pitchFamily="34" charset="0"/>
              </a:rPr>
              <a:t>IEDs</a:t>
            </a:r>
          </a:p>
        </p:txBody>
      </p:sp>
      <p:sp>
        <p:nvSpPr>
          <p:cNvPr id="3" name="object 3"/>
          <p:cNvSpPr/>
          <p:nvPr/>
        </p:nvSpPr>
        <p:spPr>
          <a:xfrm>
            <a:off x="5944361" y="2820161"/>
            <a:ext cx="3200400" cy="0"/>
          </a:xfrm>
          <a:custGeom>
            <a:avLst/>
            <a:gdLst/>
            <a:ahLst/>
            <a:cxnLst/>
            <a:rect l="l" t="t" r="r" b="b"/>
            <a:pathLst>
              <a:path w="3200400">
                <a:moveTo>
                  <a:pt x="0" y="0"/>
                </a:moveTo>
                <a:lnTo>
                  <a:pt x="3200400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1" y="3734561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61" y="2820161"/>
            <a:ext cx="3200400" cy="0"/>
          </a:xfrm>
          <a:custGeom>
            <a:avLst/>
            <a:gdLst/>
            <a:ahLst/>
            <a:cxnLst/>
            <a:rect l="l" t="t" r="r" b="b"/>
            <a:pathLst>
              <a:path w="3200400">
                <a:moveTo>
                  <a:pt x="0" y="0"/>
                </a:moveTo>
                <a:lnTo>
                  <a:pt x="3200400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199640" y="266346"/>
            <a:ext cx="2738627" cy="2743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98422" y="6360987"/>
            <a:ext cx="2947035" cy="182101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ctr" fontAlgn="auto">
              <a:spcBef>
                <a:spcPts val="100"/>
              </a:spcBef>
              <a:spcAft>
                <a:spcPts val="0"/>
              </a:spcAft>
              <a:defRPr/>
            </a:pPr>
            <a:endParaRPr lang="en-US" sz="1100" b="1" spc="-5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C35FEE-5FAF-4D07-8A1C-09F2D4A43828}"/>
              </a:ext>
            </a:extLst>
          </p:cNvPr>
          <p:cNvSpPr txBox="1"/>
          <p:nvPr/>
        </p:nvSpPr>
        <p:spPr>
          <a:xfrm>
            <a:off x="142043" y="3827783"/>
            <a:ext cx="8904303" cy="204671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400" dirty="0">
                <a:latin typeface="Bahnschrift Light SemiCondensed" panose="020B0502040204020203" pitchFamily="34" charset="0"/>
              </a:rPr>
              <a:t>Joint Program Office for Countering IEDs</a:t>
            </a:r>
          </a:p>
          <a:p>
            <a:pPr algn="ctr"/>
            <a:endParaRPr lang="en-US" dirty="0">
              <a:latin typeface="Bahnschrift Light SemiCondensed" panose="020B0502040204020203" pitchFamily="34" charset="0"/>
            </a:endParaRPr>
          </a:p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Bahnschrift Light SemiCondensed" panose="020B0502040204020203" pitchFamily="34" charset="0"/>
              </a:rPr>
              <a:t>Presented to </a:t>
            </a:r>
          </a:p>
          <a:p>
            <a:pPr algn="ctr"/>
            <a:r>
              <a:rPr lang="en-US" dirty="0">
                <a:latin typeface="Bahnschrift Light SemiCondensed" panose="020B0502040204020203" pitchFamily="34" charset="0"/>
              </a:rPr>
              <a:t> </a:t>
            </a:r>
          </a:p>
          <a:p>
            <a:pPr algn="ctr">
              <a:spcBef>
                <a:spcPct val="0"/>
              </a:spcBef>
            </a:pPr>
            <a:r>
              <a:rPr lang="en-US" altLang="en-US" sz="2400" dirty="0">
                <a:latin typeface="Bahnschrift Light SemiCondensed"/>
              </a:rPr>
              <a:t>NATO EOD Demonstrations &amp; Trials</a:t>
            </a:r>
            <a:endParaRPr lang="en-US" altLang="en-US" sz="2400" dirty="0">
              <a:latin typeface="Bahnschrift Light SemiCondensed" panose="020B0502040204020203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700" dirty="0">
              <a:latin typeface="Bahnschrift Light SemiCondensed" panose="020B0502040204020203" pitchFamily="34" charset="0"/>
            </a:endParaRPr>
          </a:p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Bahnschrift Light SemiCondensed"/>
              </a:rPr>
              <a:t>October 11, 2023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8708C8B-59CC-C18F-8E55-84E271E75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100" b="1" dirty="0">
                <a:solidFill>
                  <a:srgbClr val="00B050"/>
                </a:solidFill>
                <a:latin typeface="Arial"/>
                <a:cs typeface="Arial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3041250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504092"/>
          </a:xfrm>
          <a:prstGeom prst="rect">
            <a:avLst/>
          </a:prstGeom>
          <a:solidFill>
            <a:schemeClr val="bg1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JPO C-IED Process</a:t>
            </a:r>
          </a:p>
        </p:txBody>
      </p:sp>
      <p:sp>
        <p:nvSpPr>
          <p:cNvPr id="28" name="Rectangle 49"/>
          <p:cNvSpPr>
            <a:spLocks noChangeArrowheads="1"/>
          </p:cNvSpPr>
          <p:nvPr/>
        </p:nvSpPr>
        <p:spPr bwMode="auto">
          <a:xfrm>
            <a:off x="6404935" y="5918992"/>
            <a:ext cx="18473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77800" indent="-177800"/>
            <a:endParaRPr lang="en-US" sz="1200" i="1" dirty="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50" name="Picture 49" descr="White House.bmp">
            <a:extLst>
              <a:ext uri="{FF2B5EF4-FFF2-40B4-BE49-F238E27FC236}">
                <a16:creationId xmlns:a16="http://schemas.microsoft.com/office/drawing/2014/main" id="{605FE3B5-1A48-A044-84DF-400B5DBF3A9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1776" y="1202882"/>
            <a:ext cx="2152650" cy="1464118"/>
          </a:xfrm>
          <a:prstGeom prst="rect">
            <a:avLst/>
          </a:prstGeom>
        </p:spPr>
      </p:pic>
      <p:grpSp>
        <p:nvGrpSpPr>
          <p:cNvPr id="51" name="Group 20">
            <a:extLst>
              <a:ext uri="{FF2B5EF4-FFF2-40B4-BE49-F238E27FC236}">
                <a16:creationId xmlns:a16="http://schemas.microsoft.com/office/drawing/2014/main" id="{E1009A82-09CC-484A-A603-6C208FD0C819}"/>
              </a:ext>
            </a:extLst>
          </p:cNvPr>
          <p:cNvGrpSpPr/>
          <p:nvPr/>
        </p:nvGrpSpPr>
        <p:grpSpPr>
          <a:xfrm>
            <a:off x="341477" y="1584319"/>
            <a:ext cx="6182153" cy="4315320"/>
            <a:chOff x="341477" y="1929752"/>
            <a:chExt cx="6182153" cy="4315320"/>
          </a:xfrm>
        </p:grpSpPr>
        <p:sp>
          <p:nvSpPr>
            <p:cNvPr id="52" name="Content Placeholder 5">
              <a:extLst>
                <a:ext uri="{FF2B5EF4-FFF2-40B4-BE49-F238E27FC236}">
                  <a16:creationId xmlns:a16="http://schemas.microsoft.com/office/drawing/2014/main" id="{5C71A8C8-5EA5-5A40-B4A9-39A6D1FF28C7}"/>
                </a:ext>
              </a:extLst>
            </p:cNvPr>
            <p:cNvSpPr txBox="1">
              <a:spLocks/>
            </p:cNvSpPr>
            <p:nvPr/>
          </p:nvSpPr>
          <p:spPr>
            <a:xfrm>
              <a:off x="341477" y="1929752"/>
              <a:ext cx="6068848" cy="1439133"/>
            </a:xfrm>
            <a:prstGeom prst="rect">
              <a:avLst/>
            </a:prstGeom>
          </p:spPr>
          <p:txBody>
            <a:bodyPr lIns="91440" tIns="45720" rIns="91440" bIns="45720" anchor="t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500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defTabSz="457200">
                <a:spcBef>
                  <a:spcPts val="1200"/>
                </a:spcBef>
                <a:spcAft>
                  <a:spcPts val="0"/>
                </a:spcAft>
                <a:buFont typeface="Wingdings" panose="05000000000000000000" pitchFamily="2" charset="2"/>
                <a:buChar char="ü"/>
                <a:defRPr/>
              </a:pPr>
              <a:r>
                <a:rPr lang="en-US" sz="1400" b="1" kern="0" dirty="0">
                  <a:latin typeface="Verdana"/>
                  <a:ea typeface="Verdana"/>
                  <a:cs typeface="Verdana" panose="020B0604030504040204" pitchFamily="34" charset="0"/>
                </a:rPr>
                <a:t>National Security Council (NSC)</a:t>
              </a:r>
            </a:p>
            <a:p>
              <a:pPr marL="685800" lvl="1" defTabSz="45720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–"/>
                <a:defRPr/>
              </a:pPr>
              <a:r>
                <a:rPr lang="en-US" sz="1200" kern="0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Facilitates periodic Policy Coordination Committees (PCCs) or Interagency Policy Committees (IPC) to oversee policy implementation across U.S. Government</a:t>
              </a:r>
            </a:p>
            <a:p>
              <a:pPr marL="685800" lvl="1" defTabSz="45720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–"/>
                <a:defRPr/>
              </a:pPr>
              <a:r>
                <a:rPr lang="en-US" sz="1200" kern="0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Consists of Assistant Secretary (or equivalent) members</a:t>
              </a:r>
            </a:p>
            <a:p>
              <a:pPr defTabSz="457200">
                <a:defRPr/>
              </a:pPr>
              <a:endParaRPr lang="en-US" sz="1800" kern="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53" name="Content Placeholder 5">
              <a:extLst>
                <a:ext uri="{FF2B5EF4-FFF2-40B4-BE49-F238E27FC236}">
                  <a16:creationId xmlns:a16="http://schemas.microsoft.com/office/drawing/2014/main" id="{6BCE347E-FD63-5145-B020-701A9C7528FC}"/>
                </a:ext>
              </a:extLst>
            </p:cNvPr>
            <p:cNvSpPr txBox="1">
              <a:spLocks/>
            </p:cNvSpPr>
            <p:nvPr/>
          </p:nvSpPr>
          <p:spPr>
            <a:xfrm>
              <a:off x="397491" y="3172730"/>
              <a:ext cx="6012834" cy="1829364"/>
            </a:xfrm>
            <a:prstGeom prst="rect">
              <a:avLst/>
            </a:prstGeom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500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defTabSz="457200">
                <a:spcBef>
                  <a:spcPts val="1200"/>
                </a:spcBef>
                <a:spcAft>
                  <a:spcPts val="0"/>
                </a:spcAft>
                <a:buFont typeface="Wingdings" panose="05000000000000000000" pitchFamily="2" charset="2"/>
                <a:buChar char="ü"/>
                <a:defRPr/>
              </a:pPr>
              <a:r>
                <a:rPr lang="en-US" sz="1400" b="1" kern="0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Joint Program Office for Countering IEDs (JPO C-IED)</a:t>
              </a:r>
            </a:p>
            <a:p>
              <a:pPr marL="685800" lvl="1" defTabSz="45720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–"/>
                <a:defRPr/>
              </a:pPr>
              <a:r>
                <a:rPr lang="en-US" sz="1200" kern="0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Directed in PPD-17 to support NSC</a:t>
              </a:r>
            </a:p>
            <a:p>
              <a:pPr marL="685800" lvl="1" defTabSz="45720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–"/>
                <a:defRPr/>
              </a:pPr>
              <a:r>
                <a:rPr lang="en-US" sz="1200" kern="0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Facilitates a periodic Executive Committee meetings at the Deputy Assistant Secretary (or equivalent) level to oversee progress</a:t>
              </a:r>
            </a:p>
            <a:p>
              <a:pPr marL="685800" lvl="1" defTabSz="45720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–"/>
                <a:defRPr/>
              </a:pPr>
              <a:r>
                <a:rPr lang="en-US" sz="1200" kern="0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Facilitates a bi-monthly Implementation Committee at the program manager level to coordinate progress within the Working Groups</a:t>
              </a:r>
            </a:p>
            <a:p>
              <a:pPr marL="517525" indent="-285750" defTabSz="457200">
                <a:spcBef>
                  <a:spcPts val="0"/>
                </a:spcBef>
                <a:spcAft>
                  <a:spcPts val="0"/>
                </a:spcAft>
                <a:buSzPct val="100000"/>
                <a:buFont typeface="Lucida Grande"/>
                <a:buChar char="−"/>
                <a:defRPr/>
              </a:pPr>
              <a:endParaRPr lang="en-US" sz="1400" kern="0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 marL="517525" indent="-285750" defTabSz="457200">
                <a:spcBef>
                  <a:spcPts val="0"/>
                </a:spcBef>
                <a:spcAft>
                  <a:spcPts val="0"/>
                </a:spcAft>
                <a:buSzPct val="100000"/>
                <a:buFont typeface="Lucida Grande"/>
                <a:buChar char="−"/>
                <a:defRPr/>
              </a:pPr>
              <a:endParaRPr lang="en-US" sz="1400" kern="0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 marL="231775" indent="0" defTabSz="457200">
                <a:spcBef>
                  <a:spcPts val="0"/>
                </a:spcBef>
                <a:spcAft>
                  <a:spcPts val="0"/>
                </a:spcAft>
                <a:buSzPct val="100000"/>
                <a:buFontTx/>
                <a:buNone/>
                <a:defRPr/>
              </a:pPr>
              <a:endParaRPr lang="en-US" sz="1400" kern="0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 marL="1314450" lvl="2" indent="-514350" defTabSz="457200">
                <a:buFont typeface="Courier New" pitchFamily="49" charset="0"/>
                <a:buChar char="o"/>
                <a:defRPr/>
              </a:pPr>
              <a:endParaRPr lang="en-US" sz="1400" kern="0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 defTabSz="457200">
                <a:defRPr/>
              </a:pPr>
              <a:endParaRPr lang="en-US" sz="2000" kern="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" name="Content Placeholder 5">
              <a:extLst>
                <a:ext uri="{FF2B5EF4-FFF2-40B4-BE49-F238E27FC236}">
                  <a16:creationId xmlns:a16="http://schemas.microsoft.com/office/drawing/2014/main" id="{3FF4C3B6-66C3-3840-B136-3EADB8237479}"/>
                </a:ext>
              </a:extLst>
            </p:cNvPr>
            <p:cNvSpPr txBox="1">
              <a:spLocks/>
            </p:cNvSpPr>
            <p:nvPr/>
          </p:nvSpPr>
          <p:spPr>
            <a:xfrm>
              <a:off x="342899" y="4805939"/>
              <a:ext cx="6180731" cy="1439133"/>
            </a:xfrm>
            <a:prstGeom prst="rect">
              <a:avLst/>
            </a:prstGeom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500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defTabSz="457200">
                <a:spcBef>
                  <a:spcPts val="1200"/>
                </a:spcBef>
                <a:spcAft>
                  <a:spcPts val="0"/>
                </a:spcAft>
                <a:buFont typeface="Wingdings" panose="05000000000000000000" pitchFamily="2" charset="2"/>
                <a:buChar char="ü"/>
                <a:defRPr/>
              </a:pPr>
              <a:r>
                <a:rPr lang="en-US" sz="1400" b="1" kern="0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JPO C-IED Working Groups</a:t>
              </a:r>
            </a:p>
            <a:p>
              <a:pPr marL="685800" lvl="1" defTabSz="45720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–"/>
                <a:defRPr/>
              </a:pPr>
              <a:r>
                <a:rPr lang="en-US" sz="1200" kern="0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Task-based groups that coordinate implementation and address challenges at the working level </a:t>
              </a:r>
            </a:p>
            <a:p>
              <a:pPr marL="685800" lvl="1" defTabSz="45720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–"/>
                <a:defRPr/>
              </a:pPr>
              <a:r>
                <a:rPr lang="en-US" sz="1200" kern="0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Consists of program managers and experts from throughout U.S. Government </a:t>
              </a:r>
            </a:p>
            <a:p>
              <a:pPr marL="685800" lvl="1" defTabSz="45720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–"/>
                <a:defRPr/>
              </a:pPr>
              <a:r>
                <a:rPr lang="en-US" sz="1200" kern="0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Currently task-organized around the four C-IED strategic goals outlines in the PPD-17 IPlan</a:t>
              </a:r>
            </a:p>
            <a:p>
              <a:pPr marL="231775" indent="0" defTabSz="457200">
                <a:spcBef>
                  <a:spcPts val="0"/>
                </a:spcBef>
                <a:spcAft>
                  <a:spcPts val="0"/>
                </a:spcAft>
                <a:buSzPct val="100000"/>
                <a:buFontTx/>
                <a:buNone/>
                <a:defRPr/>
              </a:pPr>
              <a:endParaRPr lang="en-US" sz="1400" kern="0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 marL="1314450" lvl="2" indent="-514350" defTabSz="457200">
                <a:buFont typeface="Courier New" pitchFamily="49" charset="0"/>
                <a:buChar char="o"/>
                <a:defRPr/>
              </a:pPr>
              <a:endParaRPr lang="en-US" sz="1400" kern="0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 defTabSz="457200">
                <a:defRPr/>
              </a:pPr>
              <a:endParaRPr lang="en-US" sz="2000" kern="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pic>
        <p:nvPicPr>
          <p:cNvPr id="55" name="Picture 4" descr="JPO logo with member logos merged.jpg">
            <a:extLst>
              <a:ext uri="{FF2B5EF4-FFF2-40B4-BE49-F238E27FC236}">
                <a16:creationId xmlns:a16="http://schemas.microsoft.com/office/drawing/2014/main" id="{6F5F0A0F-C93A-DB49-8BBB-D8C83C887B3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496050" y="3691217"/>
            <a:ext cx="2324101" cy="2208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Up-Down Arrow 21">
            <a:extLst>
              <a:ext uri="{FF2B5EF4-FFF2-40B4-BE49-F238E27FC236}">
                <a16:creationId xmlns:a16="http://schemas.microsoft.com/office/drawing/2014/main" id="{DD028D41-CFE8-CA4E-ADF6-D11ED631E023}"/>
              </a:ext>
            </a:extLst>
          </p:cNvPr>
          <p:cNvSpPr/>
          <p:nvPr/>
        </p:nvSpPr>
        <p:spPr bwMode="auto">
          <a:xfrm>
            <a:off x="7516571" y="2827297"/>
            <a:ext cx="283058" cy="610418"/>
          </a:xfrm>
          <a:prstGeom prst="upDownArrow">
            <a:avLst/>
          </a:prstGeom>
          <a:solidFill>
            <a:sysClr val="windowText" lastClr="000000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0B7346-C81A-EDF9-2DC3-CBCE960C8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100" b="1" dirty="0">
                <a:solidFill>
                  <a:srgbClr val="00B050"/>
                </a:solidFill>
                <a:latin typeface="Arial"/>
                <a:cs typeface="Arial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1785533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6879BC5-CA6B-4128-AC5F-BADA131AA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53969"/>
            <a:ext cx="7886700" cy="1325563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The JPO C-IED Role and Structure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06CED4-FDDF-46F4-9B83-03BFB3BE273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5573" y="2982895"/>
            <a:ext cx="3862513" cy="2409488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80CC445A-9741-406E-BBD7-A007AA7A1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803864" y="3222419"/>
            <a:ext cx="1585554" cy="2050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2">
            <a:extLst>
              <a:ext uri="{FF2B5EF4-FFF2-40B4-BE49-F238E27FC236}">
                <a16:creationId xmlns:a16="http://schemas.microsoft.com/office/drawing/2014/main" id="{3316D01B-DA01-4D13-B9BC-5E790A25F5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625" y="613015"/>
            <a:ext cx="8420750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9863" indent="-169863">
              <a:buFont typeface="Wingdings" panose="05000000000000000000" pitchFamily="2" charset="2"/>
              <a:buChar char="§"/>
            </a:pPr>
            <a:r>
              <a:rPr lang="en-US" sz="2000" b="1" i="1" kern="0" dirty="0">
                <a:solidFill>
                  <a:srgbClr val="005288"/>
                </a:solidFill>
                <a:ea typeface="Verdana" charset="0"/>
              </a:rPr>
              <a:t>Support the National Security Council </a:t>
            </a:r>
            <a:r>
              <a:rPr lang="en-US" sz="2000" kern="0" dirty="0">
                <a:ea typeface="Verdana" charset="0"/>
              </a:rPr>
              <a:t>to implement U.S. counter-IED policy</a:t>
            </a:r>
          </a:p>
          <a:p>
            <a:pPr marL="169863" indent="-169863">
              <a:buFont typeface="Wingdings" panose="05000000000000000000" pitchFamily="2" charset="2"/>
              <a:buChar char="§"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69863" indent="-169863">
              <a:buFont typeface="Wingdings" panose="05000000000000000000" pitchFamily="2" charset="2"/>
              <a:buChar char="§"/>
            </a:pPr>
            <a:r>
              <a:rPr lang="en-US" sz="2000" kern="0" dirty="0">
                <a:ea typeface="Verdana" charset="0"/>
              </a:rPr>
              <a:t>Facilitate the</a:t>
            </a:r>
            <a:r>
              <a:rPr lang="en-US" sz="2000" kern="0" dirty="0">
                <a:solidFill>
                  <a:srgbClr val="333333"/>
                </a:solidFill>
                <a:ea typeface="Verdana" charset="0"/>
              </a:rPr>
              <a:t> </a:t>
            </a:r>
            <a:r>
              <a:rPr lang="en-US" sz="2000" b="1" i="1" kern="0" dirty="0">
                <a:solidFill>
                  <a:srgbClr val="005288"/>
                </a:solidFill>
                <a:ea typeface="Verdana" charset="0"/>
              </a:rPr>
              <a:t>integration and alignment</a:t>
            </a:r>
            <a:r>
              <a:rPr lang="en-US" sz="2000" kern="0" dirty="0">
                <a:solidFill>
                  <a:srgbClr val="333333"/>
                </a:solidFill>
                <a:ea typeface="Verdana" charset="0"/>
              </a:rPr>
              <a:t> </a:t>
            </a:r>
            <a:r>
              <a:rPr lang="en-US" sz="2000" kern="0" dirty="0">
                <a:ea typeface="Verdana" charset="0"/>
              </a:rPr>
              <a:t>of domestic, transborder, and international activities across the United States Government necessary to counter IEDs in accordance with national policy; and</a:t>
            </a:r>
          </a:p>
          <a:p>
            <a:pPr marL="169863" indent="-169863">
              <a:buFont typeface="Wingdings" panose="05000000000000000000" pitchFamily="2" charset="2"/>
              <a:buChar char="§"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69863" indent="-169863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000" b="1" i="1" kern="0" dirty="0">
                <a:solidFill>
                  <a:srgbClr val="005288"/>
                </a:solidFill>
                <a:ea typeface="Verdana" charset="0"/>
              </a:rPr>
              <a:t>Coordinate, track, and, as necessary, escalate </a:t>
            </a:r>
            <a:r>
              <a:rPr lang="en-US" sz="2000" kern="0" dirty="0">
                <a:ea typeface="Verdana" charset="0"/>
              </a:rPr>
              <a:t>implementation issues relating to the execution of specific tasks to counter the use of IEDs.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43BFB9-6CFC-4E83-A369-91E4B7828BD2}"/>
              </a:ext>
            </a:extLst>
          </p:cNvPr>
          <p:cNvSpPr txBox="1"/>
          <p:nvPr/>
        </p:nvSpPr>
        <p:spPr>
          <a:xfrm>
            <a:off x="1065934" y="5552918"/>
            <a:ext cx="7172152" cy="523220"/>
          </a:xfrm>
          <a:prstGeom prst="rect">
            <a:avLst/>
          </a:prstGeom>
          <a:noFill/>
          <a:ln>
            <a:solidFill>
              <a:srgbClr val="002F8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JPO C-IED is effectively a standing sub-IPC/PCC to the Restricted C-IED PCC/IPC used since the George W. Bush Administration. </a:t>
            </a:r>
            <a:endParaRPr lang="en-US" sz="2800" b="1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BF0BDA-0938-E4E7-547D-2869EE4CA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100" b="1" dirty="0">
                <a:solidFill>
                  <a:srgbClr val="00B050"/>
                </a:solidFill>
                <a:latin typeface="Arial"/>
                <a:cs typeface="Arial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2191091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504092"/>
          </a:xfrm>
          <a:prstGeom prst="rect">
            <a:avLst/>
          </a:prstGeom>
          <a:solidFill>
            <a:schemeClr val="bg1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Key Themes of PPD-17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7F5A809-49CB-D548-8CA8-FA87114141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763" y="960436"/>
            <a:ext cx="8937625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ct val="60000"/>
              </a:spcBef>
              <a:spcAft>
                <a:spcPts val="0"/>
              </a:spcAft>
              <a:buClrTx/>
              <a:buSzTx/>
              <a:buFont typeface="Wingdings" pitchFamily="2" charset="2"/>
              <a:buAutoNum type="arabicPeriod"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96C83E49-BE85-BE46-9EBC-B78F4A212FA5}"/>
              </a:ext>
            </a:extLst>
          </p:cNvPr>
          <p:cNvSpPr txBox="1">
            <a:spLocks/>
          </p:cNvSpPr>
          <p:nvPr/>
        </p:nvSpPr>
        <p:spPr>
          <a:xfrm>
            <a:off x="110670" y="990598"/>
            <a:ext cx="8728530" cy="460130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500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465138" indent="-233363">
              <a:spcBef>
                <a:spcPts val="1200"/>
              </a:spcBef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1800" b="1" kern="0" dirty="0">
                <a:solidFill>
                  <a:prstClr val="black"/>
                </a:solidFill>
                <a:latin typeface="Calibri"/>
              </a:rPr>
              <a:t>Enhance ability to deter, detect, and prevent IEDs before threats become imminent.</a:t>
            </a:r>
          </a:p>
          <a:p>
            <a:pPr marL="682625" lvl="1" indent="-217488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400" kern="0" dirty="0">
                <a:solidFill>
                  <a:prstClr val="black"/>
                </a:solidFill>
                <a:latin typeface="Calibri"/>
              </a:rPr>
              <a:t>Need to “</a:t>
            </a:r>
            <a:r>
              <a:rPr lang="en-US" sz="1400" i="1" u="sng" kern="0" dirty="0">
                <a:solidFill>
                  <a:prstClr val="black"/>
                </a:solidFill>
                <a:latin typeface="Calibri"/>
              </a:rPr>
              <a:t>discover IED threats</a:t>
            </a:r>
            <a:r>
              <a:rPr lang="en-US" sz="1400" i="1" kern="0" dirty="0">
                <a:solidFill>
                  <a:prstClr val="black"/>
                </a:solidFill>
                <a:latin typeface="Calibri"/>
              </a:rPr>
              <a:t>” </a:t>
            </a:r>
            <a:r>
              <a:rPr lang="en-US" sz="1400" kern="0" dirty="0">
                <a:solidFill>
                  <a:prstClr val="black"/>
                </a:solidFill>
                <a:latin typeface="Calibri"/>
              </a:rPr>
              <a:t>as early as possible - known as getting </a:t>
            </a:r>
            <a:r>
              <a:rPr lang="en-US" sz="1400" i="1" u="sng" kern="0" dirty="0">
                <a:solidFill>
                  <a:prstClr val="black"/>
                </a:solidFill>
                <a:latin typeface="Calibri"/>
              </a:rPr>
              <a:t>‘left-of-boom</a:t>
            </a:r>
            <a:r>
              <a:rPr lang="en-US" sz="1400" i="1" kern="0" dirty="0">
                <a:solidFill>
                  <a:prstClr val="black"/>
                </a:solidFill>
                <a:latin typeface="Calibri"/>
              </a:rPr>
              <a:t>’ </a:t>
            </a:r>
            <a:r>
              <a:rPr lang="en-US" sz="1400" kern="0" dirty="0">
                <a:solidFill>
                  <a:prstClr val="black"/>
                </a:solidFill>
                <a:latin typeface="Calibri"/>
              </a:rPr>
              <a:t>within the counterterrorism community </a:t>
            </a:r>
          </a:p>
          <a:p>
            <a:pPr marL="682625" lvl="1" indent="-217488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400" kern="0" dirty="0">
                <a:solidFill>
                  <a:prstClr val="black"/>
                </a:solidFill>
                <a:latin typeface="Calibri"/>
              </a:rPr>
              <a:t>Examples include numerous IED plots that have been disrupted in the U.S. since 9/11, including numerous DVE plots in 2020 </a:t>
            </a:r>
          </a:p>
          <a:p>
            <a:pPr marL="465138" indent="-233363">
              <a:spcBef>
                <a:spcPts val="1200"/>
              </a:spcBef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1800" b="1" kern="0" dirty="0">
                <a:solidFill>
                  <a:prstClr val="black"/>
                </a:solidFill>
                <a:latin typeface="Calibri"/>
              </a:rPr>
              <a:t>Ensure that protection and response efforts effectively neutralize or mitigate the consequences of attacks that do occur.</a:t>
            </a:r>
          </a:p>
          <a:p>
            <a:pPr marL="682625" lvl="1" indent="-217488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400" kern="0" dirty="0">
                <a:solidFill>
                  <a:prstClr val="black"/>
                </a:solidFill>
                <a:latin typeface="Calibri"/>
              </a:rPr>
              <a:t>Examples include the rapid, intergovernmental and whole community crisis response to the Boston Marathon, Austin, VIP mail, and Nashville bombings.</a:t>
            </a:r>
          </a:p>
          <a:p>
            <a:pPr marL="465138" indent="-233363">
              <a:spcBef>
                <a:spcPts val="1200"/>
              </a:spcBef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1800" b="1" kern="0" dirty="0">
                <a:solidFill>
                  <a:prstClr val="black"/>
                </a:solidFill>
                <a:latin typeface="Calibri"/>
              </a:rPr>
              <a:t>Enhance the effectiveness of counter-IED efforts in specific ways, including: </a:t>
            </a:r>
          </a:p>
          <a:p>
            <a:pPr marL="682625" lvl="1" indent="-217488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500" kern="0" dirty="0">
                <a:solidFill>
                  <a:prstClr val="black"/>
                </a:solidFill>
                <a:latin typeface="Calibri"/>
              </a:rPr>
              <a:t>Leveraging and integrating a </a:t>
            </a:r>
            <a:r>
              <a:rPr lang="en-US" sz="1500" b="1" i="1" kern="0" dirty="0">
                <a:solidFill>
                  <a:prstClr val="black"/>
                </a:solidFill>
                <a:latin typeface="Calibri"/>
              </a:rPr>
              <a:t>“</a:t>
            </a:r>
            <a:r>
              <a:rPr lang="en-US" sz="1500" b="1" i="1" u="sng" kern="0" dirty="0">
                <a:solidFill>
                  <a:prstClr val="black"/>
                </a:solidFill>
                <a:latin typeface="Calibri"/>
              </a:rPr>
              <a:t>whole-of-government</a:t>
            </a:r>
            <a:r>
              <a:rPr lang="en-US" sz="1500" b="1" i="1" kern="0" dirty="0">
                <a:solidFill>
                  <a:prstClr val="black"/>
                </a:solidFill>
                <a:latin typeface="Calibri"/>
              </a:rPr>
              <a:t>” </a:t>
            </a:r>
            <a:r>
              <a:rPr lang="en-US" sz="1500" kern="0" dirty="0">
                <a:solidFill>
                  <a:prstClr val="black"/>
                </a:solidFill>
                <a:latin typeface="Calibri"/>
              </a:rPr>
              <a:t>approach across law enforcement, diplomatic, homeland security, and military disciplines; </a:t>
            </a:r>
            <a:endParaRPr lang="en-US" sz="1500" u="sng" kern="0" dirty="0">
              <a:solidFill>
                <a:prstClr val="black"/>
              </a:solidFill>
              <a:latin typeface="Calibri"/>
            </a:endParaRPr>
          </a:p>
          <a:p>
            <a:pPr marL="682625" lvl="1" indent="-217488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500" kern="0" dirty="0">
                <a:solidFill>
                  <a:prstClr val="black"/>
                </a:solidFill>
                <a:latin typeface="Calibri"/>
              </a:rPr>
              <a:t>Enhancing efforts to protect American lives at home and abroad; and</a:t>
            </a:r>
          </a:p>
          <a:p>
            <a:pPr marL="682625" lvl="1" indent="-217488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500" kern="0" dirty="0">
                <a:solidFill>
                  <a:prstClr val="black"/>
                </a:solidFill>
                <a:latin typeface="Calibri"/>
              </a:rPr>
              <a:t>Promoting and enhancing </a:t>
            </a:r>
            <a:r>
              <a:rPr lang="en-US" sz="1500" b="1" i="1" u="sng" kern="0" dirty="0">
                <a:solidFill>
                  <a:prstClr val="black"/>
                </a:solidFill>
                <a:latin typeface="Calibri"/>
              </a:rPr>
              <a:t>information sharing and cooperation </a:t>
            </a:r>
            <a:r>
              <a:rPr lang="en-US" sz="1500" i="1" kern="0" dirty="0">
                <a:solidFill>
                  <a:prstClr val="black"/>
                </a:solidFill>
                <a:latin typeface="Calibri"/>
              </a:rPr>
              <a:t>between all levels of government, international partners, and the private sector</a:t>
            </a:r>
            <a:r>
              <a:rPr lang="en-US" sz="1500" b="1" i="1" u="sng" kern="0" dirty="0">
                <a:solidFill>
                  <a:prstClr val="black"/>
                </a:solidFill>
                <a:latin typeface="Calibri"/>
              </a:rPr>
              <a:t>.  </a:t>
            </a:r>
          </a:p>
          <a:p>
            <a:pPr marL="682625" lvl="1" indent="-217488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sz="1400" kern="0" dirty="0">
              <a:solidFill>
                <a:srgbClr val="002F80"/>
              </a:solidFill>
              <a:latin typeface="Calibri"/>
            </a:endParaRPr>
          </a:p>
          <a:p>
            <a:pPr marL="682625" lvl="1" indent="-217488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sz="1400" kern="0" dirty="0">
              <a:solidFill>
                <a:srgbClr val="002F80"/>
              </a:solidFill>
              <a:latin typeface="Calibri"/>
            </a:endParaRPr>
          </a:p>
          <a:p>
            <a:pPr marL="914400" lvl="2" indent="-280988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600" kern="0" dirty="0">
              <a:solidFill>
                <a:srgbClr val="002F80"/>
              </a:solidFill>
              <a:latin typeface="Calibri"/>
            </a:endParaRPr>
          </a:p>
          <a:p>
            <a:pPr marL="1314450" lvl="2" indent="-514350">
              <a:buFont typeface="Courier New" pitchFamily="49" charset="0"/>
              <a:buChar char="o"/>
              <a:defRPr/>
            </a:pPr>
            <a:endParaRPr lang="en-US" sz="1600" kern="0" dirty="0">
              <a:solidFill>
                <a:srgbClr val="002F80"/>
              </a:solidFill>
              <a:latin typeface="Calibri"/>
            </a:endParaRPr>
          </a:p>
          <a:p>
            <a:pPr>
              <a:defRPr/>
            </a:pPr>
            <a:endParaRPr lang="en-US" kern="0" dirty="0">
              <a:solidFill>
                <a:srgbClr val="002F80"/>
              </a:solidFill>
              <a:latin typeface="Calibri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638D42-07E5-57D0-1027-9152B4062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100" b="1" dirty="0">
                <a:solidFill>
                  <a:srgbClr val="00B050"/>
                </a:solidFill>
                <a:latin typeface="Arial"/>
                <a:cs typeface="Arial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1581707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504092"/>
          </a:xfrm>
          <a:prstGeom prst="rect">
            <a:avLst/>
          </a:prstGeom>
          <a:solidFill>
            <a:schemeClr val="bg1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Goals of Updated C-IED Implementation Plan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8828" y="693301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600"/>
              </a:spcAft>
            </a:pPr>
            <a:r>
              <a:rPr lang="en-US" sz="12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Implementation Plan (IPlan) is the roadmap of strategic goals and objectives necessary to achieve U.S. C-IED policy, guiding  U.S. Government implementation activities and informing domestic and international stakeholders.   </a:t>
            </a:r>
          </a:p>
        </p:txBody>
      </p:sp>
      <p:pic>
        <p:nvPicPr>
          <p:cNvPr id="47" name="table">
            <a:extLst>
              <a:ext uri="{FF2B5EF4-FFF2-40B4-BE49-F238E27FC236}">
                <a16:creationId xmlns:a16="http://schemas.microsoft.com/office/drawing/2014/main" id="{1AD7B4B9-84F8-E94A-8340-1F8EACB7420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1176" y="1383792"/>
            <a:ext cx="2103120" cy="4210812"/>
          </a:xfrm>
          <a:prstGeom prst="rect">
            <a:avLst/>
          </a:prstGeom>
        </p:spPr>
      </p:pic>
      <p:sp>
        <p:nvSpPr>
          <p:cNvPr id="48" name="object 4">
            <a:extLst>
              <a:ext uri="{FF2B5EF4-FFF2-40B4-BE49-F238E27FC236}">
                <a16:creationId xmlns:a16="http://schemas.microsoft.com/office/drawing/2014/main" id="{A2138DCA-DCFE-384F-81D0-5D5A44DCC092}"/>
              </a:ext>
            </a:extLst>
          </p:cNvPr>
          <p:cNvSpPr/>
          <p:nvPr/>
        </p:nvSpPr>
        <p:spPr>
          <a:xfrm>
            <a:off x="7826886" y="2625853"/>
            <a:ext cx="219455" cy="281939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5">
            <a:extLst>
              <a:ext uri="{FF2B5EF4-FFF2-40B4-BE49-F238E27FC236}">
                <a16:creationId xmlns:a16="http://schemas.microsoft.com/office/drawing/2014/main" id="{595FB964-CC4A-4E4B-A852-31EFE2C9A030}"/>
              </a:ext>
            </a:extLst>
          </p:cNvPr>
          <p:cNvSpPr/>
          <p:nvPr/>
        </p:nvSpPr>
        <p:spPr>
          <a:xfrm>
            <a:off x="7566283" y="2766061"/>
            <a:ext cx="219454" cy="281939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6">
            <a:extLst>
              <a:ext uri="{FF2B5EF4-FFF2-40B4-BE49-F238E27FC236}">
                <a16:creationId xmlns:a16="http://schemas.microsoft.com/office/drawing/2014/main" id="{33998407-0D99-CC49-888A-8866B77FADF6}"/>
              </a:ext>
            </a:extLst>
          </p:cNvPr>
          <p:cNvSpPr/>
          <p:nvPr/>
        </p:nvSpPr>
        <p:spPr>
          <a:xfrm>
            <a:off x="590165" y="3163824"/>
            <a:ext cx="220345" cy="0"/>
          </a:xfrm>
          <a:custGeom>
            <a:avLst/>
            <a:gdLst/>
            <a:ahLst/>
            <a:cxnLst/>
            <a:rect l="l" t="t" r="r" b="b"/>
            <a:pathLst>
              <a:path w="220345">
                <a:moveTo>
                  <a:pt x="0" y="0"/>
                </a:moveTo>
                <a:lnTo>
                  <a:pt x="220052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bject 7">
            <a:extLst>
              <a:ext uri="{FF2B5EF4-FFF2-40B4-BE49-F238E27FC236}">
                <a16:creationId xmlns:a16="http://schemas.microsoft.com/office/drawing/2014/main" id="{8E322F25-88EA-684E-853E-17E9D7AE1446}"/>
              </a:ext>
            </a:extLst>
          </p:cNvPr>
          <p:cNvSpPr/>
          <p:nvPr/>
        </p:nvSpPr>
        <p:spPr>
          <a:xfrm>
            <a:off x="1228720" y="3154680"/>
            <a:ext cx="220345" cy="0"/>
          </a:xfrm>
          <a:custGeom>
            <a:avLst/>
            <a:gdLst/>
            <a:ahLst/>
            <a:cxnLst/>
            <a:rect l="l" t="t" r="r" b="b"/>
            <a:pathLst>
              <a:path w="220344">
                <a:moveTo>
                  <a:pt x="0" y="0"/>
                </a:moveTo>
                <a:lnTo>
                  <a:pt x="220052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object 8">
            <a:extLst>
              <a:ext uri="{FF2B5EF4-FFF2-40B4-BE49-F238E27FC236}">
                <a16:creationId xmlns:a16="http://schemas.microsoft.com/office/drawing/2014/main" id="{A02EC372-FBA2-E24B-803C-37BA1F27E1B1}"/>
              </a:ext>
            </a:extLst>
          </p:cNvPr>
          <p:cNvSpPr/>
          <p:nvPr/>
        </p:nvSpPr>
        <p:spPr>
          <a:xfrm>
            <a:off x="5761692" y="2665476"/>
            <a:ext cx="374903" cy="7482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1" name="object 9">
            <a:extLst>
              <a:ext uri="{FF2B5EF4-FFF2-40B4-BE49-F238E27FC236}">
                <a16:creationId xmlns:a16="http://schemas.microsoft.com/office/drawing/2014/main" id="{0C3A8EE2-9950-A942-A55C-9D951891D3F0}"/>
              </a:ext>
            </a:extLst>
          </p:cNvPr>
          <p:cNvSpPr/>
          <p:nvPr/>
        </p:nvSpPr>
        <p:spPr>
          <a:xfrm>
            <a:off x="5379168" y="2924557"/>
            <a:ext cx="477011" cy="4785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" name="object 10">
            <a:extLst>
              <a:ext uri="{FF2B5EF4-FFF2-40B4-BE49-F238E27FC236}">
                <a16:creationId xmlns:a16="http://schemas.microsoft.com/office/drawing/2014/main" id="{2B45FE73-0634-EE44-A0B4-AFF641EDF379}"/>
              </a:ext>
            </a:extLst>
          </p:cNvPr>
          <p:cNvSpPr/>
          <p:nvPr/>
        </p:nvSpPr>
        <p:spPr>
          <a:xfrm>
            <a:off x="5280870" y="2586991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457200"/>
                </a:moveTo>
                <a:lnTo>
                  <a:pt x="2360" y="410454"/>
                </a:lnTo>
                <a:lnTo>
                  <a:pt x="9288" y="365059"/>
                </a:lnTo>
                <a:lnTo>
                  <a:pt x="20555" y="321243"/>
                </a:lnTo>
                <a:lnTo>
                  <a:pt x="35929" y="279238"/>
                </a:lnTo>
                <a:lnTo>
                  <a:pt x="55182" y="239272"/>
                </a:lnTo>
                <a:lnTo>
                  <a:pt x="78083" y="201576"/>
                </a:lnTo>
                <a:lnTo>
                  <a:pt x="104403" y="166379"/>
                </a:lnTo>
                <a:lnTo>
                  <a:pt x="133911" y="133911"/>
                </a:lnTo>
                <a:lnTo>
                  <a:pt x="166379" y="104403"/>
                </a:lnTo>
                <a:lnTo>
                  <a:pt x="201576" y="78083"/>
                </a:lnTo>
                <a:lnTo>
                  <a:pt x="239272" y="55182"/>
                </a:lnTo>
                <a:lnTo>
                  <a:pt x="279238" y="35929"/>
                </a:lnTo>
                <a:lnTo>
                  <a:pt x="321243" y="20555"/>
                </a:lnTo>
                <a:lnTo>
                  <a:pt x="365059" y="9288"/>
                </a:lnTo>
                <a:lnTo>
                  <a:pt x="410454" y="2360"/>
                </a:lnTo>
                <a:lnTo>
                  <a:pt x="457200" y="0"/>
                </a:lnTo>
                <a:lnTo>
                  <a:pt x="503945" y="2360"/>
                </a:lnTo>
                <a:lnTo>
                  <a:pt x="549340" y="9288"/>
                </a:lnTo>
                <a:lnTo>
                  <a:pt x="593156" y="20555"/>
                </a:lnTo>
                <a:lnTo>
                  <a:pt x="635161" y="35929"/>
                </a:lnTo>
                <a:lnTo>
                  <a:pt x="675127" y="55182"/>
                </a:lnTo>
                <a:lnTo>
                  <a:pt x="712823" y="78083"/>
                </a:lnTo>
                <a:lnTo>
                  <a:pt x="748020" y="104403"/>
                </a:lnTo>
                <a:lnTo>
                  <a:pt x="780488" y="133911"/>
                </a:lnTo>
                <a:lnTo>
                  <a:pt x="809996" y="166379"/>
                </a:lnTo>
                <a:lnTo>
                  <a:pt x="836316" y="201576"/>
                </a:lnTo>
                <a:lnTo>
                  <a:pt x="859217" y="239272"/>
                </a:lnTo>
                <a:lnTo>
                  <a:pt x="878470" y="279238"/>
                </a:lnTo>
                <a:lnTo>
                  <a:pt x="893844" y="321243"/>
                </a:lnTo>
                <a:lnTo>
                  <a:pt x="905111" y="365059"/>
                </a:lnTo>
                <a:lnTo>
                  <a:pt x="912039" y="410454"/>
                </a:lnTo>
                <a:lnTo>
                  <a:pt x="914400" y="457200"/>
                </a:lnTo>
                <a:lnTo>
                  <a:pt x="912039" y="503945"/>
                </a:lnTo>
                <a:lnTo>
                  <a:pt x="905111" y="549340"/>
                </a:lnTo>
                <a:lnTo>
                  <a:pt x="893844" y="593156"/>
                </a:lnTo>
                <a:lnTo>
                  <a:pt x="878470" y="635161"/>
                </a:lnTo>
                <a:lnTo>
                  <a:pt x="859217" y="675127"/>
                </a:lnTo>
                <a:lnTo>
                  <a:pt x="836316" y="712823"/>
                </a:lnTo>
                <a:lnTo>
                  <a:pt x="809996" y="748020"/>
                </a:lnTo>
                <a:lnTo>
                  <a:pt x="780488" y="780488"/>
                </a:lnTo>
                <a:lnTo>
                  <a:pt x="748020" y="809996"/>
                </a:lnTo>
                <a:lnTo>
                  <a:pt x="712823" y="836316"/>
                </a:lnTo>
                <a:lnTo>
                  <a:pt x="675127" y="859217"/>
                </a:lnTo>
                <a:lnTo>
                  <a:pt x="635161" y="878470"/>
                </a:lnTo>
                <a:lnTo>
                  <a:pt x="593156" y="893844"/>
                </a:lnTo>
                <a:lnTo>
                  <a:pt x="549340" y="905111"/>
                </a:lnTo>
                <a:lnTo>
                  <a:pt x="503945" y="912039"/>
                </a:lnTo>
                <a:lnTo>
                  <a:pt x="457200" y="914400"/>
                </a:lnTo>
                <a:lnTo>
                  <a:pt x="410454" y="912039"/>
                </a:lnTo>
                <a:lnTo>
                  <a:pt x="365059" y="905111"/>
                </a:lnTo>
                <a:lnTo>
                  <a:pt x="321243" y="893844"/>
                </a:lnTo>
                <a:lnTo>
                  <a:pt x="279238" y="878470"/>
                </a:lnTo>
                <a:lnTo>
                  <a:pt x="239272" y="859217"/>
                </a:lnTo>
                <a:lnTo>
                  <a:pt x="201576" y="836316"/>
                </a:lnTo>
                <a:lnTo>
                  <a:pt x="166379" y="809996"/>
                </a:lnTo>
                <a:lnTo>
                  <a:pt x="133911" y="780488"/>
                </a:lnTo>
                <a:lnTo>
                  <a:pt x="104403" y="748020"/>
                </a:lnTo>
                <a:lnTo>
                  <a:pt x="78083" y="712823"/>
                </a:lnTo>
                <a:lnTo>
                  <a:pt x="55182" y="675127"/>
                </a:lnTo>
                <a:lnTo>
                  <a:pt x="35929" y="635161"/>
                </a:lnTo>
                <a:lnTo>
                  <a:pt x="20555" y="593156"/>
                </a:lnTo>
                <a:lnTo>
                  <a:pt x="9288" y="549340"/>
                </a:lnTo>
                <a:lnTo>
                  <a:pt x="2360" y="503945"/>
                </a:lnTo>
                <a:lnTo>
                  <a:pt x="0" y="457200"/>
                </a:lnTo>
                <a:close/>
              </a:path>
            </a:pathLst>
          </a:custGeom>
          <a:ln w="47244">
            <a:solidFill>
              <a:srgbClr val="6F2F9F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endParaRPr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3" name="table">
            <a:extLst>
              <a:ext uri="{FF2B5EF4-FFF2-40B4-BE49-F238E27FC236}">
                <a16:creationId xmlns:a16="http://schemas.microsoft.com/office/drawing/2014/main" id="{5CFBD0FC-8FA9-E94B-91A9-FC1742D8292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53" y="1377696"/>
            <a:ext cx="2103120" cy="4177284"/>
          </a:xfrm>
          <a:prstGeom prst="rect">
            <a:avLst/>
          </a:prstGeom>
        </p:spPr>
      </p:pic>
      <p:pic>
        <p:nvPicPr>
          <p:cNvPr id="64" name="table">
            <a:extLst>
              <a:ext uri="{FF2B5EF4-FFF2-40B4-BE49-F238E27FC236}">
                <a16:creationId xmlns:a16="http://schemas.microsoft.com/office/drawing/2014/main" id="{BB02D0D3-54D0-7140-8643-6E5CDE61A50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3664" y="1371600"/>
            <a:ext cx="2103120" cy="4209287"/>
          </a:xfrm>
          <a:prstGeom prst="rect">
            <a:avLst/>
          </a:prstGeom>
        </p:spPr>
      </p:pic>
      <p:pic>
        <p:nvPicPr>
          <p:cNvPr id="65" name="table">
            <a:extLst>
              <a:ext uri="{FF2B5EF4-FFF2-40B4-BE49-F238E27FC236}">
                <a16:creationId xmlns:a16="http://schemas.microsoft.com/office/drawing/2014/main" id="{B486B643-F8E1-924F-B145-6290FD04241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5827" y="1377696"/>
            <a:ext cx="2103120" cy="4200144"/>
          </a:xfrm>
          <a:prstGeom prst="rect">
            <a:avLst/>
          </a:prstGeom>
        </p:spPr>
      </p:pic>
      <p:sp>
        <p:nvSpPr>
          <p:cNvPr id="66" name="object 14">
            <a:extLst>
              <a:ext uri="{FF2B5EF4-FFF2-40B4-BE49-F238E27FC236}">
                <a16:creationId xmlns:a16="http://schemas.microsoft.com/office/drawing/2014/main" id="{A8FD7BE9-0B49-914A-83A7-D45629195A9A}"/>
              </a:ext>
            </a:extLst>
          </p:cNvPr>
          <p:cNvSpPr/>
          <p:nvPr/>
        </p:nvSpPr>
        <p:spPr>
          <a:xfrm>
            <a:off x="5440891" y="2621552"/>
            <a:ext cx="415960" cy="415958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7" name="object 15">
            <a:extLst>
              <a:ext uri="{FF2B5EF4-FFF2-40B4-BE49-F238E27FC236}">
                <a16:creationId xmlns:a16="http://schemas.microsoft.com/office/drawing/2014/main" id="{33791F6D-F6C6-9241-901B-E072F1D0DF00}"/>
              </a:ext>
            </a:extLst>
          </p:cNvPr>
          <p:cNvSpPr/>
          <p:nvPr/>
        </p:nvSpPr>
        <p:spPr>
          <a:xfrm>
            <a:off x="992501" y="2642617"/>
            <a:ext cx="345947" cy="37337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8" name="object 16">
            <a:extLst>
              <a:ext uri="{FF2B5EF4-FFF2-40B4-BE49-F238E27FC236}">
                <a16:creationId xmlns:a16="http://schemas.microsoft.com/office/drawing/2014/main" id="{D68D9FAB-9CA2-0640-8916-A109DA65EB08}"/>
              </a:ext>
            </a:extLst>
          </p:cNvPr>
          <p:cNvSpPr/>
          <p:nvPr/>
        </p:nvSpPr>
        <p:spPr>
          <a:xfrm>
            <a:off x="7513705" y="2548891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457200"/>
                </a:moveTo>
                <a:lnTo>
                  <a:pt x="2360" y="410454"/>
                </a:lnTo>
                <a:lnTo>
                  <a:pt x="9288" y="365059"/>
                </a:lnTo>
                <a:lnTo>
                  <a:pt x="20555" y="321243"/>
                </a:lnTo>
                <a:lnTo>
                  <a:pt x="35929" y="279238"/>
                </a:lnTo>
                <a:lnTo>
                  <a:pt x="55182" y="239272"/>
                </a:lnTo>
                <a:lnTo>
                  <a:pt x="78083" y="201576"/>
                </a:lnTo>
                <a:lnTo>
                  <a:pt x="104403" y="166379"/>
                </a:lnTo>
                <a:lnTo>
                  <a:pt x="133911" y="133911"/>
                </a:lnTo>
                <a:lnTo>
                  <a:pt x="166379" y="104403"/>
                </a:lnTo>
                <a:lnTo>
                  <a:pt x="201576" y="78083"/>
                </a:lnTo>
                <a:lnTo>
                  <a:pt x="239272" y="55182"/>
                </a:lnTo>
                <a:lnTo>
                  <a:pt x="279238" y="35929"/>
                </a:lnTo>
                <a:lnTo>
                  <a:pt x="321243" y="20555"/>
                </a:lnTo>
                <a:lnTo>
                  <a:pt x="365059" y="9288"/>
                </a:lnTo>
                <a:lnTo>
                  <a:pt x="410454" y="2360"/>
                </a:lnTo>
                <a:lnTo>
                  <a:pt x="457200" y="0"/>
                </a:lnTo>
                <a:lnTo>
                  <a:pt x="503945" y="2360"/>
                </a:lnTo>
                <a:lnTo>
                  <a:pt x="549340" y="9288"/>
                </a:lnTo>
                <a:lnTo>
                  <a:pt x="593156" y="20555"/>
                </a:lnTo>
                <a:lnTo>
                  <a:pt x="635161" y="35929"/>
                </a:lnTo>
                <a:lnTo>
                  <a:pt x="675127" y="55182"/>
                </a:lnTo>
                <a:lnTo>
                  <a:pt x="712823" y="78083"/>
                </a:lnTo>
                <a:lnTo>
                  <a:pt x="748020" y="104403"/>
                </a:lnTo>
                <a:lnTo>
                  <a:pt x="780488" y="133911"/>
                </a:lnTo>
                <a:lnTo>
                  <a:pt x="809996" y="166379"/>
                </a:lnTo>
                <a:lnTo>
                  <a:pt x="836316" y="201576"/>
                </a:lnTo>
                <a:lnTo>
                  <a:pt x="859217" y="239272"/>
                </a:lnTo>
                <a:lnTo>
                  <a:pt x="878470" y="279238"/>
                </a:lnTo>
                <a:lnTo>
                  <a:pt x="893844" y="321243"/>
                </a:lnTo>
                <a:lnTo>
                  <a:pt x="905111" y="365059"/>
                </a:lnTo>
                <a:lnTo>
                  <a:pt x="912039" y="410454"/>
                </a:lnTo>
                <a:lnTo>
                  <a:pt x="914400" y="457200"/>
                </a:lnTo>
                <a:lnTo>
                  <a:pt x="912039" y="503945"/>
                </a:lnTo>
                <a:lnTo>
                  <a:pt x="905111" y="549340"/>
                </a:lnTo>
                <a:lnTo>
                  <a:pt x="893844" y="593156"/>
                </a:lnTo>
                <a:lnTo>
                  <a:pt x="878470" y="635161"/>
                </a:lnTo>
                <a:lnTo>
                  <a:pt x="859217" y="675127"/>
                </a:lnTo>
                <a:lnTo>
                  <a:pt x="836316" y="712823"/>
                </a:lnTo>
                <a:lnTo>
                  <a:pt x="809996" y="748020"/>
                </a:lnTo>
                <a:lnTo>
                  <a:pt x="780488" y="780488"/>
                </a:lnTo>
                <a:lnTo>
                  <a:pt x="748020" y="809996"/>
                </a:lnTo>
                <a:lnTo>
                  <a:pt x="712823" y="836316"/>
                </a:lnTo>
                <a:lnTo>
                  <a:pt x="675127" y="859217"/>
                </a:lnTo>
                <a:lnTo>
                  <a:pt x="635161" y="878470"/>
                </a:lnTo>
                <a:lnTo>
                  <a:pt x="593156" y="893844"/>
                </a:lnTo>
                <a:lnTo>
                  <a:pt x="549340" y="905111"/>
                </a:lnTo>
                <a:lnTo>
                  <a:pt x="503945" y="912039"/>
                </a:lnTo>
                <a:lnTo>
                  <a:pt x="457200" y="914400"/>
                </a:lnTo>
                <a:lnTo>
                  <a:pt x="410454" y="912039"/>
                </a:lnTo>
                <a:lnTo>
                  <a:pt x="365059" y="905111"/>
                </a:lnTo>
                <a:lnTo>
                  <a:pt x="321243" y="893844"/>
                </a:lnTo>
                <a:lnTo>
                  <a:pt x="279238" y="878470"/>
                </a:lnTo>
                <a:lnTo>
                  <a:pt x="239272" y="859217"/>
                </a:lnTo>
                <a:lnTo>
                  <a:pt x="201576" y="836316"/>
                </a:lnTo>
                <a:lnTo>
                  <a:pt x="166379" y="809996"/>
                </a:lnTo>
                <a:lnTo>
                  <a:pt x="133911" y="780488"/>
                </a:lnTo>
                <a:lnTo>
                  <a:pt x="104403" y="748020"/>
                </a:lnTo>
                <a:lnTo>
                  <a:pt x="78083" y="712823"/>
                </a:lnTo>
                <a:lnTo>
                  <a:pt x="55182" y="675127"/>
                </a:lnTo>
                <a:lnTo>
                  <a:pt x="35929" y="635161"/>
                </a:lnTo>
                <a:lnTo>
                  <a:pt x="20555" y="593156"/>
                </a:lnTo>
                <a:lnTo>
                  <a:pt x="9288" y="549340"/>
                </a:lnTo>
                <a:lnTo>
                  <a:pt x="2360" y="503945"/>
                </a:lnTo>
                <a:lnTo>
                  <a:pt x="0" y="457200"/>
                </a:lnTo>
                <a:close/>
              </a:path>
            </a:pathLst>
          </a:custGeom>
          <a:ln w="47244">
            <a:solidFill>
              <a:srgbClr val="005C00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9" name="object 17">
            <a:extLst>
              <a:ext uri="{FF2B5EF4-FFF2-40B4-BE49-F238E27FC236}">
                <a16:creationId xmlns:a16="http://schemas.microsoft.com/office/drawing/2014/main" id="{8C37B3DB-C728-3E45-8631-1E9B0DE7A6C1}"/>
              </a:ext>
            </a:extLst>
          </p:cNvPr>
          <p:cNvSpPr/>
          <p:nvPr/>
        </p:nvSpPr>
        <p:spPr>
          <a:xfrm>
            <a:off x="590926" y="2548891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457200"/>
                </a:moveTo>
                <a:lnTo>
                  <a:pt x="2360" y="410454"/>
                </a:lnTo>
                <a:lnTo>
                  <a:pt x="9288" y="365059"/>
                </a:lnTo>
                <a:lnTo>
                  <a:pt x="20555" y="321243"/>
                </a:lnTo>
                <a:lnTo>
                  <a:pt x="35929" y="279238"/>
                </a:lnTo>
                <a:lnTo>
                  <a:pt x="55182" y="239272"/>
                </a:lnTo>
                <a:lnTo>
                  <a:pt x="78083" y="201576"/>
                </a:lnTo>
                <a:lnTo>
                  <a:pt x="104403" y="166379"/>
                </a:lnTo>
                <a:lnTo>
                  <a:pt x="133911" y="133911"/>
                </a:lnTo>
                <a:lnTo>
                  <a:pt x="166379" y="104403"/>
                </a:lnTo>
                <a:lnTo>
                  <a:pt x="201576" y="78083"/>
                </a:lnTo>
                <a:lnTo>
                  <a:pt x="239272" y="55182"/>
                </a:lnTo>
                <a:lnTo>
                  <a:pt x="279238" y="35929"/>
                </a:lnTo>
                <a:lnTo>
                  <a:pt x="321243" y="20555"/>
                </a:lnTo>
                <a:lnTo>
                  <a:pt x="365059" y="9288"/>
                </a:lnTo>
                <a:lnTo>
                  <a:pt x="410454" y="2360"/>
                </a:lnTo>
                <a:lnTo>
                  <a:pt x="457200" y="0"/>
                </a:lnTo>
                <a:lnTo>
                  <a:pt x="503945" y="2360"/>
                </a:lnTo>
                <a:lnTo>
                  <a:pt x="549340" y="9288"/>
                </a:lnTo>
                <a:lnTo>
                  <a:pt x="593156" y="20555"/>
                </a:lnTo>
                <a:lnTo>
                  <a:pt x="635161" y="35929"/>
                </a:lnTo>
                <a:lnTo>
                  <a:pt x="675127" y="55182"/>
                </a:lnTo>
                <a:lnTo>
                  <a:pt x="712823" y="78083"/>
                </a:lnTo>
                <a:lnTo>
                  <a:pt x="748020" y="104403"/>
                </a:lnTo>
                <a:lnTo>
                  <a:pt x="780488" y="133911"/>
                </a:lnTo>
                <a:lnTo>
                  <a:pt x="809996" y="166379"/>
                </a:lnTo>
                <a:lnTo>
                  <a:pt x="836316" y="201576"/>
                </a:lnTo>
                <a:lnTo>
                  <a:pt x="859217" y="239272"/>
                </a:lnTo>
                <a:lnTo>
                  <a:pt x="878470" y="279238"/>
                </a:lnTo>
                <a:lnTo>
                  <a:pt x="893844" y="321243"/>
                </a:lnTo>
                <a:lnTo>
                  <a:pt x="905111" y="365059"/>
                </a:lnTo>
                <a:lnTo>
                  <a:pt x="912039" y="410454"/>
                </a:lnTo>
                <a:lnTo>
                  <a:pt x="914400" y="457200"/>
                </a:lnTo>
                <a:lnTo>
                  <a:pt x="912039" y="503945"/>
                </a:lnTo>
                <a:lnTo>
                  <a:pt x="905111" y="549340"/>
                </a:lnTo>
                <a:lnTo>
                  <a:pt x="893844" y="593156"/>
                </a:lnTo>
                <a:lnTo>
                  <a:pt x="878470" y="635161"/>
                </a:lnTo>
                <a:lnTo>
                  <a:pt x="859217" y="675127"/>
                </a:lnTo>
                <a:lnTo>
                  <a:pt x="836316" y="712823"/>
                </a:lnTo>
                <a:lnTo>
                  <a:pt x="809996" y="748020"/>
                </a:lnTo>
                <a:lnTo>
                  <a:pt x="780488" y="780488"/>
                </a:lnTo>
                <a:lnTo>
                  <a:pt x="748020" y="809996"/>
                </a:lnTo>
                <a:lnTo>
                  <a:pt x="712823" y="836316"/>
                </a:lnTo>
                <a:lnTo>
                  <a:pt x="675127" y="859217"/>
                </a:lnTo>
                <a:lnTo>
                  <a:pt x="635161" y="878470"/>
                </a:lnTo>
                <a:lnTo>
                  <a:pt x="593156" y="893844"/>
                </a:lnTo>
                <a:lnTo>
                  <a:pt x="549340" y="905111"/>
                </a:lnTo>
                <a:lnTo>
                  <a:pt x="503945" y="912039"/>
                </a:lnTo>
                <a:lnTo>
                  <a:pt x="457200" y="914400"/>
                </a:lnTo>
                <a:lnTo>
                  <a:pt x="410454" y="912039"/>
                </a:lnTo>
                <a:lnTo>
                  <a:pt x="365059" y="905111"/>
                </a:lnTo>
                <a:lnTo>
                  <a:pt x="321243" y="893844"/>
                </a:lnTo>
                <a:lnTo>
                  <a:pt x="279238" y="878470"/>
                </a:lnTo>
                <a:lnTo>
                  <a:pt x="239272" y="859217"/>
                </a:lnTo>
                <a:lnTo>
                  <a:pt x="201576" y="836316"/>
                </a:lnTo>
                <a:lnTo>
                  <a:pt x="166379" y="809996"/>
                </a:lnTo>
                <a:lnTo>
                  <a:pt x="133911" y="780488"/>
                </a:lnTo>
                <a:lnTo>
                  <a:pt x="104403" y="748020"/>
                </a:lnTo>
                <a:lnTo>
                  <a:pt x="78083" y="712823"/>
                </a:lnTo>
                <a:lnTo>
                  <a:pt x="55182" y="675127"/>
                </a:lnTo>
                <a:lnTo>
                  <a:pt x="35929" y="635161"/>
                </a:lnTo>
                <a:lnTo>
                  <a:pt x="20555" y="593156"/>
                </a:lnTo>
                <a:lnTo>
                  <a:pt x="9288" y="549340"/>
                </a:lnTo>
                <a:lnTo>
                  <a:pt x="2360" y="503945"/>
                </a:lnTo>
                <a:lnTo>
                  <a:pt x="0" y="457200"/>
                </a:lnTo>
                <a:close/>
              </a:path>
            </a:pathLst>
          </a:custGeom>
          <a:ln w="47244">
            <a:solidFill>
              <a:srgbClr val="002E80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0" name="object 18">
            <a:extLst>
              <a:ext uri="{FF2B5EF4-FFF2-40B4-BE49-F238E27FC236}">
                <a16:creationId xmlns:a16="http://schemas.microsoft.com/office/drawing/2014/main" id="{CF961D2D-4924-264B-8D74-4916ACF88BCA}"/>
              </a:ext>
            </a:extLst>
          </p:cNvPr>
          <p:cNvSpPr/>
          <p:nvPr/>
        </p:nvSpPr>
        <p:spPr>
          <a:xfrm>
            <a:off x="704464" y="2790445"/>
            <a:ext cx="623315" cy="623315"/>
          </a:xfrm>
          <a:prstGeom prst="rect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" name="object 19">
            <a:extLst>
              <a:ext uri="{FF2B5EF4-FFF2-40B4-BE49-F238E27FC236}">
                <a16:creationId xmlns:a16="http://schemas.microsoft.com/office/drawing/2014/main" id="{9AE3A199-E573-C047-B7A2-8413BC1469A5}"/>
              </a:ext>
            </a:extLst>
          </p:cNvPr>
          <p:cNvSpPr/>
          <p:nvPr/>
        </p:nvSpPr>
        <p:spPr>
          <a:xfrm>
            <a:off x="3585246" y="3011424"/>
            <a:ext cx="0" cy="282575"/>
          </a:xfrm>
          <a:custGeom>
            <a:avLst/>
            <a:gdLst/>
            <a:ahLst/>
            <a:cxnLst/>
            <a:rect l="l" t="t" r="r" b="b"/>
            <a:pathLst>
              <a:path h="282575">
                <a:moveTo>
                  <a:pt x="0" y="0"/>
                </a:moveTo>
                <a:lnTo>
                  <a:pt x="0" y="282359"/>
                </a:lnTo>
              </a:path>
            </a:pathLst>
          </a:custGeom>
          <a:ln w="12192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2" name="object 20">
            <a:extLst>
              <a:ext uri="{FF2B5EF4-FFF2-40B4-BE49-F238E27FC236}">
                <a16:creationId xmlns:a16="http://schemas.microsoft.com/office/drawing/2014/main" id="{5A3A1BF8-8F81-4341-87E3-56B5E91397B7}"/>
              </a:ext>
            </a:extLst>
          </p:cNvPr>
          <p:cNvSpPr/>
          <p:nvPr/>
        </p:nvSpPr>
        <p:spPr>
          <a:xfrm>
            <a:off x="3239297" y="3279650"/>
            <a:ext cx="340360" cy="0"/>
          </a:xfrm>
          <a:custGeom>
            <a:avLst/>
            <a:gdLst/>
            <a:ahLst/>
            <a:cxnLst/>
            <a:rect l="l" t="t" r="r" b="b"/>
            <a:pathLst>
              <a:path w="340360">
                <a:moveTo>
                  <a:pt x="0" y="0"/>
                </a:moveTo>
                <a:lnTo>
                  <a:pt x="339826" y="0"/>
                </a:lnTo>
              </a:path>
            </a:pathLst>
          </a:custGeom>
          <a:ln w="12192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3" name="object 21">
            <a:extLst>
              <a:ext uri="{FF2B5EF4-FFF2-40B4-BE49-F238E27FC236}">
                <a16:creationId xmlns:a16="http://schemas.microsoft.com/office/drawing/2014/main" id="{ED12EE9F-A84B-2C45-9FC5-80E39FCB6186}"/>
              </a:ext>
            </a:extLst>
          </p:cNvPr>
          <p:cNvSpPr/>
          <p:nvPr/>
        </p:nvSpPr>
        <p:spPr>
          <a:xfrm>
            <a:off x="2856773" y="2744724"/>
            <a:ext cx="611123" cy="60959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4" name="object 22">
            <a:extLst>
              <a:ext uri="{FF2B5EF4-FFF2-40B4-BE49-F238E27FC236}">
                <a16:creationId xmlns:a16="http://schemas.microsoft.com/office/drawing/2014/main" id="{3E94CE99-BB94-BE4C-98D3-48BF37FC5C2F}"/>
              </a:ext>
            </a:extLst>
          </p:cNvPr>
          <p:cNvSpPr/>
          <p:nvPr/>
        </p:nvSpPr>
        <p:spPr>
          <a:xfrm>
            <a:off x="3304828" y="2656333"/>
            <a:ext cx="495299" cy="42671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5" name="object 23">
            <a:extLst>
              <a:ext uri="{FF2B5EF4-FFF2-40B4-BE49-F238E27FC236}">
                <a16:creationId xmlns:a16="http://schemas.microsoft.com/office/drawing/2014/main" id="{2FABA4F4-AA60-E64F-AD59-06EBDA808460}"/>
              </a:ext>
            </a:extLst>
          </p:cNvPr>
          <p:cNvSpPr/>
          <p:nvPr/>
        </p:nvSpPr>
        <p:spPr>
          <a:xfrm>
            <a:off x="3480981" y="2643043"/>
            <a:ext cx="230755" cy="119969"/>
          </a:xfrm>
          <a:prstGeom prst="rect">
            <a:avLst/>
          </a:prstGeom>
          <a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6" name="object 24">
            <a:extLst>
              <a:ext uri="{FF2B5EF4-FFF2-40B4-BE49-F238E27FC236}">
                <a16:creationId xmlns:a16="http://schemas.microsoft.com/office/drawing/2014/main" id="{347CBA4C-83DD-C948-AF01-D22DF157FCEE}"/>
              </a:ext>
            </a:extLst>
          </p:cNvPr>
          <p:cNvSpPr/>
          <p:nvPr/>
        </p:nvSpPr>
        <p:spPr>
          <a:xfrm>
            <a:off x="2923067" y="2586991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457200"/>
                </a:moveTo>
                <a:lnTo>
                  <a:pt x="2360" y="410454"/>
                </a:lnTo>
                <a:lnTo>
                  <a:pt x="9288" y="365059"/>
                </a:lnTo>
                <a:lnTo>
                  <a:pt x="20555" y="321243"/>
                </a:lnTo>
                <a:lnTo>
                  <a:pt x="35929" y="279238"/>
                </a:lnTo>
                <a:lnTo>
                  <a:pt x="55182" y="239272"/>
                </a:lnTo>
                <a:lnTo>
                  <a:pt x="78083" y="201576"/>
                </a:lnTo>
                <a:lnTo>
                  <a:pt x="104403" y="166379"/>
                </a:lnTo>
                <a:lnTo>
                  <a:pt x="133911" y="133911"/>
                </a:lnTo>
                <a:lnTo>
                  <a:pt x="166379" y="104403"/>
                </a:lnTo>
                <a:lnTo>
                  <a:pt x="201576" y="78083"/>
                </a:lnTo>
                <a:lnTo>
                  <a:pt x="239272" y="55182"/>
                </a:lnTo>
                <a:lnTo>
                  <a:pt x="279238" y="35929"/>
                </a:lnTo>
                <a:lnTo>
                  <a:pt x="321243" y="20555"/>
                </a:lnTo>
                <a:lnTo>
                  <a:pt x="365059" y="9288"/>
                </a:lnTo>
                <a:lnTo>
                  <a:pt x="410454" y="2360"/>
                </a:lnTo>
                <a:lnTo>
                  <a:pt x="457200" y="0"/>
                </a:lnTo>
                <a:lnTo>
                  <a:pt x="503945" y="2360"/>
                </a:lnTo>
                <a:lnTo>
                  <a:pt x="549340" y="9288"/>
                </a:lnTo>
                <a:lnTo>
                  <a:pt x="593156" y="20555"/>
                </a:lnTo>
                <a:lnTo>
                  <a:pt x="635161" y="35929"/>
                </a:lnTo>
                <a:lnTo>
                  <a:pt x="675127" y="55182"/>
                </a:lnTo>
                <a:lnTo>
                  <a:pt x="712823" y="78083"/>
                </a:lnTo>
                <a:lnTo>
                  <a:pt x="748020" y="104403"/>
                </a:lnTo>
                <a:lnTo>
                  <a:pt x="780488" y="133911"/>
                </a:lnTo>
                <a:lnTo>
                  <a:pt x="809996" y="166379"/>
                </a:lnTo>
                <a:lnTo>
                  <a:pt x="836316" y="201576"/>
                </a:lnTo>
                <a:lnTo>
                  <a:pt x="859217" y="239272"/>
                </a:lnTo>
                <a:lnTo>
                  <a:pt x="878470" y="279238"/>
                </a:lnTo>
                <a:lnTo>
                  <a:pt x="893844" y="321243"/>
                </a:lnTo>
                <a:lnTo>
                  <a:pt x="905111" y="365059"/>
                </a:lnTo>
                <a:lnTo>
                  <a:pt x="912039" y="410454"/>
                </a:lnTo>
                <a:lnTo>
                  <a:pt x="914400" y="457200"/>
                </a:lnTo>
                <a:lnTo>
                  <a:pt x="912039" y="503945"/>
                </a:lnTo>
                <a:lnTo>
                  <a:pt x="905111" y="549340"/>
                </a:lnTo>
                <a:lnTo>
                  <a:pt x="893844" y="593156"/>
                </a:lnTo>
                <a:lnTo>
                  <a:pt x="878470" y="635161"/>
                </a:lnTo>
                <a:lnTo>
                  <a:pt x="859217" y="675127"/>
                </a:lnTo>
                <a:lnTo>
                  <a:pt x="836316" y="712823"/>
                </a:lnTo>
                <a:lnTo>
                  <a:pt x="809996" y="748020"/>
                </a:lnTo>
                <a:lnTo>
                  <a:pt x="780488" y="780488"/>
                </a:lnTo>
                <a:lnTo>
                  <a:pt x="748020" y="809996"/>
                </a:lnTo>
                <a:lnTo>
                  <a:pt x="712823" y="836316"/>
                </a:lnTo>
                <a:lnTo>
                  <a:pt x="675127" y="859217"/>
                </a:lnTo>
                <a:lnTo>
                  <a:pt x="635161" y="878470"/>
                </a:lnTo>
                <a:lnTo>
                  <a:pt x="593156" y="893844"/>
                </a:lnTo>
                <a:lnTo>
                  <a:pt x="549340" y="905111"/>
                </a:lnTo>
                <a:lnTo>
                  <a:pt x="503945" y="912039"/>
                </a:lnTo>
                <a:lnTo>
                  <a:pt x="457200" y="914400"/>
                </a:lnTo>
                <a:lnTo>
                  <a:pt x="410454" y="912039"/>
                </a:lnTo>
                <a:lnTo>
                  <a:pt x="365059" y="905111"/>
                </a:lnTo>
                <a:lnTo>
                  <a:pt x="321243" y="893844"/>
                </a:lnTo>
                <a:lnTo>
                  <a:pt x="279238" y="878470"/>
                </a:lnTo>
                <a:lnTo>
                  <a:pt x="239272" y="859217"/>
                </a:lnTo>
                <a:lnTo>
                  <a:pt x="201576" y="836316"/>
                </a:lnTo>
                <a:lnTo>
                  <a:pt x="166379" y="809996"/>
                </a:lnTo>
                <a:lnTo>
                  <a:pt x="133911" y="780488"/>
                </a:lnTo>
                <a:lnTo>
                  <a:pt x="104403" y="748020"/>
                </a:lnTo>
                <a:lnTo>
                  <a:pt x="78083" y="712823"/>
                </a:lnTo>
                <a:lnTo>
                  <a:pt x="55182" y="675127"/>
                </a:lnTo>
                <a:lnTo>
                  <a:pt x="35929" y="635161"/>
                </a:lnTo>
                <a:lnTo>
                  <a:pt x="20555" y="593156"/>
                </a:lnTo>
                <a:lnTo>
                  <a:pt x="9288" y="549340"/>
                </a:lnTo>
                <a:lnTo>
                  <a:pt x="2360" y="503945"/>
                </a:lnTo>
                <a:lnTo>
                  <a:pt x="0" y="457200"/>
                </a:lnTo>
                <a:close/>
              </a:path>
            </a:pathLst>
          </a:custGeom>
          <a:ln w="47244">
            <a:solidFill>
              <a:srgbClr val="00AFEF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7" name="object 25">
            <a:extLst>
              <a:ext uri="{FF2B5EF4-FFF2-40B4-BE49-F238E27FC236}">
                <a16:creationId xmlns:a16="http://schemas.microsoft.com/office/drawing/2014/main" id="{8BFB888D-EE56-5048-A40A-FB4474D69AD6}"/>
              </a:ext>
            </a:extLst>
          </p:cNvPr>
          <p:cNvSpPr/>
          <p:nvPr/>
        </p:nvSpPr>
        <p:spPr>
          <a:xfrm>
            <a:off x="7654674" y="2923045"/>
            <a:ext cx="597407" cy="597395"/>
          </a:xfrm>
          <a:prstGeom prst="rect">
            <a:avLst/>
          </a:prstGeom>
          <a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8" name="object 26">
            <a:extLst>
              <a:ext uri="{FF2B5EF4-FFF2-40B4-BE49-F238E27FC236}">
                <a16:creationId xmlns:a16="http://schemas.microsoft.com/office/drawing/2014/main" id="{82548978-3D6A-3647-A1A4-E01F1DF68736}"/>
              </a:ext>
            </a:extLst>
          </p:cNvPr>
          <p:cNvSpPr/>
          <p:nvPr/>
        </p:nvSpPr>
        <p:spPr>
          <a:xfrm>
            <a:off x="8108827" y="2755393"/>
            <a:ext cx="217931" cy="281939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6447C0BE-011F-3C44-AE0C-FAAA762BD359}"/>
              </a:ext>
            </a:extLst>
          </p:cNvPr>
          <p:cNvSpPr/>
          <p:nvPr/>
        </p:nvSpPr>
        <p:spPr>
          <a:xfrm>
            <a:off x="191387" y="4702583"/>
            <a:ext cx="21542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3355" eaLnBrk="0" hangingPunct="0"/>
            <a:r>
              <a:rPr lang="en-US" sz="1200" b="1" spc="-5" dirty="0">
                <a:solidFill>
                  <a:srgbClr val="005288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Leads</a:t>
            </a:r>
            <a:r>
              <a:rPr lang="en-US" sz="1200" b="1" spc="-5" dirty="0">
                <a:solidFill>
                  <a:srgbClr val="0052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DOJ, DHS</a:t>
            </a:r>
          </a:p>
          <a:p>
            <a:pPr marR="173355" eaLnBrk="0" hangingPunct="0"/>
            <a:r>
              <a:rPr lang="en-US" sz="1200" b="1" spc="-5" dirty="0">
                <a:solidFill>
                  <a:srgbClr val="0052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Objectives: 3</a:t>
            </a:r>
          </a:p>
          <a:p>
            <a:pPr marR="173355" eaLnBrk="0" hangingPunct="0"/>
            <a:endParaRPr lang="en-US" sz="1200" dirty="0">
              <a:solidFill>
                <a:srgbClr val="0000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6B768E35-DE4A-024F-A344-CAC9EC5D03D4}"/>
              </a:ext>
            </a:extLst>
          </p:cNvPr>
          <p:cNvSpPr/>
          <p:nvPr/>
        </p:nvSpPr>
        <p:spPr>
          <a:xfrm>
            <a:off x="7031724" y="4994970"/>
            <a:ext cx="21542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3355" eaLnBrk="0" hangingPunct="0"/>
            <a:r>
              <a:rPr lang="en-US" sz="1200" b="1" spc="-5" dirty="0">
                <a:solidFill>
                  <a:srgbClr val="005288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Leads</a:t>
            </a:r>
            <a:r>
              <a:rPr lang="en-US" sz="1200" b="1" spc="-5" dirty="0">
                <a:solidFill>
                  <a:srgbClr val="0052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DOJ, DHS </a:t>
            </a:r>
          </a:p>
          <a:p>
            <a:pPr marR="173355" eaLnBrk="0" hangingPunct="0"/>
            <a:r>
              <a:rPr lang="en-US" sz="1200" b="1" spc="-5" dirty="0">
                <a:solidFill>
                  <a:srgbClr val="0052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Objectives: 4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C9840DF0-DFEF-2F41-B9B4-084FC5045703}"/>
              </a:ext>
            </a:extLst>
          </p:cNvPr>
          <p:cNvSpPr/>
          <p:nvPr/>
        </p:nvSpPr>
        <p:spPr>
          <a:xfrm>
            <a:off x="4779076" y="5660256"/>
            <a:ext cx="21542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3355" eaLnBrk="0" hangingPunct="0"/>
            <a:r>
              <a:rPr lang="en-US" sz="1200" b="1" spc="-5" dirty="0">
                <a:solidFill>
                  <a:srgbClr val="005288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Leads</a:t>
            </a:r>
            <a:r>
              <a:rPr lang="en-US" sz="1200" b="1" spc="-5" dirty="0">
                <a:solidFill>
                  <a:srgbClr val="0052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DOJ, DHS </a:t>
            </a:r>
          </a:p>
          <a:p>
            <a:pPr marR="173355" eaLnBrk="0" hangingPunct="0"/>
            <a:r>
              <a:rPr lang="en-US" sz="1200" b="1" spc="-5" dirty="0">
                <a:solidFill>
                  <a:srgbClr val="0052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Objectives: 3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6BC2948A-D906-1146-BED8-B9461AF49382}"/>
              </a:ext>
            </a:extLst>
          </p:cNvPr>
          <p:cNvSpPr/>
          <p:nvPr/>
        </p:nvSpPr>
        <p:spPr>
          <a:xfrm>
            <a:off x="2447408" y="5669278"/>
            <a:ext cx="21542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3355" eaLnBrk="0" hangingPunct="0"/>
            <a:r>
              <a:rPr lang="en-US" sz="1200" b="1" spc="-5" dirty="0">
                <a:solidFill>
                  <a:srgbClr val="005288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Leads: DOJ, ODNI</a:t>
            </a:r>
          </a:p>
          <a:p>
            <a:pPr marR="173355" eaLnBrk="0" hangingPunct="0"/>
            <a:r>
              <a:rPr lang="en-US" sz="1200" b="1" spc="-5" dirty="0">
                <a:solidFill>
                  <a:srgbClr val="005288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Objectives: 5</a:t>
            </a:r>
          </a:p>
          <a:p>
            <a:pPr marR="173355"/>
            <a:endParaRPr lang="en-US" sz="1200" b="1" spc="-5" dirty="0">
              <a:solidFill>
                <a:srgbClr val="00000C"/>
              </a:solidFill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BE62DB-0DA2-5431-C08E-5EB869C7F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100" b="1" dirty="0">
                <a:solidFill>
                  <a:srgbClr val="00B050"/>
                </a:solidFill>
                <a:latin typeface="Arial"/>
                <a:cs typeface="Arial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467668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50409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2000" dirty="0">
              <a:latin typeface="Verdana"/>
              <a:ea typeface="Verdana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282134" y="3429000"/>
            <a:ext cx="6574970" cy="427809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b="1" u="sng" dirty="0">
                <a:solidFill>
                  <a:srgbClr val="002060"/>
                </a:solidFill>
              </a:rPr>
              <a:t>Joint Program Office for Countering IEDs</a:t>
            </a:r>
          </a:p>
          <a:p>
            <a:pPr algn="ctr"/>
            <a:r>
              <a:rPr lang="en-US" sz="2000" b="1" dirty="0"/>
              <a:t>Federal Bureau of Investigation</a:t>
            </a:r>
          </a:p>
          <a:p>
            <a:pPr algn="ctr"/>
            <a:r>
              <a:rPr lang="en-US" sz="1800" b="1" dirty="0"/>
              <a:t>U.S. Department of Justice</a:t>
            </a:r>
          </a:p>
          <a:p>
            <a:pPr algn="ctr"/>
            <a:r>
              <a:rPr lang="en-US" u="sng" dirty="0">
                <a:hlinkClick r:id="rId3"/>
              </a:rPr>
              <a:t>jpo@fbi.gov</a:t>
            </a:r>
            <a:endParaRPr lang="en-US" u="sng" dirty="0">
              <a:cs typeface="Calibri"/>
            </a:endParaRPr>
          </a:p>
          <a:p>
            <a:pPr algn="ctr"/>
            <a:endParaRPr lang="en-US" u="sng" dirty="0"/>
          </a:p>
          <a:p>
            <a:pPr algn="ctr"/>
            <a:r>
              <a:rPr lang="en-US" b="1" u="sng" dirty="0">
                <a:solidFill>
                  <a:srgbClr val="002060"/>
                </a:solidFill>
                <a:cs typeface="Calibri"/>
              </a:rPr>
              <a:t>Michael D. Holt</a:t>
            </a:r>
          </a:p>
          <a:p>
            <a:pPr algn="ctr"/>
            <a:r>
              <a:rPr lang="en-US" b="1" dirty="0"/>
              <a:t>Chief of Staff, Supervisory SABT</a:t>
            </a:r>
            <a:endParaRPr lang="en-US" b="1" dirty="0">
              <a:cs typeface="Calibri"/>
            </a:endParaRPr>
          </a:p>
          <a:p>
            <a:pPr algn="ctr"/>
            <a:r>
              <a:rPr lang="en-US" u="sng" dirty="0">
                <a:cs typeface="Calibri"/>
                <a:hlinkClick r:id="rId4"/>
              </a:rPr>
              <a:t>mdholt@fbi.gov</a:t>
            </a:r>
            <a:endParaRPr lang="en-US" u="sng" dirty="0">
              <a:cs typeface="Calibri"/>
            </a:endParaRPr>
          </a:p>
          <a:p>
            <a:pPr algn="ctr"/>
            <a:endParaRPr lang="en-US" u="sng" dirty="0">
              <a:cs typeface="Calibri"/>
            </a:endParaRPr>
          </a:p>
          <a:p>
            <a:pPr algn="ctr"/>
            <a:r>
              <a:rPr lang="en-US" b="1" u="sng" dirty="0">
                <a:cs typeface="Calibri"/>
              </a:rPr>
              <a:t>Jason S. Stewart</a:t>
            </a:r>
          </a:p>
          <a:p>
            <a:pPr algn="ctr"/>
            <a:r>
              <a:rPr lang="en-US" b="1" dirty="0">
                <a:cs typeface="Calibri"/>
              </a:rPr>
              <a:t>Deputy Strategy Branch Chief, DHS OBP</a:t>
            </a:r>
          </a:p>
          <a:p>
            <a:pPr algn="ctr"/>
            <a:r>
              <a:rPr lang="en-US" u="sng" dirty="0">
                <a:solidFill>
                  <a:schemeClr val="accent1"/>
                </a:solidFill>
                <a:cs typeface="Calibri"/>
              </a:rPr>
              <a:t>Jason.stewart@cisa.dhs.gov</a:t>
            </a:r>
          </a:p>
          <a:p>
            <a:pPr algn="ctr"/>
            <a:endParaRPr lang="en-US" dirty="0">
              <a:cs typeface="Calibri" panose="020F0502020204030204"/>
            </a:endParaRPr>
          </a:p>
          <a:p>
            <a:pPr algn="ctr"/>
            <a:endParaRPr lang="en-US" b="1" dirty="0">
              <a:cs typeface="Calibri" panose="020F0502020204030204"/>
            </a:endParaRPr>
          </a:p>
          <a:p>
            <a:pPr algn="ctr"/>
            <a:endParaRPr lang="en-US" b="1" u="sng" dirty="0">
              <a:cs typeface="Calibri" panose="020F0502020204030204"/>
            </a:endParaRPr>
          </a:p>
        </p:txBody>
      </p:sp>
      <p:pic>
        <p:nvPicPr>
          <p:cNvPr id="5" name="Picture 11" descr="Revised JPO Logo, 11-26-12.jpg">
            <a:extLst>
              <a:ext uri="{FF2B5EF4-FFF2-40B4-BE49-F238E27FC236}">
                <a16:creationId xmlns:a16="http://schemas.microsoft.com/office/drawing/2014/main" id="{7C378B90-DF11-4205-805A-340D3E4AD79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400" y="323584"/>
            <a:ext cx="273843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5040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 eaLnBrk="1" hangingPunct="1">
              <a:defRPr/>
            </a:pPr>
            <a:r>
              <a:rPr lang="en-US" sz="2800" b="1" dirty="0">
                <a:latin typeface="+mn-lt"/>
                <a:ea typeface="+mn-ea"/>
                <a:cs typeface="+mn-cs"/>
              </a:rPr>
              <a:t>Bottom Line Up Front</a:t>
            </a:r>
          </a:p>
        </p:txBody>
      </p:sp>
      <p:sp>
        <p:nvSpPr>
          <p:cNvPr id="54" name="Content Placeholder 5"/>
          <p:cNvSpPr txBox="1">
            <a:spLocks/>
          </p:cNvSpPr>
          <p:nvPr/>
        </p:nvSpPr>
        <p:spPr>
          <a:xfrm>
            <a:off x="0" y="3955661"/>
            <a:ext cx="9158059" cy="219476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500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236220" indent="-236220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1400" kern="0" dirty="0">
                <a:latin typeface="Verdana"/>
                <a:ea typeface="Verdana"/>
                <a:cs typeface="Verdana" charset="0"/>
              </a:rPr>
              <a:t>IEDs are the “weapon of choice” and a significant and enduring global security challenge that requires the diverse capabilities of many departments and external stakeholders; the current threat environment adds an additional sense of urgency to counter-IED efforts</a:t>
            </a:r>
            <a:endParaRPr lang="en-US" dirty="0">
              <a:latin typeface="Verdana"/>
              <a:ea typeface="Verdana"/>
            </a:endParaRPr>
          </a:p>
          <a:p>
            <a:pPr marL="236220" indent="-236220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1400" kern="0" dirty="0">
                <a:latin typeface="Verdana" charset="0"/>
                <a:ea typeface="Verdana" charset="0"/>
                <a:cs typeface="Verdana" charset="0"/>
              </a:rPr>
              <a:t>The U.S. has a whole-of-government policy and coordination framework to strategically counter the use of IEDs, via PPD-17 and the Joint Program Office for Countering IEDs (JPO C-IED) </a:t>
            </a:r>
          </a:p>
          <a:p>
            <a:pPr marL="236220" indent="-236220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1400" kern="0" dirty="0">
                <a:latin typeface="Verdana"/>
                <a:ea typeface="Verdana"/>
                <a:cs typeface="Verdana" charset="0"/>
              </a:rPr>
              <a:t>Currently efforts are on-going to ensure PPD-17 is up-to-date and aligned with global threats</a:t>
            </a:r>
            <a:endParaRPr lang="en-US" sz="1400" kern="0" dirty="0" err="1">
              <a:latin typeface="Verdana" charset="0"/>
              <a:ea typeface="Verdana" charset="0"/>
              <a:cs typeface="Verdana" charset="0"/>
            </a:endParaRPr>
          </a:p>
        </p:txBody>
      </p:sp>
      <p:pic>
        <p:nvPicPr>
          <p:cNvPr id="57" name="Picture 16" descr="H:\HSLE\DHS IP\OBP\OBP\OBP\HSPD-19 Implementation Process\Outreach and Advocacy\19701102_1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7830" y="567320"/>
            <a:ext cx="1069975" cy="1379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17" descr="H:\HSLE\DHS IP\OBP\OBP\OBP\HSPD-19 Implementation Process\Outreach and Advocacy\19831031_1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3756" y="567320"/>
            <a:ext cx="1070213" cy="1379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14" descr="H:\HSLE\DHS IP\OBP\OBP\OBP\HSPD-19 Implementation Process\Outreach and Advocacy\Timothy_McVeigh_Time_magazine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67776" y="566470"/>
            <a:ext cx="1045256" cy="1375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18" descr="H:\HSLE\DHS IP\OBP\OBP\OBP\HSPD-19 Implementation Process\Outreach and Advocacy\19930308_10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3149" y="578885"/>
            <a:ext cx="1067028" cy="1376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19" descr="H:\HSLE\DHS IP\OBP\OBP\OBP\HSPD-19 Implementation Process\Outreach and Advocacy\20001023_10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5869" y="2221063"/>
            <a:ext cx="1062955" cy="137109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0946" y="2210839"/>
            <a:ext cx="1048441" cy="1381322"/>
          </a:xfrm>
          <a:prstGeom prst="rect">
            <a:avLst/>
          </a:prstGeom>
        </p:spPr>
      </p:pic>
      <p:pic>
        <p:nvPicPr>
          <p:cNvPr id="68" name="Picture 21" descr="H:\HSLE\DHS IP\OBP\OBP\OBP\HSPD-19 Implementation Process\Outreach and Advocacy\1101050718_400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2934" y="2214976"/>
            <a:ext cx="1040277" cy="137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5333" y="2221063"/>
            <a:ext cx="1056647" cy="1389916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2202" y="2205516"/>
            <a:ext cx="1030336" cy="1376667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5135" y="2186684"/>
            <a:ext cx="1038078" cy="138376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62" y="2214409"/>
            <a:ext cx="1016906" cy="139375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4615" y="2214409"/>
            <a:ext cx="1010082" cy="138440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91" y="578885"/>
            <a:ext cx="1008041" cy="138160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197627" y="1931459"/>
            <a:ext cx="10699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1970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325403" y="562529"/>
            <a:ext cx="1030755" cy="1371099"/>
          </a:xfrm>
          <a:prstGeom prst="rect">
            <a:avLst/>
          </a:prstGeom>
        </p:spPr>
      </p:pic>
      <p:sp>
        <p:nvSpPr>
          <p:cNvPr id="78" name="TextBox 77"/>
          <p:cNvSpPr txBox="1"/>
          <p:nvPr/>
        </p:nvSpPr>
        <p:spPr>
          <a:xfrm>
            <a:off x="2304798" y="1931459"/>
            <a:ext cx="10699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1977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3459850" y="1931459"/>
            <a:ext cx="10699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1983</a:t>
            </a:r>
            <a:endParaRPr lang="en-US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1567" y="562529"/>
            <a:ext cx="994315" cy="1362796"/>
          </a:xfrm>
          <a:prstGeom prst="rect">
            <a:avLst/>
          </a:prstGeom>
        </p:spPr>
      </p:pic>
      <p:sp>
        <p:nvSpPr>
          <p:cNvPr id="81" name="TextBox 80"/>
          <p:cNvSpPr txBox="1"/>
          <p:nvPr/>
        </p:nvSpPr>
        <p:spPr>
          <a:xfrm>
            <a:off x="4537729" y="1931459"/>
            <a:ext cx="10699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1986</a:t>
            </a:r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5678469" y="1925325"/>
            <a:ext cx="10699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1989</a:t>
            </a:r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33797" y="1925325"/>
            <a:ext cx="10699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1970</a:t>
            </a:r>
            <a:endParaRPr lang="en-US" dirty="0"/>
          </a:p>
        </p:txBody>
      </p:sp>
      <p:sp>
        <p:nvSpPr>
          <p:cNvPr id="118" name="TextBox 117"/>
          <p:cNvSpPr txBox="1"/>
          <p:nvPr/>
        </p:nvSpPr>
        <p:spPr>
          <a:xfrm>
            <a:off x="6900104" y="1925325"/>
            <a:ext cx="10699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1993</a:t>
            </a:r>
            <a:endParaRPr lang="en-US" dirty="0"/>
          </a:p>
        </p:txBody>
      </p:sp>
      <p:sp>
        <p:nvSpPr>
          <p:cNvPr id="119" name="TextBox 118"/>
          <p:cNvSpPr txBox="1"/>
          <p:nvPr/>
        </p:nvSpPr>
        <p:spPr>
          <a:xfrm>
            <a:off x="8100089" y="1925074"/>
            <a:ext cx="10699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1995</a:t>
            </a:r>
            <a:endParaRPr lang="en-US" dirty="0"/>
          </a:p>
        </p:txBody>
      </p:sp>
      <p:sp>
        <p:nvSpPr>
          <p:cNvPr id="120" name="TextBox 119"/>
          <p:cNvSpPr txBox="1"/>
          <p:nvPr/>
        </p:nvSpPr>
        <p:spPr>
          <a:xfrm>
            <a:off x="1218952" y="3614051"/>
            <a:ext cx="10699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1996</a:t>
            </a:r>
            <a:endParaRPr lang="en-US" dirty="0"/>
          </a:p>
        </p:txBody>
      </p:sp>
      <p:sp>
        <p:nvSpPr>
          <p:cNvPr id="121" name="TextBox 120"/>
          <p:cNvSpPr txBox="1"/>
          <p:nvPr/>
        </p:nvSpPr>
        <p:spPr>
          <a:xfrm>
            <a:off x="2326123" y="3614051"/>
            <a:ext cx="10699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2000</a:t>
            </a:r>
            <a:endParaRPr lang="en-US" dirty="0"/>
          </a:p>
        </p:txBody>
      </p:sp>
      <p:sp>
        <p:nvSpPr>
          <p:cNvPr id="122" name="TextBox 121"/>
          <p:cNvSpPr txBox="1"/>
          <p:nvPr/>
        </p:nvSpPr>
        <p:spPr>
          <a:xfrm>
            <a:off x="3481175" y="3614051"/>
            <a:ext cx="10699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2002</a:t>
            </a:r>
            <a:endParaRPr lang="en-US" dirty="0"/>
          </a:p>
        </p:txBody>
      </p:sp>
      <p:sp>
        <p:nvSpPr>
          <p:cNvPr id="123" name="TextBox 122"/>
          <p:cNvSpPr txBox="1"/>
          <p:nvPr/>
        </p:nvSpPr>
        <p:spPr>
          <a:xfrm>
            <a:off x="4559054" y="3614051"/>
            <a:ext cx="10699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2005</a:t>
            </a:r>
            <a:endParaRPr lang="en-US" dirty="0"/>
          </a:p>
        </p:txBody>
      </p:sp>
      <p:sp>
        <p:nvSpPr>
          <p:cNvPr id="124" name="TextBox 123"/>
          <p:cNvSpPr txBox="1"/>
          <p:nvPr/>
        </p:nvSpPr>
        <p:spPr>
          <a:xfrm>
            <a:off x="5699794" y="3607917"/>
            <a:ext cx="10699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2010</a:t>
            </a:r>
            <a:endParaRPr lang="en-US" dirty="0"/>
          </a:p>
        </p:txBody>
      </p:sp>
      <p:sp>
        <p:nvSpPr>
          <p:cNvPr id="125" name="TextBox 124"/>
          <p:cNvSpPr txBox="1"/>
          <p:nvPr/>
        </p:nvSpPr>
        <p:spPr>
          <a:xfrm>
            <a:off x="55122" y="3607917"/>
            <a:ext cx="10699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1996</a:t>
            </a:r>
            <a:endParaRPr lang="en-US" dirty="0"/>
          </a:p>
        </p:txBody>
      </p:sp>
      <p:sp>
        <p:nvSpPr>
          <p:cNvPr id="126" name="TextBox 125"/>
          <p:cNvSpPr txBox="1"/>
          <p:nvPr/>
        </p:nvSpPr>
        <p:spPr>
          <a:xfrm>
            <a:off x="6921429" y="3607917"/>
            <a:ext cx="10699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2013</a:t>
            </a:r>
            <a:endParaRPr lang="en-US" dirty="0"/>
          </a:p>
        </p:txBody>
      </p:sp>
      <p:sp>
        <p:nvSpPr>
          <p:cNvPr id="127" name="TextBox 126"/>
          <p:cNvSpPr txBox="1"/>
          <p:nvPr/>
        </p:nvSpPr>
        <p:spPr>
          <a:xfrm>
            <a:off x="8121414" y="3607666"/>
            <a:ext cx="10699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2015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6B17A5-DC8B-6C48-B955-E6A2A41EF71D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9393" y="567012"/>
            <a:ext cx="1035518" cy="1364447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6F1298-EAF7-7D4F-34C0-624DA78DC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100" b="1" dirty="0">
                <a:solidFill>
                  <a:srgbClr val="00B050"/>
                </a:solidFill>
                <a:latin typeface="Arial"/>
                <a:cs typeface="Arial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4067381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38CC1B6D-3078-423E-9462-E17AE45B2E4E}"/>
              </a:ext>
            </a:extLst>
          </p:cNvPr>
          <p:cNvSpPr txBox="1"/>
          <p:nvPr/>
        </p:nvSpPr>
        <p:spPr>
          <a:xfrm>
            <a:off x="152400" y="866242"/>
            <a:ext cx="8912330" cy="73866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eaLnBrk="0" fontAlgn="base" hangingPunct="0">
              <a:spcBef>
                <a:spcPct val="30000"/>
              </a:spcBef>
              <a:spcAft>
                <a:spcPts val="600"/>
              </a:spcAft>
              <a:buClr>
                <a:srgbClr val="B0B1B3"/>
              </a:buClr>
              <a:defRPr/>
            </a:pPr>
            <a:r>
              <a:rPr lang="en-US" sz="1400" kern="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The U.S. Bomb Data Center (USBDC) 2022 Explosives Incident Report encompasses information reported to the USBDC through the Bomb Arson Tracking System and Open-Source information collected through </a:t>
            </a:r>
            <a:r>
              <a:rPr lang="en-US" sz="1400" kern="0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TRIP</a:t>
            </a:r>
            <a:r>
              <a:rPr lang="en-US" sz="1400" i="1" kern="0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wire</a:t>
            </a:r>
            <a:r>
              <a:rPr lang="en-US" sz="1400" kern="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. 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C6A715CA-FCA3-7A9A-45E5-D85A921B1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532" y="1952258"/>
            <a:ext cx="3553246" cy="2076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C3DDD433-DAE8-CAB1-0561-3760734A9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2270" y="1952258"/>
            <a:ext cx="3675204" cy="2076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BFE82D6A-58FE-B50A-B8F0-F89AB810D761}"/>
              </a:ext>
            </a:extLst>
          </p:cNvPr>
          <p:cNvSpPr txBox="1"/>
          <p:nvPr/>
        </p:nvSpPr>
        <p:spPr>
          <a:xfrm>
            <a:off x="113144" y="4107656"/>
            <a:ext cx="4458856" cy="83099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7950" lvl="1" eaLnBrk="0" fontAlgn="base" hangingPunct="0">
              <a:spcBef>
                <a:spcPts val="100"/>
              </a:spcBef>
              <a:spcAft>
                <a:spcPts val="100"/>
              </a:spcAft>
              <a:buClr>
                <a:srgbClr val="B0B1B3"/>
              </a:buClr>
              <a:defRPr/>
            </a:pPr>
            <a:r>
              <a:rPr lang="en-US" sz="600" b="1" kern="0" dirty="0">
                <a:solidFill>
                  <a:srgbClr val="000000"/>
                </a:solidFill>
                <a:ea typeface="+mn-lt"/>
                <a:cs typeface="Arial"/>
              </a:rPr>
              <a:t>         </a:t>
            </a:r>
            <a:r>
              <a:rPr lang="en-US" sz="1600" b="1" kern="0" dirty="0">
                <a:solidFill>
                  <a:srgbClr val="000000"/>
                </a:solidFill>
                <a:ea typeface="+mn-lt"/>
                <a:cs typeface="Arial"/>
              </a:rPr>
              <a:t>23% Explosion Incidents: </a:t>
            </a:r>
            <a:r>
              <a:rPr lang="en-US" sz="1600" kern="0" dirty="0">
                <a:solidFill>
                  <a:srgbClr val="000000"/>
                </a:solidFill>
                <a:ea typeface="+mn-lt"/>
                <a:cs typeface="Arial"/>
              </a:rPr>
              <a:t>the total number of explosion incidents </a:t>
            </a:r>
            <a:r>
              <a:rPr lang="en-US" sz="1600" b="1" kern="0" dirty="0">
                <a:solidFill>
                  <a:srgbClr val="000000"/>
                </a:solidFill>
                <a:ea typeface="+mn-lt"/>
                <a:cs typeface="Arial"/>
              </a:rPr>
              <a:t>increased </a:t>
            </a:r>
            <a:r>
              <a:rPr lang="en-US" sz="1600" kern="0" dirty="0">
                <a:solidFill>
                  <a:srgbClr val="000000"/>
                </a:solidFill>
                <a:ea typeface="+mn-lt"/>
                <a:cs typeface="Arial"/>
              </a:rPr>
              <a:t>by </a:t>
            </a:r>
            <a:r>
              <a:rPr lang="en-US" sz="1600" b="1" kern="0" dirty="0">
                <a:solidFill>
                  <a:srgbClr val="000000"/>
                </a:solidFill>
                <a:ea typeface="+mn-lt"/>
                <a:cs typeface="Arial"/>
              </a:rPr>
              <a:t>23%</a:t>
            </a:r>
            <a:r>
              <a:rPr lang="en-US" sz="1600" kern="0" dirty="0">
                <a:solidFill>
                  <a:srgbClr val="000000"/>
                </a:solidFill>
                <a:ea typeface="+mn-lt"/>
                <a:cs typeface="Arial"/>
              </a:rPr>
              <a:t> from </a:t>
            </a:r>
            <a:r>
              <a:rPr lang="en-US" sz="1600" b="1" kern="0" dirty="0">
                <a:solidFill>
                  <a:srgbClr val="000000"/>
                </a:solidFill>
                <a:ea typeface="+mn-lt"/>
                <a:cs typeface="Arial"/>
              </a:rPr>
              <a:t>785</a:t>
            </a:r>
            <a:r>
              <a:rPr lang="en-US" sz="1600" kern="0" dirty="0">
                <a:solidFill>
                  <a:srgbClr val="000000"/>
                </a:solidFill>
                <a:ea typeface="+mn-lt"/>
                <a:cs typeface="Arial"/>
              </a:rPr>
              <a:t> in 2021 to </a:t>
            </a:r>
            <a:r>
              <a:rPr lang="en-US" sz="1600" b="1" kern="0" dirty="0">
                <a:solidFill>
                  <a:srgbClr val="000000"/>
                </a:solidFill>
                <a:ea typeface="+mn-lt"/>
                <a:cs typeface="Arial"/>
              </a:rPr>
              <a:t>966</a:t>
            </a:r>
            <a:r>
              <a:rPr lang="en-US" sz="1600" kern="0" dirty="0">
                <a:solidFill>
                  <a:srgbClr val="000000"/>
                </a:solidFill>
                <a:ea typeface="+mn-lt"/>
                <a:cs typeface="Arial"/>
              </a:rPr>
              <a:t> in 2022.</a:t>
            </a:r>
            <a:endParaRPr lang="en-US" dirty="0">
              <a:cs typeface="Arial"/>
            </a:endParaRP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AFF93D11-5D82-818D-C848-2B8F630B6774}"/>
              </a:ext>
            </a:extLst>
          </p:cNvPr>
          <p:cNvSpPr txBox="1"/>
          <p:nvPr/>
        </p:nvSpPr>
        <p:spPr>
          <a:xfrm>
            <a:off x="4540550" y="4107656"/>
            <a:ext cx="4615319" cy="83099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>
              <a:defRPr/>
            </a:pPr>
            <a:r>
              <a:rPr lang="en-US" sz="1600" b="1" kern="0" dirty="0">
                <a:solidFill>
                  <a:srgbClr val="000000"/>
                </a:solidFill>
                <a:ea typeface="+mn-lt"/>
                <a:cs typeface="Arial"/>
              </a:rPr>
              <a:t> 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lt"/>
                <a:cs typeface="Arial"/>
              </a:rPr>
              <a:t> </a:t>
            </a:r>
            <a:r>
              <a:rPr lang="en-US" sz="1600" b="1" kern="0" dirty="0">
                <a:solidFill>
                  <a:srgbClr val="000000"/>
                </a:solidFill>
                <a:ea typeface="+mn-lt"/>
                <a:cs typeface="Arial"/>
              </a:rPr>
              <a:t> 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lt"/>
                <a:cs typeface="Arial"/>
              </a:rPr>
              <a:t>35% Bomb Threats: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lt"/>
                <a:cs typeface="Arial"/>
              </a:rPr>
              <a:t>the total number of bomb threat incidents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lt"/>
                <a:cs typeface="Arial"/>
              </a:rPr>
              <a:t>increased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lt"/>
                <a:cs typeface="Arial"/>
              </a:rPr>
              <a:t> by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lt"/>
                <a:cs typeface="Arial"/>
              </a:rPr>
              <a:t>35%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lt"/>
                <a:cs typeface="Arial"/>
              </a:rPr>
              <a:t> from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lt"/>
                <a:cs typeface="Arial"/>
              </a:rPr>
              <a:t>1,876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lt"/>
                <a:cs typeface="Arial"/>
              </a:rPr>
              <a:t> in 2021 to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lt"/>
                <a:cs typeface="Arial"/>
              </a:rPr>
              <a:t>2,538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lt"/>
                <a:cs typeface="Arial"/>
              </a:rPr>
              <a:t> in 2022</a:t>
            </a:r>
            <a:endParaRPr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Arial"/>
            </a:endParaRPr>
          </a:p>
        </p:txBody>
      </p:sp>
      <p:sp>
        <p:nvSpPr>
          <p:cNvPr id="7" name="Arrow: Up 6">
            <a:extLst>
              <a:ext uri="{FF2B5EF4-FFF2-40B4-BE49-F238E27FC236}">
                <a16:creationId xmlns:a16="http://schemas.microsoft.com/office/drawing/2014/main" id="{378C25A0-6201-E666-0C08-35AEE04A76E5}"/>
              </a:ext>
            </a:extLst>
          </p:cNvPr>
          <p:cNvSpPr/>
          <p:nvPr/>
        </p:nvSpPr>
        <p:spPr bwMode="auto">
          <a:xfrm>
            <a:off x="286750" y="4197287"/>
            <a:ext cx="153329" cy="174996"/>
          </a:xfrm>
          <a:prstGeom prst="upArrow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id="{5282FA92-7518-59BD-33AB-C9ED9F089DB0}"/>
              </a:ext>
            </a:extLst>
          </p:cNvPr>
          <p:cNvSpPr/>
          <p:nvPr/>
        </p:nvSpPr>
        <p:spPr bwMode="auto">
          <a:xfrm>
            <a:off x="4668941" y="4193379"/>
            <a:ext cx="153329" cy="174996"/>
          </a:xfrm>
          <a:prstGeom prst="upArrow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AFF1BC-BFC2-14A2-F38B-04DBDD165A2C}"/>
              </a:ext>
            </a:extLst>
          </p:cNvPr>
          <p:cNvSpPr txBox="1"/>
          <p:nvPr/>
        </p:nvSpPr>
        <p:spPr>
          <a:xfrm>
            <a:off x="113144" y="169346"/>
            <a:ext cx="58146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u="none" strike="noStrike" dirty="0">
                <a:effectLst/>
              </a:rPr>
              <a:t>Domestic IED Threat Analysis – 2022 </a:t>
            </a:r>
            <a:r>
              <a:rPr lang="en-US" sz="2800" b="1" i="0" dirty="0">
                <a:effectLst/>
              </a:rPr>
              <a:t>​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396778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D6D3F-CD93-4B89-A79A-CD40629671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36" y="-362797"/>
            <a:ext cx="7886700" cy="1325563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Trending Concern – Mass Bomb Threats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F42D167-7167-4719-8267-E425935F241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9807" y="3122620"/>
            <a:ext cx="3140866" cy="3183724"/>
          </a:xfrm>
          <a:prstGeom prst="rect">
            <a:avLst/>
          </a:prstGeom>
          <a:ln>
            <a:solidFill>
              <a:schemeClr val="accent4">
                <a:lumMod val="10000"/>
              </a:schemeClr>
            </a:solidFill>
          </a:ln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AA0D26E-484E-4A28-BBDA-C55180EF7E9E}"/>
              </a:ext>
            </a:extLst>
          </p:cNvPr>
          <p:cNvSpPr txBox="1"/>
          <p:nvPr/>
        </p:nvSpPr>
        <p:spPr>
          <a:xfrm>
            <a:off x="140818" y="1089898"/>
            <a:ext cx="465420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1600" kern="0">
                <a:ea typeface="Verdana" charset="0"/>
              </a:rPr>
              <a:t>Bomb threats, include mass or serial attacks, are not new, but </a:t>
            </a:r>
            <a:r>
              <a:rPr lang="en-US" sz="1600" b="1" i="1" kern="0">
                <a:solidFill>
                  <a:srgbClr val="005288"/>
                </a:solidFill>
                <a:ea typeface="Verdana" charset="0"/>
              </a:rPr>
              <a:t>new technology and tactics </a:t>
            </a:r>
            <a:r>
              <a:rPr lang="en-US" sz="1600" kern="0">
                <a:ea typeface="Verdana" charset="0"/>
              </a:rPr>
              <a:t>makes their reach and impact far </a:t>
            </a:r>
            <a:r>
              <a:rPr lang="en-US" sz="1600" b="1" i="1" kern="0">
                <a:solidFill>
                  <a:srgbClr val="005288"/>
                </a:solidFill>
                <a:ea typeface="Verdana" charset="0"/>
              </a:rPr>
              <a:t>more scalable and disruptive </a:t>
            </a:r>
          </a:p>
          <a:p>
            <a:pPr marL="169863" indent="-169863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en-US" sz="1600" kern="0">
              <a:solidFill>
                <a:srgbClr val="333333"/>
              </a:solidFill>
              <a:ea typeface="Verdana" charset="0"/>
            </a:endParaRPr>
          </a:p>
          <a:p>
            <a:pPr marL="169863" indent="-169863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1600" kern="0">
                <a:ea typeface="Verdana" charset="0"/>
              </a:rPr>
              <a:t>Prominent recent examples include</a:t>
            </a:r>
            <a:r>
              <a:rPr lang="en-US" sz="1600" kern="0">
                <a:solidFill>
                  <a:srgbClr val="333333"/>
                </a:solidFill>
                <a:ea typeface="Verdana" charset="0"/>
              </a:rPr>
              <a:t> </a:t>
            </a:r>
            <a:r>
              <a:rPr lang="en-US" sz="1600" b="1" i="1" kern="0">
                <a:solidFill>
                  <a:srgbClr val="005288"/>
                </a:solidFill>
                <a:ea typeface="Verdana" charset="0"/>
              </a:rPr>
              <a:t>Ivy League </a:t>
            </a:r>
            <a:r>
              <a:rPr lang="en-US" sz="1600" kern="0">
                <a:ea typeface="Verdana" charset="0"/>
              </a:rPr>
              <a:t>schools in November 2021 and</a:t>
            </a:r>
            <a:r>
              <a:rPr lang="en-US" sz="1600" kern="0">
                <a:solidFill>
                  <a:srgbClr val="333333"/>
                </a:solidFill>
                <a:ea typeface="Verdana" charset="0"/>
              </a:rPr>
              <a:t> </a:t>
            </a:r>
            <a:r>
              <a:rPr lang="en-US" sz="1600" b="1" i="1" kern="0">
                <a:solidFill>
                  <a:srgbClr val="005288"/>
                </a:solidFill>
                <a:ea typeface="Verdana" charset="0"/>
              </a:rPr>
              <a:t>Historically Black Colleges and Universities (HBCUs) </a:t>
            </a:r>
            <a:r>
              <a:rPr lang="en-US" sz="1600" kern="0">
                <a:ea typeface="Verdana" charset="0"/>
              </a:rPr>
              <a:t>in January and February 2022</a:t>
            </a:r>
          </a:p>
          <a:p>
            <a:pPr marL="169863" indent="-169863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en-US" sz="1600" kern="0">
              <a:ea typeface="Verdana" charset="0"/>
            </a:endParaRPr>
          </a:p>
          <a:p>
            <a:pPr marL="169863" indent="-169863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1600" kern="0">
                <a:ea typeface="Verdana" charset="0"/>
              </a:rPr>
              <a:t>Threats to </a:t>
            </a:r>
            <a:r>
              <a:rPr lang="en-US" sz="1600" b="1" i="1" kern="0">
                <a:solidFill>
                  <a:srgbClr val="005288"/>
                </a:solidFill>
                <a:ea typeface="Verdana" charset="0"/>
              </a:rPr>
              <a:t>thousands of Jewish community facilities</a:t>
            </a:r>
            <a:r>
              <a:rPr lang="en-US" sz="1600" kern="0">
                <a:solidFill>
                  <a:srgbClr val="333333"/>
                </a:solidFill>
                <a:ea typeface="Verdana" charset="0"/>
              </a:rPr>
              <a:t> </a:t>
            </a:r>
            <a:r>
              <a:rPr lang="en-US" sz="1600" kern="0">
                <a:ea typeface="Verdana" charset="0"/>
              </a:rPr>
              <a:t>in the U.S., UK, Australia, New Zealand, Denmark, and Norway occurred in 2017</a:t>
            </a:r>
          </a:p>
          <a:p>
            <a:pPr marL="169863" indent="-169863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en-US" sz="1600" kern="0">
              <a:ea typeface="Verdana" charset="0"/>
            </a:endParaRPr>
          </a:p>
          <a:p>
            <a:pPr marL="169863" indent="-169863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1600" kern="0">
                <a:ea typeface="Verdana" charset="0"/>
              </a:rPr>
              <a:t>In Ukraine, </a:t>
            </a:r>
            <a:r>
              <a:rPr lang="en-US" sz="1600" b="1" i="1" kern="0">
                <a:solidFill>
                  <a:srgbClr val="005288"/>
                </a:solidFill>
                <a:ea typeface="Verdana" charset="0"/>
              </a:rPr>
              <a:t>bomb threats are common in the context of Russian-backed information operations</a:t>
            </a:r>
            <a:r>
              <a:rPr lang="en-US" sz="1600" kern="0">
                <a:ea typeface="Verdana" charset="0"/>
              </a:rPr>
              <a:t>, but jumped to nearly 10,000 in January 2022, including nearly 8,000 schools</a:t>
            </a:r>
          </a:p>
        </p:txBody>
      </p:sp>
      <p:pic>
        <p:nvPicPr>
          <p:cNvPr id="27" name="Picture 4">
            <a:extLst>
              <a:ext uri="{FF2B5EF4-FFF2-40B4-BE49-F238E27FC236}">
                <a16:creationId xmlns:a16="http://schemas.microsoft.com/office/drawing/2014/main" id="{C85FD2D4-99F8-408D-89C5-2C129F52F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0815" y="671053"/>
            <a:ext cx="3658851" cy="2285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CE2F2E-8D4C-D065-FF7F-B3C11DF03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100" b="1" dirty="0">
                <a:solidFill>
                  <a:srgbClr val="00B050"/>
                </a:solidFill>
                <a:latin typeface="Arial"/>
                <a:cs typeface="Arial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4154766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504092"/>
          </a:xfrm>
          <a:prstGeom prst="rect">
            <a:avLst/>
          </a:prstGeom>
          <a:solidFill>
            <a:schemeClr val="bg1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 eaLnBrk="1" hangingPunct="1">
              <a:defRPr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Current Strategic Counter-IED Challenges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7072B0A-5FC4-2949-85A5-CA88B0A81C56}"/>
              </a:ext>
            </a:extLst>
          </p:cNvPr>
          <p:cNvGrpSpPr/>
          <p:nvPr/>
        </p:nvGrpSpPr>
        <p:grpSpPr>
          <a:xfrm>
            <a:off x="868436" y="1163075"/>
            <a:ext cx="8123163" cy="583606"/>
            <a:chOff x="811286" y="4776730"/>
            <a:chExt cx="4324044" cy="1226618"/>
          </a:xfrm>
        </p:grpSpPr>
        <p:sp>
          <p:nvSpPr>
            <p:cNvPr id="46" name="Pentagon 13">
              <a:extLst>
                <a:ext uri="{FF2B5EF4-FFF2-40B4-BE49-F238E27FC236}">
                  <a16:creationId xmlns:a16="http://schemas.microsoft.com/office/drawing/2014/main" id="{1B71647F-452E-C34B-B725-A6672D1B4458}"/>
                </a:ext>
              </a:extLst>
            </p:cNvPr>
            <p:cNvSpPr/>
            <p:nvPr/>
          </p:nvSpPr>
          <p:spPr>
            <a:xfrm rot="10800000">
              <a:off x="811286" y="4776730"/>
              <a:ext cx="4321819" cy="1226618"/>
            </a:xfrm>
            <a:prstGeom prst="homePlate">
              <a:avLst>
                <a:gd name="adj" fmla="val 26696"/>
              </a:avLst>
            </a:prstGeom>
            <a:solidFill>
              <a:sysClr val="window" lastClr="FFFFFF"/>
            </a:solidFill>
            <a:ln w="3175" cap="flat" cmpd="sng" algn="ctr">
              <a:solidFill>
                <a:srgbClr val="002776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03D5C9E-A738-4A44-96CD-A23A8A232A14}"/>
                </a:ext>
              </a:extLst>
            </p:cNvPr>
            <p:cNvSpPr txBox="1"/>
            <p:nvPr/>
          </p:nvSpPr>
          <p:spPr>
            <a:xfrm>
              <a:off x="1019917" y="4913529"/>
              <a:ext cx="4115413" cy="970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200" b="1" kern="0" dirty="0">
                  <a:solidFill>
                    <a:srgbClr val="005288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Availability and Flow of Materials</a:t>
              </a:r>
              <a:r>
                <a:rPr lang="en-US" sz="1200" b="1" kern="0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: </a:t>
              </a:r>
              <a:r>
                <a:rPr lang="en-US" sz="1200" kern="0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Explosives and precursors are readily available, both internationally and within the United States.</a:t>
              </a:r>
            </a:p>
          </p:txBody>
        </p:sp>
      </p:grpSp>
      <p:sp>
        <p:nvSpPr>
          <p:cNvPr id="48" name="Oval 47">
            <a:extLst>
              <a:ext uri="{FF2B5EF4-FFF2-40B4-BE49-F238E27FC236}">
                <a16:creationId xmlns:a16="http://schemas.microsoft.com/office/drawing/2014/main" id="{FEC861F0-88C1-9841-88CE-DF0B60B0C812}"/>
              </a:ext>
            </a:extLst>
          </p:cNvPr>
          <p:cNvSpPr/>
          <p:nvPr/>
        </p:nvSpPr>
        <p:spPr bwMode="auto">
          <a:xfrm>
            <a:off x="164478" y="1023410"/>
            <a:ext cx="914400" cy="914400"/>
          </a:xfrm>
          <a:prstGeom prst="ellipse">
            <a:avLst/>
          </a:prstGeom>
          <a:solidFill>
            <a:srgbClr val="FFFFFF"/>
          </a:solidFill>
          <a:ln w="476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9" name="Pentagon 16">
            <a:extLst>
              <a:ext uri="{FF2B5EF4-FFF2-40B4-BE49-F238E27FC236}">
                <a16:creationId xmlns:a16="http://schemas.microsoft.com/office/drawing/2014/main" id="{258EEB52-3DC0-C54A-891F-FFD6E0506F60}"/>
              </a:ext>
            </a:extLst>
          </p:cNvPr>
          <p:cNvSpPr/>
          <p:nvPr/>
        </p:nvSpPr>
        <p:spPr>
          <a:xfrm rot="10800000">
            <a:off x="872310" y="4041617"/>
            <a:ext cx="8115111" cy="717592"/>
          </a:xfrm>
          <a:prstGeom prst="homePlate">
            <a:avLst>
              <a:gd name="adj" fmla="val 28908"/>
            </a:avLst>
          </a:prstGeom>
          <a:solidFill>
            <a:sysClr val="window" lastClr="FFFFFF"/>
          </a:solidFill>
          <a:ln w="3175" cap="flat" cmpd="sng" algn="ctr">
            <a:solidFill>
              <a:srgbClr val="0083BE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3675070-3154-094E-B798-940EAC5D0E88}"/>
              </a:ext>
            </a:extLst>
          </p:cNvPr>
          <p:cNvSpPr txBox="1"/>
          <p:nvPr/>
        </p:nvSpPr>
        <p:spPr>
          <a:xfrm>
            <a:off x="1250541" y="4079416"/>
            <a:ext cx="7736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b="1" kern="0" dirty="0">
                <a:solidFill>
                  <a:srgbClr val="00528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Unmanned Delivery Systems</a:t>
            </a:r>
            <a:r>
              <a:rPr lang="en-US" sz="1200" b="1" kern="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n-US" sz="1200" kern="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Terrorist groups have rapidly advanced the scale and sophistication of unmanned delivery systems.  Remotely piloted ground vehicles and commercially available unmanned aircraft systems (UAS) are recent examples.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EE4633AF-BC1A-1744-91C5-30FF218BD081}"/>
              </a:ext>
            </a:extLst>
          </p:cNvPr>
          <p:cNvGrpSpPr/>
          <p:nvPr/>
        </p:nvGrpSpPr>
        <p:grpSpPr>
          <a:xfrm>
            <a:off x="872310" y="2132213"/>
            <a:ext cx="8123162" cy="649959"/>
            <a:chOff x="811287" y="4864735"/>
            <a:chExt cx="4324044" cy="1149998"/>
          </a:xfrm>
        </p:grpSpPr>
        <p:sp>
          <p:nvSpPr>
            <p:cNvPr id="55" name="Pentagon 19">
              <a:extLst>
                <a:ext uri="{FF2B5EF4-FFF2-40B4-BE49-F238E27FC236}">
                  <a16:creationId xmlns:a16="http://schemas.microsoft.com/office/drawing/2014/main" id="{7DA48007-46CC-2147-949D-7F96080A382F}"/>
                </a:ext>
              </a:extLst>
            </p:cNvPr>
            <p:cNvSpPr/>
            <p:nvPr/>
          </p:nvSpPr>
          <p:spPr>
            <a:xfrm rot="10800000">
              <a:off x="811287" y="4864735"/>
              <a:ext cx="4321819" cy="1134651"/>
            </a:xfrm>
            <a:prstGeom prst="homePlate">
              <a:avLst>
                <a:gd name="adj" fmla="val 26696"/>
              </a:avLst>
            </a:prstGeom>
            <a:solidFill>
              <a:sysClr val="window" lastClr="FFFFFF"/>
            </a:solidFill>
            <a:ln w="3175" cap="flat" cmpd="sng" algn="ctr">
              <a:solidFill>
                <a:srgbClr val="002776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F515E725-7CAD-C944-8E37-62F8C808F037}"/>
                </a:ext>
              </a:extLst>
            </p:cNvPr>
            <p:cNvSpPr txBox="1"/>
            <p:nvPr/>
          </p:nvSpPr>
          <p:spPr>
            <a:xfrm>
              <a:off x="1017856" y="4871152"/>
              <a:ext cx="4117475" cy="1143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200" b="1" kern="0" dirty="0">
                  <a:solidFill>
                    <a:srgbClr val="005288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Proliferation of Technical Knowledge</a:t>
              </a:r>
              <a:r>
                <a:rPr lang="en-US" sz="1200" b="1" kern="0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: </a:t>
              </a:r>
              <a:r>
                <a:rPr lang="en-US" sz="1200" kern="0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Operatives and returning foreign fighters spread knowledge, compounded by collapsing technology costs and use of Internet to motivate and instruct sympathizers to employ IEDs.</a:t>
              </a:r>
            </a:p>
          </p:txBody>
        </p:sp>
      </p:grpSp>
      <p:sp>
        <p:nvSpPr>
          <p:cNvPr id="57" name="Pentagon 21">
            <a:extLst>
              <a:ext uri="{FF2B5EF4-FFF2-40B4-BE49-F238E27FC236}">
                <a16:creationId xmlns:a16="http://schemas.microsoft.com/office/drawing/2014/main" id="{719F8F65-7B77-8D4D-8FF8-59C3265C1512}"/>
              </a:ext>
            </a:extLst>
          </p:cNvPr>
          <p:cNvSpPr/>
          <p:nvPr/>
        </p:nvSpPr>
        <p:spPr>
          <a:xfrm rot="10800000">
            <a:off x="886830" y="3045262"/>
            <a:ext cx="8108640" cy="690715"/>
          </a:xfrm>
          <a:prstGeom prst="homePlate">
            <a:avLst>
              <a:gd name="adj" fmla="val 28048"/>
            </a:avLst>
          </a:prstGeom>
          <a:solidFill>
            <a:sysClr val="window" lastClr="FFFFFF"/>
          </a:solidFill>
          <a:ln w="3175" cap="flat" cmpd="sng" algn="ctr">
            <a:solidFill>
              <a:srgbClr val="86BC25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A1C5099-AE54-1B4A-A42C-E7BAB1E60C68}"/>
              </a:ext>
            </a:extLst>
          </p:cNvPr>
          <p:cNvSpPr txBox="1"/>
          <p:nvPr/>
        </p:nvSpPr>
        <p:spPr>
          <a:xfrm>
            <a:off x="1250541" y="3059705"/>
            <a:ext cx="7736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b="1" kern="0" dirty="0">
                <a:solidFill>
                  <a:srgbClr val="00528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Sophisticated Concealment</a:t>
            </a:r>
            <a:r>
              <a:rPr lang="en-US" sz="1200" b="1" kern="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n-US" sz="1200" kern="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 IED countermeasures advance, adversaries attempt to thwart them through clever bomb design, manufacture, placement, and masking. Recent examples include high-profile assassination and aviation plots.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A158D3AF-A9B6-7549-BB99-5926157EBBDC}"/>
              </a:ext>
            </a:extLst>
          </p:cNvPr>
          <p:cNvSpPr/>
          <p:nvPr/>
        </p:nvSpPr>
        <p:spPr bwMode="auto">
          <a:xfrm>
            <a:off x="125629" y="3919318"/>
            <a:ext cx="931398" cy="859957"/>
          </a:xfrm>
          <a:prstGeom prst="ellipse">
            <a:avLst/>
          </a:prstGeom>
          <a:solidFill>
            <a:srgbClr val="FFFFFF"/>
          </a:solidFill>
          <a:ln w="476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6042568C-F0F4-6348-85B4-4F8176CC7E3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47" y="3816802"/>
            <a:ext cx="1005202" cy="1005202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C531295C-C08A-0346-8A50-A7F3D2EB99D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89985">
            <a:off x="324979" y="4251567"/>
            <a:ext cx="617451" cy="617451"/>
          </a:xfrm>
          <a:prstGeom prst="rect">
            <a:avLst/>
          </a:prstGeom>
        </p:spPr>
      </p:pic>
      <p:sp>
        <p:nvSpPr>
          <p:cNvPr id="68" name="Oval 67">
            <a:extLst>
              <a:ext uri="{FF2B5EF4-FFF2-40B4-BE49-F238E27FC236}">
                <a16:creationId xmlns:a16="http://schemas.microsoft.com/office/drawing/2014/main" id="{6A5B3A92-DF01-ED48-8253-475A3792C0D0}"/>
              </a:ext>
            </a:extLst>
          </p:cNvPr>
          <p:cNvSpPr/>
          <p:nvPr/>
        </p:nvSpPr>
        <p:spPr bwMode="auto">
          <a:xfrm>
            <a:off x="147456" y="2007520"/>
            <a:ext cx="909571" cy="910522"/>
          </a:xfrm>
          <a:prstGeom prst="ellipse">
            <a:avLst/>
          </a:prstGeom>
          <a:solidFill>
            <a:srgbClr val="FFFFFF"/>
          </a:solidFill>
          <a:ln w="47625" cap="flat" cmpd="sng" algn="ctr">
            <a:solidFill>
              <a:srgbClr val="002F8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43AD26A9-941E-504A-8D5E-E74D3A54F799}"/>
              </a:ext>
            </a:extLst>
          </p:cNvPr>
          <p:cNvSpPr/>
          <p:nvPr/>
        </p:nvSpPr>
        <p:spPr bwMode="auto">
          <a:xfrm>
            <a:off x="105147" y="2994999"/>
            <a:ext cx="931398" cy="859957"/>
          </a:xfrm>
          <a:prstGeom prst="ellipse">
            <a:avLst/>
          </a:prstGeom>
          <a:solidFill>
            <a:srgbClr val="FFFFFF"/>
          </a:solidFill>
          <a:ln w="476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114FAB37-332F-E840-98BB-FE0278CED22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418" y="3077788"/>
            <a:ext cx="692403" cy="692403"/>
          </a:xfrm>
          <a:prstGeom prst="rect">
            <a:avLst/>
          </a:prstGeom>
        </p:spPr>
      </p:pic>
      <p:sp>
        <p:nvSpPr>
          <p:cNvPr id="71" name="Pentagon 29">
            <a:extLst>
              <a:ext uri="{FF2B5EF4-FFF2-40B4-BE49-F238E27FC236}">
                <a16:creationId xmlns:a16="http://schemas.microsoft.com/office/drawing/2014/main" id="{DC2398DE-F8E4-CE45-956F-4EADB5FE382A}"/>
              </a:ext>
            </a:extLst>
          </p:cNvPr>
          <p:cNvSpPr/>
          <p:nvPr/>
        </p:nvSpPr>
        <p:spPr>
          <a:xfrm rot="10800000">
            <a:off x="872312" y="4903921"/>
            <a:ext cx="8115109" cy="731016"/>
          </a:xfrm>
          <a:prstGeom prst="homePlate">
            <a:avLst>
              <a:gd name="adj" fmla="val 28908"/>
            </a:avLst>
          </a:prstGeom>
          <a:solidFill>
            <a:sysClr val="window" lastClr="FFFFFF"/>
          </a:solidFill>
          <a:ln w="3175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C562AC05-2400-8241-B048-7D531758F8ED}"/>
              </a:ext>
            </a:extLst>
          </p:cNvPr>
          <p:cNvSpPr txBox="1"/>
          <p:nvPr/>
        </p:nvSpPr>
        <p:spPr>
          <a:xfrm>
            <a:off x="1250540" y="5046501"/>
            <a:ext cx="7736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b="1" kern="0" dirty="0">
                <a:solidFill>
                  <a:srgbClr val="00528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CBRN Enhancements</a:t>
            </a:r>
            <a:r>
              <a:rPr lang="en-US" sz="1200" b="1" kern="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n-US" sz="1200" kern="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Terrorist groups continue to pursue the use of chemical, biological, nuclear, and radioactive devices. Chemical devices have been used recently in the ME.  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8AE346FA-B758-074B-B082-6D6688C4B19D}"/>
              </a:ext>
            </a:extLst>
          </p:cNvPr>
          <p:cNvSpPr/>
          <p:nvPr/>
        </p:nvSpPr>
        <p:spPr bwMode="auto">
          <a:xfrm>
            <a:off x="125628" y="4853050"/>
            <a:ext cx="931398" cy="859957"/>
          </a:xfrm>
          <a:prstGeom prst="ellipse">
            <a:avLst/>
          </a:prstGeom>
          <a:solidFill>
            <a:srgbClr val="FFFFFF"/>
          </a:solidFill>
          <a:ln w="476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22870E64-4AC8-CC4D-9179-437D7C7DE8A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327" y="4972743"/>
            <a:ext cx="334050" cy="316894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AE8DFFB1-9F21-D74B-BEA9-2A892B41055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002494">
            <a:off x="202626" y="5231639"/>
            <a:ext cx="340869" cy="340869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F430636C-D551-DF44-8EAF-2752AF05EF0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65497">
            <a:off x="257719" y="4927058"/>
            <a:ext cx="391886" cy="391886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6BA1E0C7-D4D7-144E-9663-E711AB31ECF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28870">
            <a:off x="540594" y="5287693"/>
            <a:ext cx="365338" cy="365338"/>
          </a:xfrm>
          <a:prstGeom prst="rect">
            <a:avLst/>
          </a:prstGeom>
        </p:spPr>
      </p:pic>
      <p:grpSp>
        <p:nvGrpSpPr>
          <p:cNvPr id="78" name="Group 77">
            <a:extLst>
              <a:ext uri="{FF2B5EF4-FFF2-40B4-BE49-F238E27FC236}">
                <a16:creationId xmlns:a16="http://schemas.microsoft.com/office/drawing/2014/main" id="{0D6745E5-A5F4-8D4B-892B-925C49A34E30}"/>
              </a:ext>
            </a:extLst>
          </p:cNvPr>
          <p:cNvGrpSpPr/>
          <p:nvPr/>
        </p:nvGrpSpPr>
        <p:grpSpPr>
          <a:xfrm>
            <a:off x="350799" y="2192236"/>
            <a:ext cx="607128" cy="641929"/>
            <a:chOff x="3626874" y="2484656"/>
            <a:chExt cx="443456" cy="412005"/>
          </a:xfrm>
        </p:grpSpPr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E6D83A0F-21B1-4141-8EEB-0B2B434BAF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26874" y="2494778"/>
              <a:ext cx="443456" cy="401883"/>
            </a:xfrm>
            <a:prstGeom prst="rect">
              <a:avLst/>
            </a:prstGeom>
          </p:spPr>
        </p:pic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D0C5CD30-4107-5F48-8794-B48C9F0A1DE5}"/>
                </a:ext>
              </a:extLst>
            </p:cNvPr>
            <p:cNvSpPr/>
            <p:nvPr/>
          </p:nvSpPr>
          <p:spPr bwMode="auto">
            <a:xfrm>
              <a:off x="3924299" y="2531270"/>
              <a:ext cx="66675" cy="64294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Block Arc 80">
              <a:extLst>
                <a:ext uri="{FF2B5EF4-FFF2-40B4-BE49-F238E27FC236}">
                  <a16:creationId xmlns:a16="http://schemas.microsoft.com/office/drawing/2014/main" id="{0CA69BFE-91EE-DB4C-9119-B475797A7DFA}"/>
                </a:ext>
              </a:extLst>
            </p:cNvPr>
            <p:cNvSpPr/>
            <p:nvPr/>
          </p:nvSpPr>
          <p:spPr bwMode="auto">
            <a:xfrm rot="865911">
              <a:off x="3781219" y="2484656"/>
              <a:ext cx="185198" cy="123740"/>
            </a:xfrm>
            <a:prstGeom prst="blockArc">
              <a:avLst>
                <a:gd name="adj1" fmla="val 10800000"/>
                <a:gd name="adj2" fmla="val 0"/>
                <a:gd name="adj3" fmla="val 38471"/>
              </a:avLst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82" name="Picture 81">
            <a:extLst>
              <a:ext uri="{FF2B5EF4-FFF2-40B4-BE49-F238E27FC236}">
                <a16:creationId xmlns:a16="http://schemas.microsoft.com/office/drawing/2014/main" id="{EA499921-08BC-F248-BE8A-876A4C95BBED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82063" y="1110747"/>
            <a:ext cx="346396" cy="372971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422505E4-DE44-694C-9435-8F9E69DD1B68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236" y="1258429"/>
            <a:ext cx="623376" cy="623376"/>
          </a:xfrm>
          <a:prstGeom prst="rect">
            <a:avLst/>
          </a:prstGeom>
        </p:spPr>
      </p:pic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9DFE7A66-6F1C-164C-858C-F808A17CBF45}"/>
              </a:ext>
            </a:extLst>
          </p:cNvPr>
          <p:cNvCxnSpPr/>
          <p:nvPr/>
        </p:nvCxnSpPr>
        <p:spPr bwMode="auto">
          <a:xfrm>
            <a:off x="203787" y="1592831"/>
            <a:ext cx="220049" cy="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8C436660-8C19-4944-9BA6-3F831800FCA3}"/>
              </a:ext>
            </a:extLst>
          </p:cNvPr>
          <p:cNvCxnSpPr/>
          <p:nvPr/>
        </p:nvCxnSpPr>
        <p:spPr bwMode="auto">
          <a:xfrm>
            <a:off x="816496" y="1583314"/>
            <a:ext cx="220049" cy="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6" name="Picture 85">
            <a:extLst>
              <a:ext uri="{FF2B5EF4-FFF2-40B4-BE49-F238E27FC236}">
                <a16:creationId xmlns:a16="http://schemas.microsoft.com/office/drawing/2014/main" id="{3869F04F-FE5C-524C-A775-8D0B5FDE60E4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74160">
            <a:off x="935" y="3083003"/>
            <a:ext cx="563807" cy="318903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012405FA-4C07-AA48-81C6-2056860ED659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270027">
            <a:off x="227646" y="2164619"/>
            <a:ext cx="317281" cy="354646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3F91BF-78C6-9449-C566-F21247AE1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100" b="1" dirty="0">
                <a:solidFill>
                  <a:srgbClr val="00B050"/>
                </a:solidFill>
                <a:latin typeface="Arial"/>
                <a:cs typeface="Arial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534067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1DB1498-0590-3D4F-8C2C-1CB2377DBA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369096"/>
            <a:ext cx="7886700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C-IED Mission Overview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AA109C82-1E42-EE46-93F2-066D72AD5AA5}"/>
              </a:ext>
            </a:extLst>
          </p:cNvPr>
          <p:cNvSpPr txBox="1">
            <a:spLocks/>
          </p:cNvSpPr>
          <p:nvPr/>
        </p:nvSpPr>
        <p:spPr>
          <a:xfrm>
            <a:off x="95207" y="1058418"/>
            <a:ext cx="8953585" cy="4853036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500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171450" indent="-171450">
              <a:spcBef>
                <a:spcPts val="1200"/>
              </a:spcBef>
              <a:spcAft>
                <a:spcPts val="0"/>
              </a:spcAft>
              <a:buClr>
                <a:srgbClr val="00000C"/>
              </a:buClr>
              <a:buFont typeface="Wingdings" panose="05000000000000000000" pitchFamily="2" charset="2"/>
              <a:buChar char="§"/>
              <a:defRPr/>
            </a:pPr>
            <a:r>
              <a:rPr lang="en-US" sz="2000" b="1" i="1" kern="0" dirty="0">
                <a:solidFill>
                  <a:srgbClr val="005288"/>
                </a:solidFill>
                <a:latin typeface="Calibri" panose="020F0502020204030204" pitchFamily="34" charset="0"/>
                <a:ea typeface="Verdana" charset="0"/>
                <a:cs typeface="Times New Roman" panose="02020603050405020304" pitchFamily="18" charset="0"/>
              </a:rPr>
              <a:t>C</a:t>
            </a:r>
            <a:r>
              <a:rPr lang="en-US" sz="2000" b="1" i="1" kern="0" dirty="0">
                <a:solidFill>
                  <a:srgbClr val="005288"/>
                </a:solidFill>
                <a:ea typeface="Verdana" charset="0"/>
              </a:rPr>
              <a:t>hallenging mission</a:t>
            </a:r>
            <a:r>
              <a:rPr lang="en-US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</a:t>
            </a:r>
            <a:r>
              <a:rPr lang="en-US" sz="2000" b="1" i="1" kern="0" dirty="0">
                <a:solidFill>
                  <a:srgbClr val="005288"/>
                </a:solidFill>
                <a:ea typeface="Verdana" charset="0"/>
              </a:rPr>
              <a:t>no “silver bullets”</a:t>
            </a:r>
          </a:p>
          <a:p>
            <a:pPr marL="171450" indent="-171450">
              <a:spcBef>
                <a:spcPts val="1200"/>
              </a:spcBef>
              <a:spcAft>
                <a:spcPts val="0"/>
              </a:spcAft>
              <a:buClr>
                <a:srgbClr val="00000C"/>
              </a:buClr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Required capabilities</a:t>
            </a:r>
            <a:r>
              <a:rPr lang="en-US" sz="2000" b="1" kern="0" dirty="0">
                <a:solidFill>
                  <a:srgbClr val="005288"/>
                </a:solidFill>
                <a:ea typeface="Verdana" charset="0"/>
                <a:cs typeface="Verdana" charset="0"/>
              </a:rPr>
              <a:t> </a:t>
            </a:r>
            <a:r>
              <a:rPr lang="en-US" sz="2000" b="1" i="1" kern="0" dirty="0">
                <a:solidFill>
                  <a:srgbClr val="005288"/>
                </a:solidFill>
                <a:ea typeface="Verdana" charset="0"/>
                <a:cs typeface="Verdana" charset="0"/>
              </a:rPr>
              <a:t>cut across policy portfolios</a:t>
            </a:r>
            <a:r>
              <a:rPr lang="en-US" sz="2000" b="1" kern="0" dirty="0">
                <a:solidFill>
                  <a:srgbClr val="005288"/>
                </a:solidFill>
                <a:ea typeface="Verdana" charset="0"/>
                <a:cs typeface="Verdana" charset="0"/>
              </a:rPr>
              <a:t>,</a:t>
            </a:r>
            <a:r>
              <a:rPr lang="en-US" sz="2000" kern="0" dirty="0">
                <a:solidFill>
                  <a:srgbClr val="333333"/>
                </a:solidFill>
                <a:ea typeface="Verdana" charset="0"/>
                <a:cs typeface="Verdana" charset="0"/>
              </a:rPr>
              <a:t> intergovernmental </a:t>
            </a:r>
            <a:r>
              <a:rPr lang="en-US" sz="2000" b="1" i="1" kern="0" dirty="0">
                <a:solidFill>
                  <a:srgbClr val="005288"/>
                </a:solidFill>
                <a:ea typeface="Verdana" charset="0"/>
              </a:rPr>
              <a:t>authorities</a:t>
            </a:r>
            <a:r>
              <a:rPr lang="en-US" sz="2000" kern="0" dirty="0">
                <a:solidFill>
                  <a:srgbClr val="333333"/>
                </a:solidFill>
                <a:ea typeface="Verdana" charset="0"/>
                <a:cs typeface="Verdana" charset="0"/>
              </a:rPr>
              <a:t>, </a:t>
            </a:r>
            <a:r>
              <a:rPr lang="en-US" sz="2000" kern="0" dirty="0">
                <a:ea typeface="Verdana" charset="0"/>
                <a:cs typeface="Verdana" charset="0"/>
              </a:rPr>
              <a:t>and</a:t>
            </a:r>
            <a:r>
              <a:rPr lang="en-US" sz="2000" kern="0" dirty="0">
                <a:solidFill>
                  <a:srgbClr val="333333"/>
                </a:solidFill>
                <a:ea typeface="Verdana" charset="0"/>
                <a:cs typeface="Verdana" charset="0"/>
              </a:rPr>
              <a:t> </a:t>
            </a:r>
            <a:r>
              <a:rPr lang="en-US" sz="2000" b="1" i="1" kern="0" dirty="0">
                <a:solidFill>
                  <a:srgbClr val="005288"/>
                </a:solidFill>
                <a:ea typeface="Verdana" charset="0"/>
              </a:rPr>
              <a:t>role of the private sector</a:t>
            </a:r>
            <a:r>
              <a:rPr lang="en-US" sz="2000" kern="0" dirty="0">
                <a:solidFill>
                  <a:srgbClr val="333333"/>
                </a:solidFill>
                <a:ea typeface="Verdana" charset="0"/>
              </a:rPr>
              <a:t>,</a:t>
            </a:r>
            <a:r>
              <a:rPr lang="en-US" sz="2000" b="1" kern="0" dirty="0">
                <a:solidFill>
                  <a:srgbClr val="005288"/>
                </a:solidFill>
                <a:ea typeface="Verdana" charset="0"/>
              </a:rPr>
              <a:t> </a:t>
            </a:r>
            <a:r>
              <a:rPr lang="en-US" sz="2000" kern="0" dirty="0">
                <a:solidFill>
                  <a:srgbClr val="333333"/>
                </a:solidFill>
                <a:ea typeface="Verdana" charset="0"/>
                <a:cs typeface="Verdana" charset="0"/>
              </a:rPr>
              <a:t>general public, and international partners</a:t>
            </a:r>
          </a:p>
          <a:p>
            <a:pPr marL="171450" indent="-171450">
              <a:spcBef>
                <a:spcPts val="1200"/>
              </a:spcBef>
              <a:spcAft>
                <a:spcPts val="0"/>
              </a:spcAft>
              <a:buClr>
                <a:srgbClr val="00000C"/>
              </a:buClr>
              <a:buFont typeface="Wingdings" panose="05000000000000000000" pitchFamily="2" charset="2"/>
              <a:buChar char="§"/>
              <a:defRPr/>
            </a:pPr>
            <a:r>
              <a:rPr lang="en-US" sz="2000" b="1" i="1" kern="0" dirty="0">
                <a:solidFill>
                  <a:srgbClr val="005288"/>
                </a:solidFill>
                <a:ea typeface="Verdana"/>
                <a:cs typeface="Verdana" charset="0"/>
              </a:rPr>
              <a:t>Aims to prevent incidents “left of boom”, </a:t>
            </a:r>
            <a:r>
              <a:rPr lang="en-US" sz="2000" kern="0" dirty="0">
                <a:solidFill>
                  <a:srgbClr val="333333"/>
                </a:solidFill>
                <a:ea typeface="Verdana" charset="0"/>
              </a:rPr>
              <a:t>reduce consequences otherwise</a:t>
            </a:r>
          </a:p>
          <a:p>
            <a:pPr marL="171450" indent="-171450">
              <a:spcBef>
                <a:spcPts val="1200"/>
              </a:spcBef>
              <a:spcAft>
                <a:spcPts val="0"/>
              </a:spcAft>
              <a:buClr>
                <a:srgbClr val="00000C"/>
              </a:buClr>
              <a:buFont typeface="Wingdings" panose="05000000000000000000" pitchFamily="2" charset="2"/>
              <a:buChar char="§"/>
              <a:defRPr/>
            </a:pPr>
            <a:r>
              <a:rPr lang="en-US" sz="2000" b="1" i="1" kern="0" dirty="0">
                <a:solidFill>
                  <a:srgbClr val="005288"/>
                </a:solidFill>
                <a:ea typeface="Verdana"/>
              </a:rPr>
              <a:t>C-IED capabilities are fundamental </a:t>
            </a:r>
            <a:r>
              <a:rPr lang="en-US" sz="2000" kern="0" dirty="0">
                <a:solidFill>
                  <a:srgbClr val="333333"/>
                </a:solidFill>
                <a:ea typeface="Verdana" charset="0"/>
                <a:cs typeface="Verdana" charset="0"/>
              </a:rPr>
              <a:t>to, and draw upon:</a:t>
            </a:r>
          </a:p>
          <a:p>
            <a:pPr marL="577850" lvl="1" indent="-177800">
              <a:spcBef>
                <a:spcPts val="0"/>
              </a:spcBef>
              <a:spcAft>
                <a:spcPts val="0"/>
              </a:spcAft>
              <a:buClr>
                <a:srgbClr val="00000C"/>
              </a:buClr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ea typeface="Verdana" charset="0"/>
                <a:cs typeface="Verdana" charset="0"/>
              </a:rPr>
              <a:t>Defense </a:t>
            </a:r>
          </a:p>
          <a:p>
            <a:pPr marL="577850" lvl="1" indent="-177800">
              <a:spcBef>
                <a:spcPts val="0"/>
              </a:spcBef>
              <a:spcAft>
                <a:spcPts val="0"/>
              </a:spcAft>
              <a:buClr>
                <a:srgbClr val="00000C"/>
              </a:buClr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ea typeface="Verdana" charset="0"/>
                <a:cs typeface="Verdana" charset="0"/>
              </a:rPr>
              <a:t>Intelligence and information sharing</a:t>
            </a:r>
          </a:p>
          <a:p>
            <a:pPr marL="577850" lvl="1" indent="-177800">
              <a:spcBef>
                <a:spcPts val="0"/>
              </a:spcBef>
              <a:spcAft>
                <a:spcPts val="0"/>
              </a:spcAft>
              <a:buClr>
                <a:srgbClr val="00000C"/>
              </a:buClr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ea typeface="Verdana" charset="0"/>
                <a:cs typeface="Verdana" charset="0"/>
              </a:rPr>
              <a:t>Counterterrorism</a:t>
            </a:r>
          </a:p>
          <a:p>
            <a:pPr marL="577850" lvl="1" indent="-177800">
              <a:spcBef>
                <a:spcPts val="0"/>
              </a:spcBef>
              <a:spcAft>
                <a:spcPts val="0"/>
              </a:spcAft>
              <a:buClr>
                <a:srgbClr val="00000C"/>
              </a:buClr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ea typeface="Verdana" charset="0"/>
              </a:rPr>
              <a:t>Law enforcement </a:t>
            </a:r>
          </a:p>
          <a:p>
            <a:pPr marL="577850" lvl="1" indent="-177800">
              <a:spcBef>
                <a:spcPts val="0"/>
              </a:spcBef>
              <a:spcAft>
                <a:spcPts val="0"/>
              </a:spcAft>
              <a:buClr>
                <a:srgbClr val="00000C"/>
              </a:buClr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ea typeface="Verdana" charset="0"/>
              </a:rPr>
              <a:t>Infrastructure protection, aviation security</a:t>
            </a:r>
          </a:p>
          <a:p>
            <a:pPr marL="171450" indent="-171450">
              <a:spcBef>
                <a:spcPts val="1200"/>
              </a:spcBef>
              <a:spcAft>
                <a:spcPts val="0"/>
              </a:spcAft>
              <a:buClr>
                <a:srgbClr val="00000C"/>
              </a:buClr>
              <a:buFont typeface="Wingdings" panose="05000000000000000000" pitchFamily="2" charset="2"/>
              <a:buChar char="§"/>
              <a:defRPr/>
            </a:pPr>
            <a:r>
              <a:rPr lang="en-US" sz="2000" b="1" kern="0" dirty="0">
                <a:solidFill>
                  <a:srgbClr val="005288"/>
                </a:solidFill>
                <a:ea typeface="Verdana" charset="0"/>
              </a:rPr>
              <a:t>Capabilities are technical, perishable, and can be resource-intensive due to enduring </a:t>
            </a:r>
            <a:r>
              <a:rPr lang="en-US" sz="2000" b="1" i="1" u="sng" kern="0" dirty="0">
                <a:solidFill>
                  <a:srgbClr val="005288"/>
                </a:solidFill>
                <a:ea typeface="Verdana" charset="0"/>
              </a:rPr>
              <a:t>and</a:t>
            </a:r>
            <a:r>
              <a:rPr lang="en-US" sz="2000" b="1" kern="0" dirty="0">
                <a:solidFill>
                  <a:srgbClr val="005288"/>
                </a:solidFill>
                <a:ea typeface="Verdana" charset="0"/>
              </a:rPr>
              <a:t> evolving tactics</a:t>
            </a:r>
          </a:p>
          <a:p>
            <a:pPr marL="171450" indent="-171450">
              <a:spcBef>
                <a:spcPts val="1200"/>
              </a:spcBef>
              <a:spcAft>
                <a:spcPts val="0"/>
              </a:spcAft>
              <a:buClr>
                <a:srgbClr val="00000C"/>
              </a:buClr>
              <a:buFont typeface="Wingdings" panose="05000000000000000000" pitchFamily="2" charset="2"/>
              <a:buChar char="§"/>
              <a:defRPr/>
            </a:pPr>
            <a:r>
              <a:rPr lang="en-US" sz="2000" dirty="0"/>
              <a:t>Success </a:t>
            </a:r>
            <a:r>
              <a:rPr lang="en-US" sz="2000" b="1" i="1" dirty="0">
                <a:solidFill>
                  <a:srgbClr val="005288"/>
                </a:solidFill>
              </a:rPr>
              <a:t>requires effective strategic planning, coordination, and prioritization </a:t>
            </a:r>
            <a:r>
              <a:rPr lang="en-US" sz="2000" dirty="0"/>
              <a:t>due to needed resources, capabilities, stakeholders</a:t>
            </a:r>
            <a:endParaRPr lang="en-US" sz="2000" dirty="0">
              <a:cs typeface="Calibri"/>
            </a:endParaRPr>
          </a:p>
          <a:p>
            <a:pPr marL="171450" indent="-171450">
              <a:spcBef>
                <a:spcPts val="1200"/>
              </a:spcBef>
              <a:spcAft>
                <a:spcPts val="0"/>
              </a:spcAft>
              <a:buClr>
                <a:srgbClr val="00000C"/>
              </a:buClr>
              <a:buFont typeface="Wingdings" panose="05000000000000000000" pitchFamily="2" charset="2"/>
              <a:buChar char="§"/>
              <a:defRPr/>
            </a:pPr>
            <a:endParaRPr lang="en-US" sz="2000" b="1" kern="0" dirty="0">
              <a:solidFill>
                <a:srgbClr val="005288"/>
              </a:solidFill>
              <a:ea typeface="Verdana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872CD4-CA73-4F8D-852D-EDA28405A06D}"/>
              </a:ext>
            </a:extLst>
          </p:cNvPr>
          <p:cNvSpPr txBox="1">
            <a:spLocks/>
          </p:cNvSpPr>
          <p:nvPr/>
        </p:nvSpPr>
        <p:spPr>
          <a:xfrm>
            <a:off x="4009074" y="3029831"/>
            <a:ext cx="4642147" cy="164096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500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577850" lvl="1" indent="-177800">
              <a:spcBef>
                <a:spcPts val="0"/>
              </a:spcBef>
              <a:spcAft>
                <a:spcPts val="0"/>
              </a:spcAft>
              <a:buClr>
                <a:srgbClr val="00000C"/>
              </a:buClr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ea typeface="Verdana" charset="0"/>
              </a:rPr>
              <a:t>Preparedness/resilience</a:t>
            </a:r>
          </a:p>
          <a:p>
            <a:pPr marL="577850" lvl="1" indent="-177800">
              <a:spcBef>
                <a:spcPts val="0"/>
              </a:spcBef>
              <a:spcAft>
                <a:spcPts val="0"/>
              </a:spcAft>
              <a:buClr>
                <a:srgbClr val="00000C"/>
              </a:buClr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ea typeface="Verdana" charset="0"/>
              </a:rPr>
              <a:t>Diplomacy </a:t>
            </a:r>
          </a:p>
          <a:p>
            <a:pPr marL="577850" lvl="1" indent="-177800">
              <a:spcBef>
                <a:spcPts val="0"/>
              </a:spcBef>
              <a:spcAft>
                <a:spcPts val="0"/>
              </a:spcAft>
              <a:buClr>
                <a:srgbClr val="00000C"/>
              </a:buClr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ea typeface="Verdana" charset="0"/>
              </a:rPr>
              <a:t>Dignitary and special event protection </a:t>
            </a:r>
          </a:p>
          <a:p>
            <a:pPr marL="577850" lvl="1" indent="-177800">
              <a:spcBef>
                <a:spcPts val="0"/>
              </a:spcBef>
              <a:spcAft>
                <a:spcPts val="0"/>
              </a:spcAft>
              <a:buClr>
                <a:srgbClr val="00000C"/>
              </a:buClr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ea typeface="Verdana" charset="0"/>
              </a:rPr>
              <a:t>Soft target security</a:t>
            </a:r>
          </a:p>
          <a:p>
            <a:pPr marL="577850" lvl="1" indent="-177800">
              <a:spcBef>
                <a:spcPts val="0"/>
              </a:spcBef>
              <a:spcAft>
                <a:spcPts val="0"/>
              </a:spcAft>
              <a:buClr>
                <a:srgbClr val="00000C"/>
              </a:buClr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ea typeface="Verdana" charset="0"/>
              </a:rPr>
              <a:t>C-WMD, C-UAS, and countermeasures RDT&amp;E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11A99D-E3AC-FB7B-162A-75D374255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100" b="1" dirty="0">
                <a:solidFill>
                  <a:srgbClr val="00B050"/>
                </a:solidFill>
                <a:latin typeface="Arial"/>
                <a:cs typeface="Arial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2937545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1DB1498-0590-3D4F-8C2C-1CB2377DBA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417116"/>
            <a:ext cx="7886700" cy="1325563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C-IED Mission Capabilities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E12503D-41E9-4A88-BCB6-4B68180EC2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74522" y="832220"/>
            <a:ext cx="1804261" cy="1431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106225-079D-4DD9-BCFB-756AA9D1EC0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0926" y="2574623"/>
            <a:ext cx="2218149" cy="1436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0434206-D7E9-4E65-9855-998B8B4F02F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217" y="3365722"/>
            <a:ext cx="1808967" cy="23516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1CD813-56DD-4C4C-B798-69F4ECA5098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6825" y="832220"/>
            <a:ext cx="2218149" cy="1460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5F780DC-D3FA-42FD-B903-E6166F9EDC8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447" y="852368"/>
            <a:ext cx="1784737" cy="2306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2A95FD27-8284-4B9E-8E78-52EFEB28B5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69816" y="4438169"/>
            <a:ext cx="1808967" cy="1455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AC7410CC-865E-4F41-B6F6-166AB17C79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69816" y="2599007"/>
            <a:ext cx="1800870" cy="1411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While You Sleep: Boston&amp;#39;s Joint Terrorism Task Force, Part One">
            <a:extLst>
              <a:ext uri="{FF2B5EF4-FFF2-40B4-BE49-F238E27FC236}">
                <a16:creationId xmlns:a16="http://schemas.microsoft.com/office/drawing/2014/main" id="{94C569DD-B77F-4E32-A7BA-0C9F249329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58524" y="832220"/>
            <a:ext cx="2016041" cy="1460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This Is The Army&amp;#39;s New Electronic Warfare Vehicle, The First Of Its Kind In  Years">
            <a:extLst>
              <a:ext uri="{FF2B5EF4-FFF2-40B4-BE49-F238E27FC236}">
                <a16:creationId xmlns:a16="http://schemas.microsoft.com/office/drawing/2014/main" id="{D2B34F19-4AB8-4351-B0AB-D7A8A62A99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31714" y="2554934"/>
            <a:ext cx="1942852" cy="1455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SA On the Job: Explosives Detection Canine Handler | Homeland Security">
            <a:extLst>
              <a:ext uri="{FF2B5EF4-FFF2-40B4-BE49-F238E27FC236}">
                <a16:creationId xmlns:a16="http://schemas.microsoft.com/office/drawing/2014/main" id="{43D4DD99-28B2-43C0-8537-482AE2FEE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0925" y="4347966"/>
            <a:ext cx="2218149" cy="154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Standing Watch 24/7: NCTC Operations Center">
            <a:extLst>
              <a:ext uri="{FF2B5EF4-FFF2-40B4-BE49-F238E27FC236}">
                <a16:creationId xmlns:a16="http://schemas.microsoft.com/office/drawing/2014/main" id="{D2C886E0-7D4F-42D8-8A17-2F58B1F81A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31715" y="4438169"/>
            <a:ext cx="1952874" cy="1455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C195B0-73E8-A012-0A63-CA7070624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100" b="1" dirty="0">
                <a:solidFill>
                  <a:srgbClr val="00B050"/>
                </a:solidFill>
                <a:latin typeface="Arial"/>
                <a:cs typeface="Arial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3198703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504092"/>
          </a:xfrm>
          <a:prstGeom prst="rect">
            <a:avLst/>
          </a:prstGeom>
          <a:solidFill>
            <a:schemeClr val="bg1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Evolution of C-IED Policy from 2005-Present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265238"/>
            <a:ext cx="8937625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ct val="60000"/>
              </a:spcBef>
              <a:spcAft>
                <a:spcPts val="0"/>
              </a:spcAft>
              <a:buClrTx/>
              <a:buSzTx/>
              <a:buFont typeface="Wingdings" pitchFamily="2" charset="2"/>
              <a:buAutoNum type="arabicPeriod"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22223" y="609366"/>
            <a:ext cx="7020253" cy="54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2865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1400" b="1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rPr>
              <a:t>Historically, a patchwork of laws, policies, and guidance on IEDs existed within separate mission areas and disciplines of government, e.g.,  law enforcement, military, aviation security, consequence management, etc. </a:t>
            </a:r>
          </a:p>
          <a:p>
            <a:pPr marR="0" lvl="0" defTabSz="9144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400" b="1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rPr>
              <a:t>The 2005 bombings in London prompted the U.S. to develop more proactive, comprehensive </a:t>
            </a:r>
            <a:r>
              <a:rPr lang="en-US" sz="1400" b="1" u="sng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rPr>
              <a:t>domestic</a:t>
            </a:r>
            <a:r>
              <a:rPr lang="en-US" sz="1400" b="1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rPr>
              <a:t> C-IED policy: </a:t>
            </a:r>
          </a:p>
          <a:p>
            <a:pPr lvl="1" eaLnBrk="1" fontAlgn="auto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–"/>
              <a:defRPr/>
            </a:pPr>
            <a:r>
              <a:rPr lang="en-US" sz="1200" kern="0" dirty="0">
                <a:solidFill>
                  <a:prstClr val="black"/>
                </a:solidFill>
                <a:latin typeface="Verdana" charset="0"/>
                <a:ea typeface="Verdana" charset="0"/>
                <a:cs typeface="Verdana" charset="0"/>
              </a:rPr>
              <a:t>White House IED Task Force developed policy and predated JPO C-IED of today.</a:t>
            </a:r>
          </a:p>
          <a:p>
            <a:pPr marL="628650" marR="0" lvl="1" indent="-34290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 sz="1200" b="1" i="1" kern="0" dirty="0">
                <a:solidFill>
                  <a:prstClr val="black"/>
                </a:solidFill>
                <a:latin typeface="Verdana" charset="0"/>
                <a:ea typeface="Verdana" charset="0"/>
                <a:cs typeface="Verdana" charset="0"/>
              </a:rPr>
              <a:t>Homeland Security Presidential Directive 19 (HSPD-19)</a:t>
            </a:r>
            <a:r>
              <a:rPr lang="en-US" sz="1200" b="1" i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sz="1200" kern="0" dirty="0">
                <a:solidFill>
                  <a:prstClr val="black"/>
                </a:solidFill>
                <a:latin typeface="Verdana" charset="0"/>
                <a:ea typeface="Verdana" charset="0"/>
                <a:cs typeface="Verdana" charset="0"/>
              </a:rPr>
              <a:t>in 2007 emphasized a range of risk-management strategies and capabilities, from prevention though response. </a:t>
            </a:r>
          </a:p>
          <a:p>
            <a:pPr marL="628650" marR="0" lvl="1" indent="-34290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 sz="1200" kern="0" dirty="0">
                <a:solidFill>
                  <a:prstClr val="black"/>
                </a:solidFill>
                <a:latin typeface="Verdana" charset="0"/>
                <a:ea typeface="Verdana" charset="0"/>
                <a:cs typeface="Verdana" charset="0"/>
              </a:rPr>
              <a:t>The domestic focus largely divided civilian and military, domestic and international communities within U.S. Government.</a:t>
            </a:r>
          </a:p>
          <a:p>
            <a:pPr lvl="0">
              <a:spcBef>
                <a:spcPts val="24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1400" b="1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rPr>
              <a:t>New threats against global aviation beginning in 2009 prompted a policy review to </a:t>
            </a:r>
            <a:r>
              <a:rPr lang="en-US" sz="1400" b="1" u="sng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rPr>
              <a:t>integrate domestic and international </a:t>
            </a:r>
            <a:r>
              <a:rPr lang="en-US" sz="1400" b="1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rPr>
              <a:t>efforts: </a:t>
            </a:r>
          </a:p>
          <a:p>
            <a:pPr lvl="1" eaLnBrk="1" fontAlgn="auto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–"/>
              <a:defRPr/>
            </a:pPr>
            <a:r>
              <a:rPr lang="en-US" sz="1200" kern="0" dirty="0">
                <a:solidFill>
                  <a:prstClr val="black"/>
                </a:solidFill>
                <a:latin typeface="Verdana" charset="0"/>
                <a:ea typeface="Verdana" charset="0"/>
                <a:cs typeface="Verdana" charset="0"/>
              </a:rPr>
              <a:t>A series of significant  transnational incidents occurred, including the attempted </a:t>
            </a:r>
            <a:r>
              <a:rPr lang="ja-JP" altLang="en-US" sz="1200" kern="0" dirty="0">
                <a:solidFill>
                  <a:prstClr val="black"/>
                </a:solidFill>
                <a:latin typeface="Verdana" charset="0"/>
                <a:ea typeface="Verdana" charset="0"/>
                <a:cs typeface="Verdana" charset="0"/>
              </a:rPr>
              <a:t>“</a:t>
            </a:r>
            <a:r>
              <a:rPr lang="en-US" altLang="ja-JP" sz="1200" kern="0" dirty="0">
                <a:solidFill>
                  <a:prstClr val="black"/>
                </a:solidFill>
                <a:latin typeface="Verdana" charset="0"/>
                <a:ea typeface="Verdana" charset="0"/>
                <a:cs typeface="Verdana" charset="0"/>
              </a:rPr>
              <a:t>underwear</a:t>
            </a:r>
            <a:r>
              <a:rPr lang="ja-JP" altLang="en-US" sz="1200" kern="0" dirty="0">
                <a:solidFill>
                  <a:prstClr val="black"/>
                </a:solidFill>
                <a:latin typeface="Verdana" charset="0"/>
                <a:ea typeface="Verdana" charset="0"/>
                <a:cs typeface="Verdana" charset="0"/>
              </a:rPr>
              <a:t>”</a:t>
            </a:r>
            <a:r>
              <a:rPr lang="en-US" altLang="ja-JP" sz="1200" kern="0" dirty="0">
                <a:solidFill>
                  <a:prstClr val="black"/>
                </a:solidFill>
                <a:latin typeface="Verdana" charset="0"/>
                <a:ea typeface="Verdana" charset="0"/>
                <a:cs typeface="Verdana" charset="0"/>
              </a:rPr>
              <a:t> bombing of Northwest Flight #253 in December 2009 and October 2010 air cargo </a:t>
            </a:r>
            <a:r>
              <a:rPr lang="ja-JP" altLang="en-US" sz="1200" kern="0" dirty="0">
                <a:solidFill>
                  <a:prstClr val="black"/>
                </a:solidFill>
                <a:latin typeface="Verdana" charset="0"/>
                <a:ea typeface="Verdana" charset="0"/>
                <a:cs typeface="Verdana" charset="0"/>
              </a:rPr>
              <a:t>“</a:t>
            </a:r>
            <a:r>
              <a:rPr lang="en-US" altLang="ja-JP" sz="1200" kern="0" dirty="0">
                <a:solidFill>
                  <a:prstClr val="black"/>
                </a:solidFill>
                <a:latin typeface="Verdana" charset="0"/>
                <a:ea typeface="Verdana" charset="0"/>
                <a:cs typeface="Verdana" charset="0"/>
              </a:rPr>
              <a:t>printer toner</a:t>
            </a:r>
            <a:r>
              <a:rPr lang="ja-JP" altLang="en-US" sz="1200" kern="0" dirty="0">
                <a:solidFill>
                  <a:prstClr val="black"/>
                </a:solidFill>
                <a:latin typeface="Verdana" charset="0"/>
                <a:ea typeface="Verdana" charset="0"/>
                <a:cs typeface="Verdana" charset="0"/>
              </a:rPr>
              <a:t>”</a:t>
            </a:r>
            <a:r>
              <a:rPr lang="en-US" altLang="ja-JP" sz="1200" kern="0" dirty="0">
                <a:solidFill>
                  <a:prstClr val="black"/>
                </a:solidFill>
                <a:latin typeface="Verdana" charset="0"/>
                <a:ea typeface="Verdana" charset="0"/>
                <a:cs typeface="Verdana" charset="0"/>
              </a:rPr>
              <a:t> plot.</a:t>
            </a:r>
          </a:p>
          <a:p>
            <a:pPr lvl="1" eaLnBrk="1" fontAlgn="auto" hangingPunct="1">
              <a:spcBef>
                <a:spcPts val="0"/>
              </a:spcBef>
              <a:spcAft>
                <a:spcPts val="600"/>
              </a:spcAft>
              <a:buFont typeface="Arial" charset="0"/>
              <a:buChar char="–"/>
              <a:defRPr/>
            </a:pPr>
            <a:r>
              <a:rPr lang="en-US" altLang="ja-JP" sz="1200" b="1" i="1" kern="0" dirty="0">
                <a:solidFill>
                  <a:prstClr val="black"/>
                </a:solidFill>
                <a:latin typeface="Verdana" charset="0"/>
                <a:ea typeface="Verdana" charset="0"/>
                <a:cs typeface="Verdana" charset="0"/>
              </a:rPr>
              <a:t>Presidential Policy Directive 17, Countering IEDs (PPD-17) </a:t>
            </a:r>
            <a:r>
              <a:rPr lang="en-US" altLang="ja-JP" sz="1200" kern="0" dirty="0">
                <a:solidFill>
                  <a:prstClr val="black"/>
                </a:solidFill>
                <a:latin typeface="Verdana" charset="0"/>
                <a:ea typeface="Verdana" charset="0"/>
                <a:cs typeface="Verdana" charset="0"/>
              </a:rPr>
              <a:t>in 2012 emphasized integration between domestic and international, military and civilian activities and also formally mandated the JPO C-IED.</a:t>
            </a:r>
          </a:p>
        </p:txBody>
      </p:sp>
      <p:pic>
        <p:nvPicPr>
          <p:cNvPr id="8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7868" y="5054381"/>
            <a:ext cx="1952454" cy="1100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4576" y="4072471"/>
            <a:ext cx="1945746" cy="8794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4575" y="2381306"/>
            <a:ext cx="1972522" cy="156342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2477" y="899858"/>
            <a:ext cx="1957844" cy="1353709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259461-653E-0405-F641-C2C5F5239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100" b="1" dirty="0">
                <a:solidFill>
                  <a:srgbClr val="00B050"/>
                </a:solidFill>
                <a:latin typeface="Arial"/>
                <a:cs typeface="Arial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1178903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8EE0E44-A438-42A2-BB32-138035026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04825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Why the Nashville Christmas Day Bombing Matters – Strategic Picture</a:t>
            </a:r>
          </a:p>
        </p:txBody>
      </p:sp>
      <p:sp>
        <p:nvSpPr>
          <p:cNvPr id="63" name="Content Placeholder 1">
            <a:extLst>
              <a:ext uri="{FF2B5EF4-FFF2-40B4-BE49-F238E27FC236}">
                <a16:creationId xmlns:a16="http://schemas.microsoft.com/office/drawing/2014/main" id="{50F9DC9B-B5A3-4F39-BE84-424D25D2286B}"/>
              </a:ext>
            </a:extLst>
          </p:cNvPr>
          <p:cNvSpPr txBox="1">
            <a:spLocks/>
          </p:cNvSpPr>
          <p:nvPr/>
        </p:nvSpPr>
        <p:spPr>
          <a:xfrm>
            <a:off x="164491" y="740915"/>
            <a:ext cx="5145822" cy="3312902"/>
          </a:xfrm>
          <a:prstGeom prst="rect">
            <a:avLst/>
          </a:prstGeom>
        </p:spPr>
        <p:txBody>
          <a:bodyPr>
            <a:noAutofit/>
          </a:bodyPr>
          <a:lstStyle>
            <a:lvl1pPr marL="233363" indent="-233363" algn="l" rtl="0" eaLnBrk="0" fontAlgn="base" hangingPunct="0">
              <a:spcBef>
                <a:spcPct val="60000"/>
              </a:spcBef>
              <a:spcAft>
                <a:spcPct val="0"/>
              </a:spcAft>
              <a:buClr>
                <a:srgbClr val="B0B1B3"/>
              </a:buClr>
              <a:buFont typeface="Wingdings" panose="05000000000000000000" pitchFamily="2" charset="2"/>
              <a:buChar char="§"/>
              <a:defRPr sz="2200">
                <a:solidFill>
                  <a:srgbClr val="EFF7FF"/>
                </a:solidFill>
                <a:latin typeface="+mn-lt"/>
                <a:ea typeface="+mn-ea"/>
                <a:cs typeface="+mn-cs"/>
              </a:defRPr>
            </a:lvl1pPr>
            <a:lvl2pPr marL="571500" indent="-223838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anose="05000000000000000000" pitchFamily="2" charset="2"/>
              <a:buChar char="§"/>
              <a:defRPr sz="1700">
                <a:solidFill>
                  <a:srgbClr val="EFF7FF"/>
                </a:solidFill>
                <a:latin typeface="+mn-lt"/>
              </a:defRPr>
            </a:lvl2pPr>
            <a:lvl3pPr marL="909638" indent="-2222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anose="05000000000000000000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3pPr>
            <a:lvl4pPr marL="1258888" indent="-231775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anose="05000000000000000000" pitchFamily="2" charset="2"/>
              <a:buChar char="§"/>
              <a:defRPr sz="1700">
                <a:solidFill>
                  <a:srgbClr val="EFF7FF"/>
                </a:solidFill>
                <a:latin typeface="+mn-lt"/>
              </a:defRPr>
            </a:lvl4pPr>
            <a:lvl5pPr marL="1598613" indent="-2222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anose="05000000000000000000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5pPr>
            <a:lvl6pPr marL="2055813" indent="-2222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6pPr>
            <a:lvl7pPr marL="2513013" indent="-2222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7pPr>
            <a:lvl8pPr marL="2970213" indent="-2222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8pPr>
            <a:lvl9pPr marL="3427413" indent="-2222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9pPr>
          </a:lstStyle>
          <a:p>
            <a:pPr marL="171450" marR="0" lvl="0" indent="-172641" algn="l" defTabSz="457200" rtl="0" eaLnBrk="0" fontAlgn="base" latinLnBrk="0" hangingPunc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FC000">
                  <a:lumMod val="10000"/>
                </a:srgb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Sophisticated device made from 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0052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hundreds of pounds of easily accessible chemicals </a:t>
            </a:r>
          </a:p>
          <a:p>
            <a:pPr marL="171450" marR="0" lvl="0" indent="-172641" algn="l" defTabSz="457200" rtl="0" eaLnBrk="0" fontAlgn="base" latinLnBrk="0" hangingPunc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FC000">
                  <a:lumMod val="10000"/>
                </a:srgb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Subject 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0052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able to conceal construction of large IED and emplace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high-risk urban area </a:t>
            </a:r>
          </a:p>
          <a:p>
            <a:pPr marL="171450" marR="0" lvl="0" indent="-172641" algn="l" defTabSz="457200" rtl="0" eaLnBrk="0" fontAlgn="base" latinLnBrk="0" hangingPunc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FC000">
                  <a:lumMod val="10000"/>
                </a:srgb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0052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Subject was previously referred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law enforcement for potential bomb-making</a:t>
            </a:r>
          </a:p>
          <a:p>
            <a:pPr marL="171450" marR="0" lvl="0" indent="-172641" algn="l" defTabSz="457200" rtl="0" eaLnBrk="0" fontAlgn="base" latinLnBrk="0" hangingPunc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FC000">
                  <a:lumMod val="10000"/>
                </a:srgb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0052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“Near miss” of a 2nd Oklahoma City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 adversary’s choices mitigated potential consequences</a:t>
            </a:r>
          </a:p>
          <a:p>
            <a:pPr marL="171450" marR="0" lvl="0" indent="-172641" algn="l" defTabSz="457200" rtl="0" eaLnBrk="0" fontAlgn="base" latinLnBrk="0" hangingPunc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FC000">
                  <a:lumMod val="10000"/>
                </a:srgb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Blast 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0052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caused cascading effects and demonstrated inter-relationship of physical-cyber consequences</a:t>
            </a:r>
          </a:p>
          <a:p>
            <a:pPr marL="171450" marR="0" lvl="0" indent="-172641" algn="l" defTabSz="457200" rtl="0" eaLnBrk="0" fontAlgn="base" latinLnBrk="0" hangingPunc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FC000">
                  <a:lumMod val="10000"/>
                </a:srgb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0052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Other cities and critical infrastructure still vulnerable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the highest-risk IED tactics, but also other threats could stress resilience</a:t>
            </a:r>
          </a:p>
          <a:p>
            <a:pPr marL="171450" marR="0" lvl="0" indent="-172641" algn="l" defTabSz="457200" rtl="0" eaLnBrk="0" fontAlgn="base" latinLnBrk="0" hangingPunc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FC000">
                  <a:lumMod val="10000"/>
                </a:srgb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528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2641" algn="l" defTabSz="457200" rtl="0" eaLnBrk="0" fontAlgn="base" latinLnBrk="0" hangingPunc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FC000">
                  <a:lumMod val="10000"/>
                </a:srgb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0528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FC000">
                  <a:lumMod val="10000"/>
                </a:srgbClr>
              </a:buClr>
              <a:buSzTx/>
              <a:buFont typeface="+mj-lt"/>
              <a:buAutoNum type="arabicPeriod"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srgbClr val="07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5" name="Picture 4">
            <a:extLst>
              <a:ext uri="{FF2B5EF4-FFF2-40B4-BE49-F238E27FC236}">
                <a16:creationId xmlns:a16="http://schemas.microsoft.com/office/drawing/2014/main" id="{C5321120-A70B-46D5-AD90-BC3F7999B2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63814" y="3268590"/>
            <a:ext cx="3247921" cy="2398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098F510-2C18-4379-8579-3D7E9479482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3815" y="865873"/>
            <a:ext cx="3247922" cy="2221579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F6F0960-1EB1-EFFE-D308-B0A92772B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100" dirty="0">
                <a:latin typeface="Arial"/>
                <a:cs typeface="Arial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620809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HS_Template_White">
  <a:themeElements>
    <a:clrScheme name="Custom 2">
      <a:dk1>
        <a:sysClr val="windowText" lastClr="000000"/>
      </a:dk1>
      <a:lt1>
        <a:sysClr val="window" lastClr="FFFFFF"/>
      </a:lt1>
      <a:dk2>
        <a:srgbClr val="5A5B5D"/>
      </a:dk2>
      <a:lt2>
        <a:srgbClr val="C0C2C4"/>
      </a:lt2>
      <a:accent1>
        <a:srgbClr val="5E9732"/>
      </a:accent1>
      <a:accent2>
        <a:srgbClr val="006699"/>
      </a:accent2>
      <a:accent3>
        <a:srgbClr val="005288"/>
      </a:accent3>
      <a:accent4>
        <a:srgbClr val="C41230"/>
      </a:accent4>
      <a:accent5>
        <a:srgbClr val="091F44"/>
      </a:accent5>
      <a:accent6>
        <a:srgbClr val="DA1E3F"/>
      </a:accent6>
      <a:hlink>
        <a:srgbClr val="0563C1"/>
      </a:hlink>
      <a:folHlink>
        <a:srgbClr val="954F72"/>
      </a:folHlink>
    </a:clrScheme>
    <a:fontScheme name="DHS_Template_Whit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accent3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>
          <a:defRPr sz="1600" dirty="0" smtClean="0">
            <a:solidFill>
              <a:schemeClr val="accent3"/>
            </a:solidFill>
          </a:defRPr>
        </a:defPPr>
      </a:lstStyle>
    </a:txDef>
  </a:objectDefaults>
  <a:extraClrSchemeLst>
    <a:extraClrScheme>
      <a:clrScheme name="DHS_Template_White 1">
        <a:dk1>
          <a:srgbClr val="595959"/>
        </a:dk1>
        <a:lt1>
          <a:srgbClr val="F8D167"/>
        </a:lt1>
        <a:dk2>
          <a:srgbClr val="BF5FA7"/>
        </a:dk2>
        <a:lt2>
          <a:srgbClr val="92C9DD"/>
        </a:lt2>
        <a:accent1>
          <a:srgbClr val="9ED47C"/>
        </a:accent1>
        <a:accent2>
          <a:srgbClr val="F3728D"/>
        </a:accent2>
        <a:accent3>
          <a:srgbClr val="FBE5B8"/>
        </a:accent3>
        <a:accent4>
          <a:srgbClr val="4B4B4B"/>
        </a:accent4>
        <a:accent5>
          <a:srgbClr val="CCE6BF"/>
        </a:accent5>
        <a:accent6>
          <a:srgbClr val="DC677F"/>
        </a:accent6>
        <a:hlink>
          <a:srgbClr val="6E91BA"/>
        </a:hlink>
        <a:folHlink>
          <a:srgbClr val="BDBFD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08242dee-0a33-4e89-ba21-48e830cf6c99" xsi:nil="true"/>
    <SharedWithUsers xmlns="ceb5a57c-3d9d-4a31-912d-5e61c5893a2c">
      <UserInfo>
        <DisplayName/>
        <AccountId xsi:nil="true"/>
        <AccountType/>
      </UserInfo>
    </SharedWithUsers>
    <_activity xmlns="08242dee-0a33-4e89-ba21-48e830cf6c9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D38C71FCA5B64389B5E01BCBB7504A" ma:contentTypeVersion="14" ma:contentTypeDescription="Create a new document." ma:contentTypeScope="" ma:versionID="471a93a1e2bfe5c7ab106ae0ffe053b4">
  <xsd:schema xmlns:xsd="http://www.w3.org/2001/XMLSchema" xmlns:xs="http://www.w3.org/2001/XMLSchema" xmlns:p="http://schemas.microsoft.com/office/2006/metadata/properties" xmlns:ns3="08242dee-0a33-4e89-ba21-48e830cf6c99" xmlns:ns4="ceb5a57c-3d9d-4a31-912d-5e61c5893a2c" targetNamespace="http://schemas.microsoft.com/office/2006/metadata/properties" ma:root="true" ma:fieldsID="f64e9952a89af439f1e6e303b0614634" ns3:_="" ns4:_="">
    <xsd:import namespace="08242dee-0a33-4e89-ba21-48e830cf6c99"/>
    <xsd:import namespace="ceb5a57c-3d9d-4a31-912d-5e61c5893a2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242dee-0a33-4e89-ba21-48e830cf6c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5a57c-3d9d-4a31-912d-5e61c5893a2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ACE1FFF-2431-4471-AC8B-C2EC71D11EC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307B14-FE7C-45C9-98A5-8253490B8261}">
  <ds:schemaRefs>
    <ds:schemaRef ds:uri="http://purl.org/dc/terms/"/>
    <ds:schemaRef ds:uri="http://purl.org/dc/dcmitype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ceb5a57c-3d9d-4a31-912d-5e61c5893a2c"/>
    <ds:schemaRef ds:uri="http://purl.org/dc/elements/1.1/"/>
    <ds:schemaRef ds:uri="http://schemas.microsoft.com/office/infopath/2007/PartnerControls"/>
    <ds:schemaRef ds:uri="08242dee-0a33-4e89-ba21-48e830cf6c99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6B326F84-4E3D-494D-96F5-9D01D16D35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242dee-0a33-4e89-ba21-48e830cf6c99"/>
    <ds:schemaRef ds:uri="ceb5a57c-3d9d-4a31-912d-5e61c5893a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3491</TotalTime>
  <Words>1610</Words>
  <Application>Microsoft Office PowerPoint</Application>
  <PresentationFormat>On-screen Show (4:3)</PresentationFormat>
  <Paragraphs>176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30" baseType="lpstr">
      <vt:lpstr>Arial</vt:lpstr>
      <vt:lpstr>Arial,Sans-Serif</vt:lpstr>
      <vt:lpstr>Bahnschrift Light</vt:lpstr>
      <vt:lpstr>Bahnschrift Light SemiCondensed</vt:lpstr>
      <vt:lpstr>Calibri</vt:lpstr>
      <vt:lpstr>Calibri Light</vt:lpstr>
      <vt:lpstr>Courier New</vt:lpstr>
      <vt:lpstr>Lucida Grande</vt:lpstr>
      <vt:lpstr>Open Sans</vt:lpstr>
      <vt:lpstr>Times New Roman</vt:lpstr>
      <vt:lpstr>Verdana</vt:lpstr>
      <vt:lpstr>Wingdings</vt:lpstr>
      <vt:lpstr>Wingdings,Sans-Serif</vt:lpstr>
      <vt:lpstr>Office Theme</vt:lpstr>
      <vt:lpstr>DHS_Template_White</vt:lpstr>
      <vt:lpstr>3_Office Theme</vt:lpstr>
      <vt:lpstr>U.S. Policy for Countering IEDs</vt:lpstr>
      <vt:lpstr>Bottom Line Up Front</vt:lpstr>
      <vt:lpstr>PowerPoint Presentation</vt:lpstr>
      <vt:lpstr>Trending Concern – Mass Bomb Threats</vt:lpstr>
      <vt:lpstr>Current Strategic Counter-IED Challenges</vt:lpstr>
      <vt:lpstr>C-IED Mission Overview</vt:lpstr>
      <vt:lpstr>C-IED Mission Capabilities</vt:lpstr>
      <vt:lpstr>Evolution of C-IED Policy from 2005-Present</vt:lpstr>
      <vt:lpstr>Why the Nashville Christmas Day Bombing Matters – Strategic Picture</vt:lpstr>
      <vt:lpstr>JPO C-IED Process</vt:lpstr>
      <vt:lpstr>The JPO C-IED Role and Structure</vt:lpstr>
      <vt:lpstr>Key Themes of PPD-17</vt:lpstr>
      <vt:lpstr>Goals of Updated C-IED Implementation Plan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FBI Comments</dc:creator>
  <cp:lastModifiedBy>Stewart, Jason</cp:lastModifiedBy>
  <cp:revision>174</cp:revision>
  <dcterms:created xsi:type="dcterms:W3CDTF">2022-01-11T15:39:19Z</dcterms:created>
  <dcterms:modified xsi:type="dcterms:W3CDTF">2023-09-28T13:22:28Z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mplianceAssetId">
    <vt:lpwstr/>
  </property>
  <property fmtid="{D5CDD505-2E9C-101B-9397-08002B2CF9AE}" pid="3" name="TriggerFlowInfo">
    <vt:lpwstr/>
  </property>
  <property fmtid="{D5CDD505-2E9C-101B-9397-08002B2CF9AE}" pid="4" name="_SharedFileIndex">
    <vt:lpwstr/>
  </property>
  <property fmtid="{D5CDD505-2E9C-101B-9397-08002B2CF9AE}" pid="5" name="_ExtendedDescription">
    <vt:lpwstr/>
  </property>
  <property fmtid="{D5CDD505-2E9C-101B-9397-08002B2CF9AE}" pid="6" name="_SourceUrl">
    <vt:lpwstr/>
  </property>
  <property fmtid="{D5CDD505-2E9C-101B-9397-08002B2CF9AE}" pid="7" name="ContentTypeId">
    <vt:lpwstr>0x01010087D38C71FCA5B64389B5E01BCBB7504A</vt:lpwstr>
  </property>
  <property fmtid="{D5CDD505-2E9C-101B-9397-08002B2CF9AE}" pid="8" name="Order">
    <vt:lpwstr>986500.000000000</vt:lpwstr>
  </property>
  <property fmtid="{D5CDD505-2E9C-101B-9397-08002B2CF9AE}" pid="9" name="MSIP_Label_a2eef23d-2e95-4428-9a3c-2526d95b164a_Enabled">
    <vt:lpwstr>true</vt:lpwstr>
  </property>
  <property fmtid="{D5CDD505-2E9C-101B-9397-08002B2CF9AE}" pid="10" name="MSIP_Label_a2eef23d-2e95-4428-9a3c-2526d95b164a_SetDate">
    <vt:lpwstr>2023-09-14T18:45:53Z</vt:lpwstr>
  </property>
  <property fmtid="{D5CDD505-2E9C-101B-9397-08002B2CF9AE}" pid="11" name="MSIP_Label_a2eef23d-2e95-4428-9a3c-2526d95b164a_Method">
    <vt:lpwstr>Standard</vt:lpwstr>
  </property>
  <property fmtid="{D5CDD505-2E9C-101B-9397-08002B2CF9AE}" pid="12" name="MSIP_Label_a2eef23d-2e95-4428-9a3c-2526d95b164a_Name">
    <vt:lpwstr>For Official Use Only (FOUO)</vt:lpwstr>
  </property>
  <property fmtid="{D5CDD505-2E9C-101B-9397-08002B2CF9AE}" pid="13" name="MSIP_Label_a2eef23d-2e95-4428-9a3c-2526d95b164a_SiteId">
    <vt:lpwstr>3ccde76c-946d-4a12-bb7a-fc9d0842354a</vt:lpwstr>
  </property>
  <property fmtid="{D5CDD505-2E9C-101B-9397-08002B2CF9AE}" pid="14" name="MSIP_Label_a2eef23d-2e95-4428-9a3c-2526d95b164a_ActionId">
    <vt:lpwstr>fd9f6692-c2d9-4f53-bdf2-9a31a3f73084</vt:lpwstr>
  </property>
  <property fmtid="{D5CDD505-2E9C-101B-9397-08002B2CF9AE}" pid="15" name="MSIP_Label_a2eef23d-2e95-4428-9a3c-2526d95b164a_ContentBits">
    <vt:lpwstr>0</vt:lpwstr>
  </property>
</Properties>
</file>